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7"/>
  </p:notesMasterIdLst>
  <p:handoutMasterIdLst>
    <p:handoutMasterId r:id="rId38"/>
  </p:handoutMasterIdLst>
  <p:sldIdLst>
    <p:sldId id="257" r:id="rId3"/>
    <p:sldId id="287" r:id="rId4"/>
    <p:sldId id="318" r:id="rId5"/>
    <p:sldId id="317" r:id="rId6"/>
    <p:sldId id="316" r:id="rId7"/>
    <p:sldId id="283" r:id="rId8"/>
    <p:sldId id="276" r:id="rId9"/>
    <p:sldId id="302" r:id="rId10"/>
    <p:sldId id="303" r:id="rId11"/>
    <p:sldId id="304" r:id="rId12"/>
    <p:sldId id="305" r:id="rId13"/>
    <p:sldId id="321" r:id="rId14"/>
    <p:sldId id="308" r:id="rId15"/>
    <p:sldId id="309" r:id="rId16"/>
    <p:sldId id="310" r:id="rId17"/>
    <p:sldId id="324" r:id="rId18"/>
    <p:sldId id="284" r:id="rId19"/>
    <p:sldId id="289" r:id="rId20"/>
    <p:sldId id="312" r:id="rId21"/>
    <p:sldId id="296" r:id="rId22"/>
    <p:sldId id="297" r:id="rId23"/>
    <p:sldId id="298" r:id="rId24"/>
    <p:sldId id="300" r:id="rId25"/>
    <p:sldId id="299" r:id="rId26"/>
    <p:sldId id="313" r:id="rId27"/>
    <p:sldId id="325" r:id="rId28"/>
    <p:sldId id="281" r:id="rId29"/>
    <p:sldId id="290" r:id="rId30"/>
    <p:sldId id="319" r:id="rId31"/>
    <p:sldId id="315" r:id="rId32"/>
    <p:sldId id="320" r:id="rId33"/>
    <p:sldId id="322" r:id="rId34"/>
    <p:sldId id="323" r:id="rId35"/>
    <p:sldId id="269"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86470" autoAdjust="0"/>
  </p:normalViewPr>
  <p:slideViewPr>
    <p:cSldViewPr showGuides="1">
      <p:cViewPr varScale="1">
        <p:scale>
          <a:sx n="68" d="100"/>
          <a:sy n="68" d="100"/>
        </p:scale>
        <p:origin x="828" y="78"/>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pPr/>
              <a:t>16/12/2017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pPr/>
              <a:t>16/12/2017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pPr/>
              <a:t>1</a:t>
            </a:fld>
            <a:endParaRPr lang="en-US" dirty="0"/>
          </a:p>
        </p:txBody>
      </p:sp>
    </p:spTree>
    <p:extLst>
      <p:ext uri="{BB962C8B-B14F-4D97-AF65-F5344CB8AC3E}">
        <p14:creationId xmlns:p14="http://schemas.microsoft.com/office/powerpoint/2010/main" val="2864014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pPr/>
              <a:t>16/12/2017</a:t>
            </a:fld>
            <a:endParaRPr lang="en-US" dirty="0"/>
          </a:p>
        </p:txBody>
      </p:sp>
      <p:sp>
        <p:nvSpPr>
          <p:cNvPr id="5" name="Footer Placeholder 4"/>
          <p:cNvSpPr>
            <a:spLocks noGrp="1"/>
          </p:cNvSpPr>
          <p:nvPr>
            <p:ph type="ftr" sz="quarter" idx="11"/>
          </p:nvPr>
        </p:nvSpPr>
        <p:spPr>
          <a:xfrm>
            <a:off x="1065213" y="6432551"/>
            <a:ext cx="5653087" cy="273049"/>
          </a:xfrm>
        </p:spPr>
        <p:txBody>
          <a:bodyPr/>
          <a:lstStyle/>
          <a:p>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pPr/>
              <a:t>‹#›</a:t>
            </a:fld>
            <a:endParaRPr lang="en-US"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pPr/>
              <a:t>‹#›</a:t>
            </a:fld>
            <a:endParaRPr lang="en-US" dirty="0"/>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pPr/>
              <a:t>16/12/2017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solidFill>
              </a:defRPr>
            </a:lvl1pPr>
          </a:lstStyle>
          <a:p>
            <a:fld id="{3E0FA9E5-6744-4841-888F-9E7CC0C2B7EC}" type="datetimeFigureOut">
              <a:rPr lang="en-US" smtClean="0"/>
              <a:pPr/>
              <a:t>16/12/2017</a:t>
            </a:fld>
            <a:endParaRPr lang="en-US"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92500" lnSpcReduction="10000"/>
          </a:bodyPr>
          <a:lstStyle/>
          <a:p>
            <a:r>
              <a:rPr lang="en-US" dirty="0"/>
              <a:t>CA K.Raghu</a:t>
            </a:r>
          </a:p>
          <a:p>
            <a:r>
              <a:rPr lang="en-US" dirty="0"/>
              <a:t>Former President</a:t>
            </a:r>
          </a:p>
          <a:p>
            <a:r>
              <a:rPr lang="en-US" dirty="0"/>
              <a:t>The Institute of Chartered Accountants of India</a:t>
            </a:r>
          </a:p>
        </p:txBody>
      </p:sp>
      <p:sp>
        <p:nvSpPr>
          <p:cNvPr id="4" name="Title 3"/>
          <p:cNvSpPr>
            <a:spLocks noGrp="1"/>
          </p:cNvSpPr>
          <p:nvPr>
            <p:ph type="ctrTitle"/>
          </p:nvPr>
        </p:nvSpPr>
        <p:spPr/>
        <p:txBody>
          <a:bodyPr/>
          <a:lstStyle/>
          <a:p>
            <a:r>
              <a:rPr lang="en-US" dirty="0"/>
              <a:t>The Future of the Profession</a:t>
            </a: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dirty="0"/>
              <a:t>Uphold your dignity by walking away from people who only remember you when they want you.</a:t>
            </a:r>
          </a:p>
          <a:p>
            <a:r>
              <a:rPr lang="en-IN" dirty="0"/>
              <a:t>Those with strength of character know the difference between right and wrong. They do what is right because it reinforces their commitment to personal excellence.</a:t>
            </a:r>
          </a:p>
          <a:p>
            <a:r>
              <a:rPr lang="en-IN" dirty="0"/>
              <a:t>The person with a strong character is willing to upgrade his knowledge to become a better person.</a:t>
            </a:r>
          </a:p>
        </p:txBody>
      </p:sp>
      <p:sp>
        <p:nvSpPr>
          <p:cNvPr id="3" name="Title 2"/>
          <p:cNvSpPr>
            <a:spLocks noGrp="1"/>
          </p:cNvSpPr>
          <p:nvPr>
            <p:ph type="title"/>
          </p:nvPr>
        </p:nvSpPr>
        <p:spPr>
          <a:xfrm>
            <a:off x="379372" y="142852"/>
            <a:ext cx="9372641" cy="1066800"/>
          </a:xfrm>
        </p:spPr>
        <p:txBody>
          <a:bodyPr/>
          <a:lstStyle/>
          <a:p>
            <a:r>
              <a:rPr lang="en-US" dirty="0"/>
              <a:t>4. Uphold your Character</a:t>
            </a:r>
            <a:endParaRPr lang="en-IN" dirty="0"/>
          </a:p>
        </p:txBody>
      </p:sp>
      <p:pic>
        <p:nvPicPr>
          <p:cNvPr id="5" name="Picture 4" descr="canstockphoto14921266.jpg"/>
          <p:cNvPicPr>
            <a:picLocks noChangeAspect="1"/>
          </p:cNvPicPr>
          <p:nvPr/>
        </p:nvPicPr>
        <p:blipFill>
          <a:blip r:embed="rId2"/>
          <a:srcRect l="26750" r="15028"/>
          <a:stretch>
            <a:fillRect/>
          </a:stretch>
        </p:blipFill>
        <p:spPr>
          <a:xfrm>
            <a:off x="7043198" y="1500174"/>
            <a:ext cx="3831240" cy="3714776"/>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dirty="0"/>
              <a:t>Respect is when you feel admiration and deep regard for an individual.</a:t>
            </a:r>
          </a:p>
          <a:p>
            <a:r>
              <a:rPr lang="en-IN" dirty="0"/>
              <a:t>You believe realise the good qualities and capabilities that they bring to your workplace.</a:t>
            </a:r>
          </a:p>
          <a:p>
            <a:r>
              <a:rPr lang="en-IN" dirty="0"/>
              <a:t>You treat them with dignity and admire their qualities.</a:t>
            </a:r>
          </a:p>
          <a:p>
            <a:r>
              <a:rPr lang="en-IN" dirty="0"/>
              <a:t>As such, you recognize that they have rights, opinions, wishes, experience, and competence.</a:t>
            </a:r>
          </a:p>
        </p:txBody>
      </p:sp>
      <p:sp>
        <p:nvSpPr>
          <p:cNvPr id="3" name="Title 2"/>
          <p:cNvSpPr>
            <a:spLocks noGrp="1"/>
          </p:cNvSpPr>
          <p:nvPr>
            <p:ph type="title"/>
          </p:nvPr>
        </p:nvSpPr>
        <p:spPr>
          <a:xfrm>
            <a:off x="379372" y="142852"/>
            <a:ext cx="9372641" cy="1066800"/>
          </a:xfrm>
        </p:spPr>
        <p:txBody>
          <a:bodyPr/>
          <a:lstStyle/>
          <a:p>
            <a:r>
              <a:rPr lang="en-US" dirty="0"/>
              <a:t>5. Respect your Elders</a:t>
            </a:r>
            <a:endParaRPr lang="en-IN" dirty="0"/>
          </a:p>
        </p:txBody>
      </p:sp>
      <p:pic>
        <p:nvPicPr>
          <p:cNvPr id="5" name="Picture 4" descr="canstockphoto14921266.jpg"/>
          <p:cNvPicPr>
            <a:picLocks noChangeAspect="1"/>
          </p:cNvPicPr>
          <p:nvPr/>
        </p:nvPicPr>
        <p:blipFill>
          <a:blip r:embed="rId2"/>
          <a:srcRect l="12521" r="13396"/>
          <a:stretch>
            <a:fillRect/>
          </a:stretch>
        </p:blipFill>
        <p:spPr>
          <a:xfrm>
            <a:off x="6451602" y="1571612"/>
            <a:ext cx="5072098" cy="3429024"/>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lnSpcReduction="10000"/>
          </a:bodyPr>
          <a:lstStyle/>
          <a:p>
            <a:r>
              <a:rPr lang="en-US" b="1" dirty="0"/>
              <a:t>Idea Generation and Mobilization </a:t>
            </a:r>
            <a:r>
              <a:rPr lang="en-US" dirty="0"/>
              <a:t>- </a:t>
            </a:r>
            <a:r>
              <a:rPr lang="en-IN" dirty="0"/>
              <a:t>Inspiration for a new idea can originate from an improvement of an existing idea, or something from scratch. </a:t>
            </a:r>
          </a:p>
          <a:p>
            <a:r>
              <a:rPr lang="en-US" b="1" dirty="0"/>
              <a:t>Advocacy and Screening </a:t>
            </a:r>
            <a:r>
              <a:rPr lang="en-US" dirty="0"/>
              <a:t>- </a:t>
            </a:r>
            <a:r>
              <a:rPr lang="en-IN" dirty="0"/>
              <a:t>Advocacy and screening help evaluate an idea and measure its potential benefits and problems.</a:t>
            </a:r>
          </a:p>
          <a:p>
            <a:r>
              <a:rPr lang="en-US" b="1" dirty="0"/>
              <a:t>Experimentation</a:t>
            </a:r>
            <a:r>
              <a:rPr lang="en-US" dirty="0"/>
              <a:t> - </a:t>
            </a:r>
            <a:r>
              <a:rPr lang="en-IN" dirty="0"/>
              <a:t>The experimentation stage tests an idea, such as with a prototype or pilot test.</a:t>
            </a:r>
          </a:p>
          <a:p>
            <a:r>
              <a:rPr lang="en-US" b="1" dirty="0"/>
              <a:t>Commercialization</a:t>
            </a:r>
            <a:r>
              <a:rPr lang="en-US" dirty="0"/>
              <a:t> - </a:t>
            </a:r>
            <a:r>
              <a:rPr lang="en-IN" dirty="0"/>
              <a:t>This step makes the idea appealing to the audience.</a:t>
            </a:r>
          </a:p>
          <a:p>
            <a:r>
              <a:rPr lang="en-US" b="1" dirty="0"/>
              <a:t>Implementation </a:t>
            </a:r>
            <a:r>
              <a:rPr lang="en-US" dirty="0"/>
              <a:t>- </a:t>
            </a:r>
            <a:r>
              <a:rPr lang="en-IN" dirty="0"/>
              <a:t>Implementation sets up everything needed to develop and utilize or produce the innovation.</a:t>
            </a:r>
          </a:p>
        </p:txBody>
      </p:sp>
      <p:sp>
        <p:nvSpPr>
          <p:cNvPr id="3" name="Title 2"/>
          <p:cNvSpPr>
            <a:spLocks noGrp="1"/>
          </p:cNvSpPr>
          <p:nvPr>
            <p:ph type="title"/>
          </p:nvPr>
        </p:nvSpPr>
        <p:spPr>
          <a:xfrm>
            <a:off x="379372" y="142852"/>
            <a:ext cx="9372641" cy="1066800"/>
          </a:xfrm>
        </p:spPr>
        <p:txBody>
          <a:bodyPr/>
          <a:lstStyle/>
          <a:p>
            <a:r>
              <a:rPr lang="en-US" dirty="0"/>
              <a:t>6. Be Innovative</a:t>
            </a:r>
            <a:endParaRPr lang="en-IN" dirty="0"/>
          </a:p>
        </p:txBody>
      </p:sp>
      <p:pic>
        <p:nvPicPr>
          <p:cNvPr id="5" name="Picture 4" descr="canstockphoto14921266.jpg"/>
          <p:cNvPicPr>
            <a:picLocks noChangeAspect="1"/>
          </p:cNvPicPr>
          <p:nvPr/>
        </p:nvPicPr>
        <p:blipFill>
          <a:blip r:embed="rId2"/>
          <a:stretch>
            <a:fillRect/>
          </a:stretch>
        </p:blipFill>
        <p:spPr>
          <a:xfrm>
            <a:off x="6451602" y="1571612"/>
            <a:ext cx="5072098" cy="3304765"/>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dirty="0"/>
              <a:t>High performers learn from other high performers. If you want to manifest a change in your life or achieve a certain goal, the best thing you can do is study people who have already done it.</a:t>
            </a:r>
          </a:p>
          <a:p>
            <a:r>
              <a:rPr lang="en-IN" dirty="0"/>
              <a:t>You need to understand the qualities that makes your role model special, and decide which of those qualities you want to emulate.</a:t>
            </a:r>
          </a:p>
          <a:p>
            <a:r>
              <a:rPr lang="en-IN" dirty="0"/>
              <a:t>Ask yourself how your life would be different if you emulated certain qualities of your role model.</a:t>
            </a:r>
          </a:p>
        </p:txBody>
      </p:sp>
      <p:sp>
        <p:nvSpPr>
          <p:cNvPr id="3" name="Title 2"/>
          <p:cNvSpPr>
            <a:spLocks noGrp="1"/>
          </p:cNvSpPr>
          <p:nvPr>
            <p:ph type="title"/>
          </p:nvPr>
        </p:nvSpPr>
        <p:spPr>
          <a:xfrm>
            <a:off x="379372" y="142852"/>
            <a:ext cx="9372641" cy="1066800"/>
          </a:xfrm>
        </p:spPr>
        <p:txBody>
          <a:bodyPr/>
          <a:lstStyle/>
          <a:p>
            <a:r>
              <a:rPr lang="en-US" dirty="0"/>
              <a:t>7. Role Model to Emulate</a:t>
            </a:r>
            <a:endParaRPr lang="en-IN" dirty="0"/>
          </a:p>
        </p:txBody>
      </p:sp>
      <p:pic>
        <p:nvPicPr>
          <p:cNvPr id="5" name="Picture 4" descr="canstockphoto14921266.jpg"/>
          <p:cNvPicPr>
            <a:picLocks noChangeAspect="1"/>
          </p:cNvPicPr>
          <p:nvPr/>
        </p:nvPicPr>
        <p:blipFill>
          <a:blip r:embed="rId2"/>
          <a:stretch>
            <a:fillRect/>
          </a:stretch>
        </p:blipFill>
        <p:spPr>
          <a:xfrm>
            <a:off x="6451602" y="1595424"/>
            <a:ext cx="5072098" cy="3690963"/>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dirty="0"/>
              <a:t>Be Humble: Don’t let success go to your head</a:t>
            </a:r>
          </a:p>
          <a:p>
            <a:r>
              <a:rPr lang="en-IN" dirty="0"/>
              <a:t>When you become successful, don’t rest on your laurels. </a:t>
            </a:r>
          </a:p>
          <a:p>
            <a:r>
              <a:rPr lang="en-IN" dirty="0"/>
              <a:t>Don’t isolate yourself from people who hurt your ego. </a:t>
            </a:r>
          </a:p>
          <a:p>
            <a:r>
              <a:rPr lang="en-IN" dirty="0"/>
              <a:t>Find creative ways to share the credit and pull people up the ladder of success along with you.</a:t>
            </a:r>
          </a:p>
          <a:p>
            <a:r>
              <a:rPr lang="en-IN" dirty="0"/>
              <a:t>Remember where you came from and what you’ve learned along the way. </a:t>
            </a:r>
          </a:p>
          <a:p>
            <a:r>
              <a:rPr lang="en-IN" dirty="0"/>
              <a:t>Help others to progress in life.</a:t>
            </a:r>
          </a:p>
        </p:txBody>
      </p:sp>
      <p:sp>
        <p:nvSpPr>
          <p:cNvPr id="3" name="Title 2"/>
          <p:cNvSpPr>
            <a:spLocks noGrp="1"/>
          </p:cNvSpPr>
          <p:nvPr>
            <p:ph type="title"/>
          </p:nvPr>
        </p:nvSpPr>
        <p:spPr>
          <a:xfrm>
            <a:off x="379372" y="142852"/>
            <a:ext cx="9372641" cy="1066800"/>
          </a:xfrm>
        </p:spPr>
        <p:txBody>
          <a:bodyPr/>
          <a:lstStyle/>
          <a:p>
            <a:r>
              <a:rPr lang="en-US" dirty="0"/>
              <a:t>8. Be Humble</a:t>
            </a:r>
            <a:endParaRPr lang="en-IN" dirty="0"/>
          </a:p>
        </p:txBody>
      </p:sp>
      <p:pic>
        <p:nvPicPr>
          <p:cNvPr id="5" name="Picture 4" descr="canstockphoto14921266.jpg"/>
          <p:cNvPicPr>
            <a:picLocks noChangeAspect="1"/>
          </p:cNvPicPr>
          <p:nvPr/>
        </p:nvPicPr>
        <p:blipFill>
          <a:blip r:embed="rId2"/>
          <a:srcRect b="15484"/>
          <a:stretch>
            <a:fillRect/>
          </a:stretch>
        </p:blipFill>
        <p:spPr>
          <a:xfrm>
            <a:off x="6880230" y="1428736"/>
            <a:ext cx="4282644" cy="3619526"/>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b="1" dirty="0"/>
              <a:t>Get your mindset right</a:t>
            </a:r>
            <a:r>
              <a:rPr lang="en-IN" dirty="0"/>
              <a:t>: In order to truly “go all out” and make unprecedented progress, you must be committed.</a:t>
            </a:r>
          </a:p>
          <a:p>
            <a:r>
              <a:rPr lang="en-IN" b="1" dirty="0"/>
              <a:t>Refine your goals</a:t>
            </a:r>
            <a:r>
              <a:rPr lang="en-IN" dirty="0"/>
              <a:t>: Nail down exactly what you want, how you are going to get there and on what sort of timeline you plan to reach your destination.</a:t>
            </a:r>
          </a:p>
          <a:p>
            <a:r>
              <a:rPr lang="en-IN" b="1" dirty="0"/>
              <a:t>Focus on what’s important</a:t>
            </a:r>
            <a:r>
              <a:rPr lang="en-IN" dirty="0"/>
              <a:t>: “Going for it” doesn’t mean quadrupling your work load. Work for the sake of work is not the goal.</a:t>
            </a:r>
          </a:p>
          <a:p>
            <a:r>
              <a:rPr lang="en-IN" b="1" dirty="0"/>
              <a:t>Hold yourself accountable</a:t>
            </a:r>
            <a:r>
              <a:rPr lang="en-IN" dirty="0"/>
              <a:t>:  In order to stay committed, you need to be accountable.</a:t>
            </a:r>
          </a:p>
        </p:txBody>
      </p:sp>
      <p:sp>
        <p:nvSpPr>
          <p:cNvPr id="3" name="Title 2"/>
          <p:cNvSpPr>
            <a:spLocks noGrp="1"/>
          </p:cNvSpPr>
          <p:nvPr>
            <p:ph type="title"/>
          </p:nvPr>
        </p:nvSpPr>
        <p:spPr>
          <a:xfrm>
            <a:off x="379372" y="142852"/>
            <a:ext cx="9372641" cy="1066800"/>
          </a:xfrm>
        </p:spPr>
        <p:txBody>
          <a:bodyPr/>
          <a:lstStyle/>
          <a:p>
            <a:r>
              <a:rPr lang="en-US" dirty="0"/>
              <a:t>9. Be Committed</a:t>
            </a:r>
            <a:endParaRPr lang="en-IN" dirty="0"/>
          </a:p>
        </p:txBody>
      </p:sp>
      <p:pic>
        <p:nvPicPr>
          <p:cNvPr id="5" name="Picture 4" descr="canstockphoto14921266.jpg"/>
          <p:cNvPicPr>
            <a:picLocks noChangeAspect="1"/>
          </p:cNvPicPr>
          <p:nvPr/>
        </p:nvPicPr>
        <p:blipFill>
          <a:blip r:embed="rId2"/>
          <a:stretch>
            <a:fillRect/>
          </a:stretch>
        </p:blipFill>
        <p:spPr>
          <a:xfrm>
            <a:off x="6737354" y="1714488"/>
            <a:ext cx="4610935" cy="3290030"/>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372" y="142852"/>
            <a:ext cx="9372641" cy="1066800"/>
          </a:xfrm>
        </p:spPr>
        <p:txBody>
          <a:bodyPr/>
          <a:lstStyle/>
          <a:p>
            <a:r>
              <a:rPr lang="en-US" dirty="0"/>
              <a:t>10. Chase your Dream</a:t>
            </a:r>
            <a:endParaRPr lang="en-IN" dirty="0"/>
          </a:p>
        </p:txBody>
      </p:sp>
    </p:spTree>
    <p:extLst>
      <p:ext uri="{BB962C8B-B14F-4D97-AF65-F5344CB8AC3E}">
        <p14:creationId xmlns:p14="http://schemas.microsoft.com/office/powerpoint/2010/main" val="38749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2113" y="2514600"/>
            <a:ext cx="6324599" cy="1066800"/>
          </a:xfrm>
        </p:spPr>
        <p:txBody>
          <a:bodyPr>
            <a:normAutofit fontScale="90000"/>
          </a:bodyPr>
          <a:lstStyle/>
          <a:p>
            <a:pPr algn="ctr"/>
            <a:r>
              <a:rPr lang="en-US" sz="4400" dirty="0"/>
              <a:t>OPPORTUNITIES IN THE PROFESSION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666892"/>
            <a:ext cx="9386917" cy="4191000"/>
          </a:xfrm>
        </p:spPr>
        <p:txBody>
          <a:bodyPr>
            <a:normAutofit/>
          </a:bodyPr>
          <a:lstStyle/>
          <a:p>
            <a:pPr marL="45720" indent="0">
              <a:buNone/>
            </a:pPr>
            <a:endParaRPr lang="en-US" dirty="0"/>
          </a:p>
          <a:p>
            <a:r>
              <a:rPr lang="en-IN" dirty="0"/>
              <a:t>Good quality of patience with extra courage to practice is a basic mantra to decide for practice.</a:t>
            </a:r>
          </a:p>
          <a:p>
            <a:r>
              <a:rPr lang="en-IN" dirty="0"/>
              <a:t>The qualification opens the opportunity to set up practice  independently.</a:t>
            </a:r>
          </a:p>
          <a:p>
            <a:r>
              <a:rPr lang="en-IN" dirty="0"/>
              <a:t>When a newly qualified chartered accountant enters into a CA practice, he usually opts for a family owned firm or he joins a running firm as a partner. He can also start a new firm either alone or with his friends.</a:t>
            </a:r>
          </a:p>
          <a:p>
            <a:r>
              <a:rPr lang="en-IN" dirty="0"/>
              <a:t>A CA in practice can chose to specialize in new areas of the profession such as Fraud Detection, Forensic Audit, International Taxation etc.</a:t>
            </a:r>
          </a:p>
        </p:txBody>
      </p:sp>
      <p:sp>
        <p:nvSpPr>
          <p:cNvPr id="2" name="Title 1"/>
          <p:cNvSpPr>
            <a:spLocks noGrp="1"/>
          </p:cNvSpPr>
          <p:nvPr>
            <p:ph type="title"/>
          </p:nvPr>
        </p:nvSpPr>
        <p:spPr/>
        <p:txBody>
          <a:bodyPr/>
          <a:lstStyle/>
          <a:p>
            <a:r>
              <a:rPr lang="en-IN" dirty="0"/>
              <a:t>CA PRACTICE- A REAL TEST OF LIFE</a:t>
            </a:r>
            <a:endParaRPr lang="en-US"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666892"/>
            <a:ext cx="9386917" cy="4191000"/>
          </a:xfrm>
        </p:spPr>
        <p:txBody>
          <a:bodyPr>
            <a:normAutofit/>
          </a:bodyPr>
          <a:lstStyle/>
          <a:p>
            <a:pPr marL="45720" indent="0">
              <a:buNone/>
            </a:pPr>
            <a:endParaRPr lang="en-US" dirty="0"/>
          </a:p>
          <a:p>
            <a:r>
              <a:rPr lang="en-IN" dirty="0"/>
              <a:t>CAs in Industry gets attractive pay packages in all verticals. There is a huge demand for CAs in traditional sectors as well as new-gen sectors.</a:t>
            </a:r>
          </a:p>
          <a:p>
            <a:r>
              <a:rPr lang="en-IN" dirty="0"/>
              <a:t>A large number of newly qualified chartered accountants are recruited every year through campus interview by public sector, private sector, multinationals, banking and insurance companies.</a:t>
            </a:r>
          </a:p>
          <a:p>
            <a:r>
              <a:rPr lang="en-IN" dirty="0"/>
              <a:t>Career progression is  possible depending on the individual aspirations and abilities. CAs can become Chief Financial Officer of a major company within 10 to 15 years of qualification.</a:t>
            </a:r>
            <a:endParaRPr lang="en-US" dirty="0"/>
          </a:p>
        </p:txBody>
      </p:sp>
      <p:sp>
        <p:nvSpPr>
          <p:cNvPr id="2" name="Title 1"/>
          <p:cNvSpPr>
            <a:spLocks noGrp="1"/>
          </p:cNvSpPr>
          <p:nvPr>
            <p:ph type="title"/>
          </p:nvPr>
        </p:nvSpPr>
        <p:spPr/>
        <p:txBody>
          <a:bodyPr/>
          <a:lstStyle/>
          <a:p>
            <a:r>
              <a:rPr lang="en-IN" dirty="0"/>
              <a:t>CA SERVICE- A REAL PLEASURE OF LIFE</a:t>
            </a:r>
            <a:endParaRPr lang="en-US"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5386389" cy="4529158"/>
          </a:xfrm>
        </p:spPr>
        <p:txBody>
          <a:bodyPr>
            <a:normAutofit/>
          </a:bodyPr>
          <a:lstStyle/>
          <a:p>
            <a:r>
              <a:rPr lang="en-IN" dirty="0"/>
              <a:t>Commands Respect in Society</a:t>
            </a:r>
          </a:p>
          <a:p>
            <a:r>
              <a:rPr lang="en-IN" dirty="0"/>
              <a:t>A great career opportunity</a:t>
            </a:r>
            <a:endParaRPr lang="en-IN" b="1" dirty="0"/>
          </a:p>
          <a:p>
            <a:r>
              <a:rPr lang="en-IN" dirty="0"/>
              <a:t>Interesting and exciting work</a:t>
            </a:r>
          </a:p>
          <a:p>
            <a:r>
              <a:rPr lang="en-IN" dirty="0"/>
              <a:t>The potential to work anywhere in the world.</a:t>
            </a:r>
            <a:endParaRPr lang="en-IN" b="1" dirty="0"/>
          </a:p>
          <a:p>
            <a:r>
              <a:rPr lang="en-IN" dirty="0"/>
              <a:t>Attractive pay packages</a:t>
            </a:r>
            <a:endParaRPr lang="en-IN" b="1" dirty="0"/>
          </a:p>
          <a:p>
            <a:r>
              <a:rPr lang="en-IN" dirty="0"/>
              <a:t>A secure profession</a:t>
            </a:r>
            <a:endParaRPr lang="en-IN" b="1" dirty="0"/>
          </a:p>
          <a:p>
            <a:r>
              <a:rPr lang="en-IN" dirty="0"/>
              <a:t>Demand for CAs is ever increasing</a:t>
            </a:r>
          </a:p>
          <a:p>
            <a:r>
              <a:rPr lang="en-IN" dirty="0"/>
              <a:t>Develops Ethical values</a:t>
            </a:r>
          </a:p>
        </p:txBody>
      </p:sp>
      <p:sp>
        <p:nvSpPr>
          <p:cNvPr id="3" name="Title 2"/>
          <p:cNvSpPr>
            <a:spLocks noGrp="1"/>
          </p:cNvSpPr>
          <p:nvPr>
            <p:ph type="title"/>
          </p:nvPr>
        </p:nvSpPr>
        <p:spPr>
          <a:xfrm>
            <a:off x="1065212" y="381000"/>
            <a:ext cx="8686801" cy="1066800"/>
          </a:xfrm>
        </p:spPr>
        <p:txBody>
          <a:bodyPr/>
          <a:lstStyle/>
          <a:p>
            <a:r>
              <a:rPr lang="en-IN" dirty="0"/>
              <a:t>CA- The Right Choice</a:t>
            </a:r>
          </a:p>
        </p:txBody>
      </p:sp>
      <p:pic>
        <p:nvPicPr>
          <p:cNvPr id="7" name="Picture 6" descr="R2-00680.jpg"/>
          <p:cNvPicPr>
            <a:picLocks noChangeAspect="1"/>
          </p:cNvPicPr>
          <p:nvPr/>
        </p:nvPicPr>
        <p:blipFill>
          <a:blip r:embed="rId2"/>
          <a:stretch>
            <a:fillRect/>
          </a:stretch>
        </p:blipFill>
        <p:spPr>
          <a:xfrm>
            <a:off x="6237288" y="1785926"/>
            <a:ext cx="5380033" cy="3456671"/>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4012" y="2438400"/>
            <a:ext cx="6324599" cy="1524000"/>
          </a:xfrm>
        </p:spPr>
        <p:txBody>
          <a:bodyPr>
            <a:normAutofit/>
          </a:bodyPr>
          <a:lstStyle/>
          <a:p>
            <a:pPr algn="ctr"/>
            <a:r>
              <a:rPr lang="en-US" sz="4400" dirty="0"/>
              <a:t>GLOBAL OPPORTUNITIES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6400799" cy="4495800"/>
          </a:xfrm>
        </p:spPr>
        <p:txBody>
          <a:bodyPr>
            <a:normAutofit lnSpcReduction="10000"/>
          </a:bodyPr>
          <a:lstStyle/>
          <a:p>
            <a:r>
              <a:rPr lang="en-IN" dirty="0"/>
              <a:t> Although their outbound destinations include different parts of the world, one of the most favourite destinations for CA’s is the Gulf region, comprising Bahrain, Kuwait, Oman, Qatar, Saudi Arabia and United Arab Emirates. </a:t>
            </a:r>
          </a:p>
          <a:p>
            <a:r>
              <a:rPr lang="en-IN" dirty="0"/>
              <a:t>The resurgent Gulf region offers excellent growth opportunities to thousands of Indian Chartered Accountants who are extremely successful and they are highly respected for their commitment and hardworking attitude.</a:t>
            </a:r>
          </a:p>
          <a:p>
            <a:r>
              <a:rPr lang="en-IN" dirty="0"/>
              <a:t>Today, more than 20,000 CAs work in the Gulf region and are offered attractive pay packages.</a:t>
            </a:r>
          </a:p>
          <a:p>
            <a:r>
              <a:rPr lang="en-US" dirty="0"/>
              <a:t>The new tax regime of UAE VAT from 01-01-17 has increased the opportunities for CAs.</a:t>
            </a:r>
            <a:endParaRPr lang="en-IN" dirty="0"/>
          </a:p>
        </p:txBody>
      </p:sp>
      <p:sp>
        <p:nvSpPr>
          <p:cNvPr id="3" name="Title 2"/>
          <p:cNvSpPr>
            <a:spLocks noGrp="1"/>
          </p:cNvSpPr>
          <p:nvPr>
            <p:ph type="title"/>
          </p:nvPr>
        </p:nvSpPr>
        <p:spPr/>
        <p:txBody>
          <a:bodyPr/>
          <a:lstStyle/>
          <a:p>
            <a:r>
              <a:rPr lang="en-IN" dirty="0"/>
              <a:t>Gulf Region</a:t>
            </a:r>
          </a:p>
        </p:txBody>
      </p:sp>
      <p:pic>
        <p:nvPicPr>
          <p:cNvPr id="4" name="Picture 3" descr="PersianGulf.gif"/>
          <p:cNvPicPr>
            <a:picLocks noChangeAspect="1"/>
          </p:cNvPicPr>
          <p:nvPr/>
        </p:nvPicPr>
        <p:blipFill>
          <a:blip r:embed="rId2"/>
          <a:stretch>
            <a:fillRect/>
          </a:stretch>
        </p:blipFill>
        <p:spPr>
          <a:xfrm>
            <a:off x="7542212" y="1910033"/>
            <a:ext cx="4214812" cy="3728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40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6400799" cy="4495800"/>
          </a:xfrm>
        </p:spPr>
        <p:txBody>
          <a:bodyPr>
            <a:normAutofit/>
          </a:bodyPr>
          <a:lstStyle/>
          <a:p>
            <a:r>
              <a:rPr lang="en-IN" dirty="0"/>
              <a:t>Currently, the Indian CAs have excellent career opportunities in Sydney, Melbourne, Brisbane, Perth, Adelaide and Canberra.</a:t>
            </a:r>
          </a:p>
          <a:p>
            <a:r>
              <a:rPr lang="en-IN" dirty="0"/>
              <a:t>ICAI has signed Mutual Recognition Agreements- MRA’s with the Institute of Chartered Accountants in Australia (ICAA) and with Certified Practicing Accountants (CPA) Australia so that the Indian CA is recognised in Australia through principles of reciprocity.</a:t>
            </a:r>
          </a:p>
          <a:p>
            <a:r>
              <a:rPr lang="en-IN" dirty="0"/>
              <a:t>Australia attracts a lot of Indian CAs because of excellent pay packages in the Banking, Pension and Insurance sectors.</a:t>
            </a:r>
          </a:p>
        </p:txBody>
      </p:sp>
      <p:sp>
        <p:nvSpPr>
          <p:cNvPr id="3" name="Title 2"/>
          <p:cNvSpPr>
            <a:spLocks noGrp="1"/>
          </p:cNvSpPr>
          <p:nvPr>
            <p:ph type="title"/>
          </p:nvPr>
        </p:nvSpPr>
        <p:spPr/>
        <p:txBody>
          <a:bodyPr/>
          <a:lstStyle/>
          <a:p>
            <a:r>
              <a:rPr lang="en-IN" dirty="0"/>
              <a:t>Australia</a:t>
            </a:r>
          </a:p>
        </p:txBody>
      </p:sp>
      <p:pic>
        <p:nvPicPr>
          <p:cNvPr id="4" name="Picture 3" descr="PersianGulf.gif"/>
          <p:cNvPicPr>
            <a:picLocks noChangeAspect="1"/>
          </p:cNvPicPr>
          <p:nvPr/>
        </p:nvPicPr>
        <p:blipFill>
          <a:blip r:embed="rId2"/>
          <a:srcRect l="3616" t="3711" r="4181" b="1792"/>
          <a:stretch>
            <a:fillRect/>
          </a:stretch>
        </p:blipFill>
        <p:spPr>
          <a:xfrm>
            <a:off x="7610129" y="1981200"/>
            <a:ext cx="3970683"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40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6400799" cy="4495800"/>
          </a:xfrm>
        </p:spPr>
        <p:txBody>
          <a:bodyPr>
            <a:normAutofit/>
          </a:bodyPr>
          <a:lstStyle/>
          <a:p>
            <a:r>
              <a:rPr lang="en-IN" dirty="0"/>
              <a:t>Indian CAs have a strong presence in the SAARC Region and we find that many Indian CAs working in Nepal, Bangladesh, Pakistan, Sri Lanka and Bhutan are highly successful.</a:t>
            </a:r>
          </a:p>
          <a:p>
            <a:r>
              <a:rPr lang="en-IN" dirty="0"/>
              <a:t>ICAI closely works with the-</a:t>
            </a:r>
          </a:p>
          <a:p>
            <a:pPr lvl="1"/>
            <a:r>
              <a:rPr lang="en-IN" dirty="0"/>
              <a:t>Institute of Chartered Accountants of Nepal (ICAN)</a:t>
            </a:r>
          </a:p>
          <a:p>
            <a:pPr lvl="1"/>
            <a:r>
              <a:rPr lang="en-IN" dirty="0"/>
              <a:t>Institute of Chartered Accountants of Pakistan (ICAP)</a:t>
            </a:r>
          </a:p>
          <a:p>
            <a:pPr lvl="1"/>
            <a:r>
              <a:rPr lang="en-IN" dirty="0"/>
              <a:t>Institute of Chartered Accountants of Bangladesh and</a:t>
            </a:r>
          </a:p>
          <a:p>
            <a:pPr lvl="1"/>
            <a:r>
              <a:rPr lang="en-IN" dirty="0"/>
              <a:t>Institute of Chartered Accountants of Sri Lanka</a:t>
            </a:r>
          </a:p>
          <a:p>
            <a:pPr>
              <a:buNone/>
            </a:pPr>
            <a:r>
              <a:rPr lang="en-IN" dirty="0"/>
              <a:t>    and has initiated discussions with them for MoUs on knowledge sharing and mutual recognitions.</a:t>
            </a:r>
          </a:p>
        </p:txBody>
      </p:sp>
      <p:sp>
        <p:nvSpPr>
          <p:cNvPr id="3" name="Title 2"/>
          <p:cNvSpPr>
            <a:spLocks noGrp="1"/>
          </p:cNvSpPr>
          <p:nvPr>
            <p:ph type="title"/>
          </p:nvPr>
        </p:nvSpPr>
        <p:spPr/>
        <p:txBody>
          <a:bodyPr/>
          <a:lstStyle/>
          <a:p>
            <a:r>
              <a:rPr lang="en-IN" dirty="0"/>
              <a:t>SAARC Countries</a:t>
            </a:r>
          </a:p>
        </p:txBody>
      </p:sp>
      <p:pic>
        <p:nvPicPr>
          <p:cNvPr id="4" name="Picture 3" descr="PersianGulf.gif"/>
          <p:cNvPicPr>
            <a:picLocks noChangeAspect="1"/>
          </p:cNvPicPr>
          <p:nvPr/>
        </p:nvPicPr>
        <p:blipFill>
          <a:blip r:embed="rId2"/>
          <a:srcRect l="4047" r="3838" b="16297"/>
          <a:stretch>
            <a:fillRect/>
          </a:stretch>
        </p:blipFill>
        <p:spPr>
          <a:xfrm>
            <a:off x="7466012" y="2133600"/>
            <a:ext cx="4063870" cy="3048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40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5333999" cy="4495800"/>
          </a:xfrm>
        </p:spPr>
        <p:txBody>
          <a:bodyPr>
            <a:normAutofit/>
          </a:bodyPr>
          <a:lstStyle/>
          <a:p>
            <a:r>
              <a:rPr lang="en-IN" dirty="0"/>
              <a:t>America is another favourite destination for Indian CAs.</a:t>
            </a:r>
          </a:p>
          <a:p>
            <a:r>
              <a:rPr lang="en-IN" dirty="0"/>
              <a:t>ICAI is working towards working with AICPA – The American Institute of Certified Public Accountants which is the largest accounting body of the world, for mutual recognition.</a:t>
            </a:r>
          </a:p>
          <a:p>
            <a:r>
              <a:rPr lang="en-US" dirty="0"/>
              <a:t>Indian CAs provide various consultancy services like tax advice, accounting services and assistance in Mergers &amp; Acquisitions.</a:t>
            </a:r>
            <a:endParaRPr lang="en-IN" dirty="0"/>
          </a:p>
        </p:txBody>
      </p:sp>
      <p:sp>
        <p:nvSpPr>
          <p:cNvPr id="3" name="Title 2"/>
          <p:cNvSpPr>
            <a:spLocks noGrp="1"/>
          </p:cNvSpPr>
          <p:nvPr>
            <p:ph type="title"/>
          </p:nvPr>
        </p:nvSpPr>
        <p:spPr/>
        <p:txBody>
          <a:bodyPr/>
          <a:lstStyle/>
          <a:p>
            <a:r>
              <a:rPr lang="en-IN" dirty="0"/>
              <a:t>United States of America</a:t>
            </a:r>
          </a:p>
        </p:txBody>
      </p:sp>
      <p:pic>
        <p:nvPicPr>
          <p:cNvPr id="4" name="Picture 3" descr="PersianGulf.gif"/>
          <p:cNvPicPr>
            <a:picLocks noChangeAspect="1"/>
          </p:cNvPicPr>
          <p:nvPr/>
        </p:nvPicPr>
        <p:blipFill>
          <a:blip r:embed="rId2"/>
          <a:stretch>
            <a:fillRect/>
          </a:stretch>
        </p:blipFill>
        <p:spPr>
          <a:xfrm>
            <a:off x="6856412" y="1905000"/>
            <a:ext cx="4675924"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40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4012" y="2214554"/>
            <a:ext cx="6915176" cy="1524000"/>
          </a:xfrm>
        </p:spPr>
        <p:txBody>
          <a:bodyPr>
            <a:normAutofit fontScale="90000"/>
          </a:bodyPr>
          <a:lstStyle/>
          <a:p>
            <a:pPr algn="ctr"/>
            <a:r>
              <a:rPr lang="en-US" sz="4400" dirty="0"/>
              <a:t>THE WAY FORWARD – THE FUTURE OF THE PROFESSION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372" y="142852"/>
            <a:ext cx="9372641" cy="1066800"/>
          </a:xfrm>
        </p:spPr>
        <p:txBody>
          <a:bodyPr/>
          <a:lstStyle/>
          <a:p>
            <a:r>
              <a:rPr lang="en-US" dirty="0"/>
              <a:t>How Technology Affects Us</a:t>
            </a:r>
            <a:endParaRPr lang="en-IN" dirty="0"/>
          </a:p>
        </p:txBody>
      </p:sp>
    </p:spTree>
    <p:extLst>
      <p:ext uri="{BB962C8B-B14F-4D97-AF65-F5344CB8AC3E}">
        <p14:creationId xmlns:p14="http://schemas.microsoft.com/office/powerpoint/2010/main" val="154730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spcAft>
                <a:spcPts val="450"/>
              </a:spcAft>
              <a:buFont typeface="Wingdings" pitchFamily="2" charset="2"/>
              <a:buChar char="Ø"/>
              <a:defRPr/>
            </a:pPr>
            <a:endParaRPr lang="en-US" dirty="0"/>
          </a:p>
          <a:p>
            <a:endParaRPr lang="en-US" dirty="0"/>
          </a:p>
        </p:txBody>
      </p:sp>
      <p:sp>
        <p:nvSpPr>
          <p:cNvPr id="3" name="Title 2"/>
          <p:cNvSpPr>
            <a:spLocks noGrp="1"/>
          </p:cNvSpPr>
          <p:nvPr>
            <p:ph type="title"/>
          </p:nvPr>
        </p:nvSpPr>
        <p:spPr>
          <a:xfrm>
            <a:off x="879438" y="76200"/>
            <a:ext cx="10144196" cy="1066800"/>
          </a:xfrm>
        </p:spPr>
        <p:txBody>
          <a:bodyPr>
            <a:normAutofit/>
          </a:bodyPr>
          <a:lstStyle/>
          <a:p>
            <a:r>
              <a:rPr lang="en-IN" dirty="0"/>
              <a:t>Impact of Disruptional and Transformational changes</a:t>
            </a:r>
            <a:endParaRPr lang="en-US" dirty="0"/>
          </a:p>
        </p:txBody>
      </p:sp>
      <p:pic>
        <p:nvPicPr>
          <p:cNvPr id="2050" name="Picture 2"/>
          <p:cNvPicPr>
            <a:picLocks noChangeAspect="1" noChangeArrowheads="1"/>
          </p:cNvPicPr>
          <p:nvPr/>
        </p:nvPicPr>
        <p:blipFill>
          <a:blip r:embed="rId2"/>
          <a:srcRect l="19473" t="15625" r="21519" b="23828"/>
          <a:stretch>
            <a:fillRect/>
          </a:stretch>
        </p:blipFill>
        <p:spPr bwMode="auto">
          <a:xfrm>
            <a:off x="1879570" y="1285860"/>
            <a:ext cx="8260307" cy="478634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80098" y="2285992"/>
            <a:ext cx="4251960" cy="4191000"/>
          </a:xfrm>
        </p:spPr>
        <p:txBody>
          <a:bodyPr/>
          <a:lstStyle/>
          <a:p>
            <a:endParaRPr lang="en-US" b="1" dirty="0"/>
          </a:p>
          <a:p>
            <a:endParaRPr lang="en-US" b="1" dirty="0"/>
          </a:p>
          <a:p>
            <a:endParaRPr lang="en-US" b="1" dirty="0"/>
          </a:p>
          <a:p>
            <a:endParaRPr lang="en-US" b="1" dirty="0"/>
          </a:p>
          <a:p>
            <a:r>
              <a:rPr lang="en-US" b="1" dirty="0"/>
              <a:t>Big Data and Analytics</a:t>
            </a:r>
            <a:r>
              <a:rPr lang="en-US" dirty="0"/>
              <a:t>: Challenges like analysis, capture, search, sharing, storage, transfer, visualization, and information privacy could be resolved by use of Big Data Analytics.</a:t>
            </a:r>
          </a:p>
          <a:p>
            <a:endParaRPr lang="en-IN" dirty="0"/>
          </a:p>
        </p:txBody>
      </p:sp>
      <p:sp>
        <p:nvSpPr>
          <p:cNvPr id="3" name="Content Placeholder 2"/>
          <p:cNvSpPr>
            <a:spLocks noGrp="1"/>
          </p:cNvSpPr>
          <p:nvPr>
            <p:ph sz="half" idx="1"/>
          </p:nvPr>
        </p:nvSpPr>
        <p:spPr/>
        <p:txBody>
          <a:bodyPr>
            <a:normAutofit/>
          </a:bodyPr>
          <a:lstStyle/>
          <a:p>
            <a:r>
              <a:rPr lang="en-US" b="1" dirty="0"/>
              <a:t>Cloud Accounting</a:t>
            </a:r>
            <a:r>
              <a:rPr lang="en-US" dirty="0"/>
              <a:t>: </a:t>
            </a:r>
            <a:r>
              <a:rPr lang="en-IN" dirty="0"/>
              <a:t>Storing accounting data on remote servers – making geography unimportant</a:t>
            </a:r>
          </a:p>
          <a:p>
            <a:endParaRPr lang="en-IN" dirty="0"/>
          </a:p>
          <a:p>
            <a:endParaRPr lang="en-US" dirty="0"/>
          </a:p>
        </p:txBody>
      </p:sp>
      <p:sp>
        <p:nvSpPr>
          <p:cNvPr id="2" name="Title 1"/>
          <p:cNvSpPr>
            <a:spLocks noGrp="1"/>
          </p:cNvSpPr>
          <p:nvPr>
            <p:ph type="title"/>
          </p:nvPr>
        </p:nvSpPr>
        <p:spPr>
          <a:xfrm>
            <a:off x="1093752" y="214290"/>
            <a:ext cx="8686801" cy="1066800"/>
          </a:xfrm>
        </p:spPr>
        <p:txBody>
          <a:bodyPr/>
          <a:lstStyle/>
          <a:p>
            <a:r>
              <a:rPr lang="en-US" dirty="0"/>
              <a:t>New Opportunities</a:t>
            </a:r>
          </a:p>
        </p:txBody>
      </p:sp>
      <p:pic>
        <p:nvPicPr>
          <p:cNvPr id="5" name="Picture 4" descr="download.jpg"/>
          <p:cNvPicPr>
            <a:picLocks noChangeAspect="1"/>
          </p:cNvPicPr>
          <p:nvPr/>
        </p:nvPicPr>
        <p:blipFill>
          <a:blip r:embed="rId2"/>
          <a:stretch>
            <a:fillRect/>
          </a:stretch>
        </p:blipFill>
        <p:spPr>
          <a:xfrm>
            <a:off x="1236627" y="3429000"/>
            <a:ext cx="3750495" cy="2857520"/>
          </a:xfrm>
          <a:prstGeom prst="rect">
            <a:avLst/>
          </a:prstGeom>
        </p:spPr>
      </p:pic>
      <p:pic>
        <p:nvPicPr>
          <p:cNvPr id="6" name="Picture 5" descr="34332118-big-data-analysis-concept-Stock-Vector.jpg"/>
          <p:cNvPicPr>
            <a:picLocks noChangeAspect="1"/>
          </p:cNvPicPr>
          <p:nvPr/>
        </p:nvPicPr>
        <p:blipFill>
          <a:blip r:embed="rId3" cstate="print"/>
          <a:stretch>
            <a:fillRect/>
          </a:stretch>
        </p:blipFill>
        <p:spPr>
          <a:xfrm>
            <a:off x="6380164" y="1000108"/>
            <a:ext cx="3286148" cy="3286148"/>
          </a:xfrm>
          <a:prstGeom prst="rect">
            <a:avLst/>
          </a:prstGeom>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985856" y="1828800"/>
            <a:ext cx="4251960" cy="4743472"/>
          </a:xfrm>
        </p:spPr>
        <p:txBody>
          <a:bodyPr>
            <a:normAutofit/>
          </a:bodyPr>
          <a:lstStyle/>
          <a:p>
            <a:endParaRPr lang="en-US" b="1" dirty="0"/>
          </a:p>
          <a:p>
            <a:endParaRPr lang="en-US" b="1" dirty="0"/>
          </a:p>
          <a:p>
            <a:endParaRPr lang="en-US" b="1" dirty="0"/>
          </a:p>
          <a:p>
            <a:endParaRPr lang="en-US" b="1" dirty="0"/>
          </a:p>
          <a:p>
            <a:r>
              <a:rPr lang="en-US" b="1" dirty="0"/>
              <a:t>Technology Consulting</a:t>
            </a:r>
            <a:r>
              <a:rPr lang="en-US" dirty="0"/>
              <a:t>: Cyber Risk Services which includes Cyber Strategy &amp; Management, Cyber Intelligence and Cyber Analytics gaining ground due to advent of Mobile Technology, Cloud Computing and Social Media.</a:t>
            </a:r>
          </a:p>
        </p:txBody>
      </p:sp>
      <p:sp>
        <p:nvSpPr>
          <p:cNvPr id="3" name="Content Placeholder 2"/>
          <p:cNvSpPr>
            <a:spLocks noGrp="1"/>
          </p:cNvSpPr>
          <p:nvPr>
            <p:ph sz="half" idx="1"/>
          </p:nvPr>
        </p:nvSpPr>
        <p:spPr/>
        <p:txBody>
          <a:bodyPr>
            <a:normAutofit/>
          </a:bodyPr>
          <a:lstStyle/>
          <a:p>
            <a:r>
              <a:rPr lang="en-US" b="1" dirty="0"/>
              <a:t>IFRS Implementation</a:t>
            </a:r>
            <a:r>
              <a:rPr lang="en-US" dirty="0"/>
              <a:t>: Need for a uniform financial reporting system has been felt for preparing comparable and globally understandable financial statements.</a:t>
            </a:r>
          </a:p>
          <a:p>
            <a:endParaRPr lang="en-US" dirty="0"/>
          </a:p>
        </p:txBody>
      </p:sp>
      <p:sp>
        <p:nvSpPr>
          <p:cNvPr id="2" name="Title 1"/>
          <p:cNvSpPr>
            <a:spLocks noGrp="1"/>
          </p:cNvSpPr>
          <p:nvPr>
            <p:ph type="title"/>
          </p:nvPr>
        </p:nvSpPr>
        <p:spPr/>
        <p:txBody>
          <a:bodyPr/>
          <a:lstStyle/>
          <a:p>
            <a:r>
              <a:rPr lang="en-US" dirty="0"/>
              <a:t>New Opportunities</a:t>
            </a:r>
          </a:p>
        </p:txBody>
      </p:sp>
      <p:pic>
        <p:nvPicPr>
          <p:cNvPr id="5" name="Picture 4" descr="1.png"/>
          <p:cNvPicPr>
            <a:picLocks noChangeAspect="1"/>
          </p:cNvPicPr>
          <p:nvPr/>
        </p:nvPicPr>
        <p:blipFill>
          <a:blip r:embed="rId2"/>
          <a:stretch>
            <a:fillRect/>
          </a:stretch>
        </p:blipFill>
        <p:spPr>
          <a:xfrm>
            <a:off x="1308066" y="3581400"/>
            <a:ext cx="3753775" cy="3276600"/>
          </a:xfrm>
          <a:prstGeom prst="rect">
            <a:avLst/>
          </a:prstGeom>
        </p:spPr>
      </p:pic>
      <p:pic>
        <p:nvPicPr>
          <p:cNvPr id="6" name="Picture 5" descr="technology6.jpg"/>
          <p:cNvPicPr>
            <a:picLocks noChangeAspect="1"/>
          </p:cNvPicPr>
          <p:nvPr/>
        </p:nvPicPr>
        <p:blipFill>
          <a:blip r:embed="rId3"/>
          <a:stretch>
            <a:fillRect/>
          </a:stretch>
        </p:blipFill>
        <p:spPr>
          <a:xfrm>
            <a:off x="6484261" y="785794"/>
            <a:ext cx="3753555" cy="2895600"/>
          </a:xfrm>
          <a:prstGeom prst="rect">
            <a:avLst/>
          </a:prstGeom>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5386389" cy="4743472"/>
          </a:xfrm>
        </p:spPr>
        <p:txBody>
          <a:bodyPr>
            <a:normAutofit/>
          </a:bodyPr>
          <a:lstStyle/>
          <a:p>
            <a:r>
              <a:rPr lang="en-IN" dirty="0"/>
              <a:t>The Chartered Accountancy qualification opens the door to a vast range of exciting career opportunities, in every sector of business and finance, both in India and internationally.</a:t>
            </a:r>
          </a:p>
          <a:p>
            <a:r>
              <a:rPr lang="en-IN" dirty="0"/>
              <a:t>Chartered Accountants are in constant demand both at home and abroad, being recognised for their technical competence, professional standards, and veracity. </a:t>
            </a:r>
          </a:p>
          <a:p>
            <a:r>
              <a:rPr lang="en-IN" dirty="0"/>
              <a:t>Chartered Accountants occupy top positions in virtually every sector of the economy . The rewards that go with the CA qualification are significant.</a:t>
            </a:r>
          </a:p>
        </p:txBody>
      </p:sp>
      <p:sp>
        <p:nvSpPr>
          <p:cNvPr id="3" name="Title 2"/>
          <p:cNvSpPr>
            <a:spLocks noGrp="1"/>
          </p:cNvSpPr>
          <p:nvPr>
            <p:ph type="title"/>
          </p:nvPr>
        </p:nvSpPr>
        <p:spPr>
          <a:xfrm>
            <a:off x="1065212" y="381000"/>
            <a:ext cx="8686801" cy="1066800"/>
          </a:xfrm>
        </p:spPr>
        <p:txBody>
          <a:bodyPr/>
          <a:lstStyle/>
          <a:p>
            <a:r>
              <a:rPr lang="en-IN" dirty="0"/>
              <a:t>Prospects for a Qualified CA</a:t>
            </a:r>
          </a:p>
        </p:txBody>
      </p:sp>
      <p:graphicFrame>
        <p:nvGraphicFramePr>
          <p:cNvPr id="5" name="Table 4"/>
          <p:cNvGraphicFramePr>
            <a:graphicFrameLocks noGrp="1"/>
          </p:cNvGraphicFramePr>
          <p:nvPr/>
        </p:nvGraphicFramePr>
        <p:xfrm>
          <a:off x="6665916" y="2000241"/>
          <a:ext cx="4929222" cy="2857521"/>
        </p:xfrm>
        <a:graphic>
          <a:graphicData uri="http://schemas.openxmlformats.org/drawingml/2006/table">
            <a:tbl>
              <a:tblPr firstRow="1" firstCol="1">
                <a:tableStyleId>{F5AB1C69-6EDB-4FF4-983F-18BD219EF322}</a:tableStyleId>
              </a:tblPr>
              <a:tblGrid>
                <a:gridCol w="785818">
                  <a:extLst>
                    <a:ext uri="{9D8B030D-6E8A-4147-A177-3AD203B41FA5}">
                      <a16:colId xmlns:a16="http://schemas.microsoft.com/office/drawing/2014/main" val="20000"/>
                    </a:ext>
                  </a:extLst>
                </a:gridCol>
                <a:gridCol w="1367944">
                  <a:extLst>
                    <a:ext uri="{9D8B030D-6E8A-4147-A177-3AD203B41FA5}">
                      <a16:colId xmlns:a16="http://schemas.microsoft.com/office/drawing/2014/main" val="20001"/>
                    </a:ext>
                  </a:extLst>
                </a:gridCol>
                <a:gridCol w="937471">
                  <a:extLst>
                    <a:ext uri="{9D8B030D-6E8A-4147-A177-3AD203B41FA5}">
                      <a16:colId xmlns:a16="http://schemas.microsoft.com/office/drawing/2014/main" val="20002"/>
                    </a:ext>
                  </a:extLst>
                </a:gridCol>
                <a:gridCol w="941767">
                  <a:extLst>
                    <a:ext uri="{9D8B030D-6E8A-4147-A177-3AD203B41FA5}">
                      <a16:colId xmlns:a16="http://schemas.microsoft.com/office/drawing/2014/main" val="20003"/>
                    </a:ext>
                  </a:extLst>
                </a:gridCol>
                <a:gridCol w="896222">
                  <a:extLst>
                    <a:ext uri="{9D8B030D-6E8A-4147-A177-3AD203B41FA5}">
                      <a16:colId xmlns:a16="http://schemas.microsoft.com/office/drawing/2014/main" val="20004"/>
                    </a:ext>
                  </a:extLst>
                </a:gridCol>
              </a:tblGrid>
              <a:tr h="711416">
                <a:tc>
                  <a:txBody>
                    <a:bodyPr/>
                    <a:lstStyle/>
                    <a:p>
                      <a:pPr algn="ctr" fontAlgn="t"/>
                      <a:r>
                        <a:rPr lang="en-IN" sz="1100" u="none" strike="noStrike" dirty="0"/>
                        <a:t> Country </a:t>
                      </a:r>
                      <a:endParaRPr lang="en-IN" sz="1100" b="1" i="0" u="none" strike="noStrike" dirty="0">
                        <a:solidFill>
                          <a:srgbClr val="FFFFFF"/>
                        </a:solidFill>
                        <a:latin typeface="Calibri"/>
                      </a:endParaRPr>
                    </a:p>
                  </a:txBody>
                  <a:tcPr marL="9525" marR="9525" marT="9525" marB="0" anchor="ctr"/>
                </a:tc>
                <a:tc>
                  <a:txBody>
                    <a:bodyPr/>
                    <a:lstStyle/>
                    <a:p>
                      <a:pPr algn="ctr" fontAlgn="t"/>
                      <a:r>
                        <a:rPr lang="en-IN" sz="1100" u="none" strike="noStrike" dirty="0"/>
                        <a:t> Population (Millions) </a:t>
                      </a:r>
                      <a:endParaRPr lang="en-IN" sz="1100" b="1" i="0" u="none" strike="noStrike" dirty="0">
                        <a:solidFill>
                          <a:srgbClr val="FFFFFF"/>
                        </a:solidFill>
                        <a:latin typeface="Calibri"/>
                      </a:endParaRPr>
                    </a:p>
                  </a:txBody>
                  <a:tcPr marL="9525" marR="9525" marT="9525" marB="0" anchor="ctr"/>
                </a:tc>
                <a:tc>
                  <a:txBody>
                    <a:bodyPr/>
                    <a:lstStyle/>
                    <a:p>
                      <a:pPr algn="ctr" fontAlgn="t"/>
                      <a:r>
                        <a:rPr lang="en-IN" sz="1100" u="none" strike="noStrike" dirty="0"/>
                        <a:t> No. of CA, CPA </a:t>
                      </a:r>
                      <a:endParaRPr lang="en-IN" sz="1100" b="1" i="0" u="none" strike="noStrike" dirty="0">
                        <a:solidFill>
                          <a:srgbClr val="FFFFFF"/>
                        </a:solidFill>
                        <a:latin typeface="Calibri"/>
                      </a:endParaRPr>
                    </a:p>
                  </a:txBody>
                  <a:tcPr marL="9525" marR="9525" marT="9525" marB="0" anchor="ctr"/>
                </a:tc>
                <a:tc>
                  <a:txBody>
                    <a:bodyPr/>
                    <a:lstStyle/>
                    <a:p>
                      <a:pPr algn="ctr" fontAlgn="t"/>
                      <a:r>
                        <a:rPr lang="en-IN" sz="1100" u="none" strike="noStrike" dirty="0"/>
                        <a:t> 1 CA per Population of </a:t>
                      </a:r>
                      <a:endParaRPr lang="en-IN" sz="1100" b="1" i="0" u="none" strike="noStrike" dirty="0">
                        <a:solidFill>
                          <a:srgbClr val="FFFFFF"/>
                        </a:solidFill>
                        <a:latin typeface="Calibri"/>
                      </a:endParaRPr>
                    </a:p>
                  </a:txBody>
                  <a:tcPr marL="9525" marR="9525" marT="9525" marB="0" anchor="ctr"/>
                </a:tc>
                <a:tc>
                  <a:txBody>
                    <a:bodyPr/>
                    <a:lstStyle/>
                    <a:p>
                      <a:pPr algn="ctr" fontAlgn="t"/>
                      <a:r>
                        <a:rPr lang="en-IN" sz="1100" u="none" strike="noStrike" dirty="0"/>
                        <a:t> CA per 10,000 population </a:t>
                      </a:r>
                      <a:endParaRPr lang="en-IN" sz="1100" b="1" i="0" u="none" strike="noStrike" dirty="0">
                        <a:solidFill>
                          <a:srgbClr val="FFFFFF"/>
                        </a:solidFill>
                        <a:latin typeface="Calibri"/>
                      </a:endParaRPr>
                    </a:p>
                  </a:txBody>
                  <a:tcPr marL="9525" marR="9525" marT="9525" marB="0" anchor="ctr"/>
                </a:tc>
                <a:extLst>
                  <a:ext uri="{0D108BD9-81ED-4DB2-BD59-A6C34878D82A}">
                    <a16:rowId xmlns:a16="http://schemas.microsoft.com/office/drawing/2014/main" val="10000"/>
                  </a:ext>
                </a:extLst>
              </a:tr>
              <a:tr h="429221">
                <a:tc>
                  <a:txBody>
                    <a:bodyPr/>
                    <a:lstStyle/>
                    <a:p>
                      <a:pPr algn="ctr" fontAlgn="t"/>
                      <a:r>
                        <a:rPr lang="en-IN" sz="1100" u="none" strike="noStrike" dirty="0"/>
                        <a:t> USA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323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6,64,532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486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21 </a:t>
                      </a:r>
                      <a:endParaRPr lang="en-IN" sz="11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1"/>
                  </a:ext>
                </a:extLst>
              </a:tr>
              <a:tr h="429221">
                <a:tc>
                  <a:txBody>
                    <a:bodyPr/>
                    <a:lstStyle/>
                    <a:p>
                      <a:pPr algn="ctr" fontAlgn="t"/>
                      <a:r>
                        <a:rPr lang="en-IN" sz="1100" b="1" u="none" strike="noStrike" dirty="0">
                          <a:solidFill>
                            <a:schemeClr val="bg1"/>
                          </a:solidFill>
                        </a:rPr>
                        <a:t> India </a:t>
                      </a:r>
                      <a:endParaRPr lang="en-IN" sz="1100" b="1" i="0" u="none" strike="noStrike" dirty="0">
                        <a:solidFill>
                          <a:schemeClr val="bg1"/>
                        </a:solidFill>
                        <a:latin typeface="Calibri"/>
                      </a:endParaRPr>
                    </a:p>
                  </a:txBody>
                  <a:tcPr marL="9525" marR="9525" marT="9525" marB="0" anchor="ctr"/>
                </a:tc>
                <a:tc>
                  <a:txBody>
                    <a:bodyPr/>
                    <a:lstStyle/>
                    <a:p>
                      <a:pPr algn="ctr" fontAlgn="t"/>
                      <a:r>
                        <a:rPr lang="en-IN" sz="1100" b="1" u="none" strike="noStrike" dirty="0">
                          <a:solidFill>
                            <a:schemeClr val="tx1"/>
                          </a:solidFill>
                        </a:rPr>
                        <a:t>                                   1,324 </a:t>
                      </a:r>
                      <a:endParaRPr lang="en-IN" sz="1100" b="1" i="0" u="none" strike="noStrike" dirty="0">
                        <a:solidFill>
                          <a:schemeClr val="tx1"/>
                        </a:solidFill>
                        <a:latin typeface="Calibri"/>
                      </a:endParaRPr>
                    </a:p>
                  </a:txBody>
                  <a:tcPr marL="9525" marR="9525" marT="9525" marB="0" anchor="ctr"/>
                </a:tc>
                <a:tc>
                  <a:txBody>
                    <a:bodyPr/>
                    <a:lstStyle/>
                    <a:p>
                      <a:pPr algn="ctr" fontAlgn="t"/>
                      <a:r>
                        <a:rPr lang="en-IN" sz="1100" b="1" u="none" strike="noStrike" dirty="0">
                          <a:solidFill>
                            <a:schemeClr val="tx1"/>
                          </a:solidFill>
                        </a:rPr>
                        <a:t>              2,80,221 </a:t>
                      </a:r>
                      <a:endParaRPr lang="en-IN" sz="1100" b="1" i="0" u="none" strike="noStrike" dirty="0">
                        <a:solidFill>
                          <a:schemeClr val="tx1"/>
                        </a:solidFill>
                        <a:latin typeface="Calibri"/>
                      </a:endParaRPr>
                    </a:p>
                  </a:txBody>
                  <a:tcPr marL="9525" marR="9525" marT="9525" marB="0" anchor="ctr"/>
                </a:tc>
                <a:tc>
                  <a:txBody>
                    <a:bodyPr/>
                    <a:lstStyle/>
                    <a:p>
                      <a:pPr algn="ctr" fontAlgn="t"/>
                      <a:r>
                        <a:rPr lang="en-IN" sz="1100" b="1" u="none" strike="noStrike" dirty="0">
                          <a:solidFill>
                            <a:schemeClr val="tx1"/>
                          </a:solidFill>
                        </a:rPr>
                        <a:t>                    4,725 </a:t>
                      </a:r>
                      <a:endParaRPr lang="en-IN" sz="1100" b="1" i="0" u="none" strike="noStrike" dirty="0">
                        <a:solidFill>
                          <a:schemeClr val="tx1"/>
                        </a:solidFill>
                        <a:latin typeface="Calibri"/>
                      </a:endParaRPr>
                    </a:p>
                  </a:txBody>
                  <a:tcPr marL="9525" marR="9525" marT="9525" marB="0" anchor="ctr"/>
                </a:tc>
                <a:tc>
                  <a:txBody>
                    <a:bodyPr/>
                    <a:lstStyle/>
                    <a:p>
                      <a:pPr algn="ctr" fontAlgn="t"/>
                      <a:r>
                        <a:rPr lang="en-IN" sz="1100" b="1" u="none" strike="noStrike" dirty="0">
                          <a:solidFill>
                            <a:schemeClr val="tx1"/>
                          </a:solidFill>
                        </a:rPr>
                        <a:t>                           2 </a:t>
                      </a:r>
                      <a:endParaRPr lang="en-IN" sz="1100" b="1" i="0" u="none" strike="noStrike" dirty="0">
                        <a:solidFill>
                          <a:schemeClr val="tx1"/>
                        </a:solidFill>
                        <a:latin typeface="Calibri"/>
                      </a:endParaRPr>
                    </a:p>
                  </a:txBody>
                  <a:tcPr marL="9525" marR="9525" marT="9525" marB="0" anchor="ctr"/>
                </a:tc>
                <a:extLst>
                  <a:ext uri="{0D108BD9-81ED-4DB2-BD59-A6C34878D82A}">
                    <a16:rowId xmlns:a16="http://schemas.microsoft.com/office/drawing/2014/main" val="10002"/>
                  </a:ext>
                </a:extLst>
              </a:tr>
              <a:tr h="429221">
                <a:tc>
                  <a:txBody>
                    <a:bodyPr/>
                    <a:lstStyle/>
                    <a:p>
                      <a:pPr algn="ctr" fontAlgn="t"/>
                      <a:r>
                        <a:rPr lang="en-IN" sz="1100" u="none" strike="noStrike" dirty="0"/>
                        <a:t> UK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66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1,43,190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458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22 </a:t>
                      </a:r>
                      <a:endParaRPr lang="en-IN" sz="11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3"/>
                  </a:ext>
                </a:extLst>
              </a:tr>
              <a:tr h="429221">
                <a:tc>
                  <a:txBody>
                    <a:bodyPr/>
                    <a:lstStyle/>
                    <a:p>
                      <a:pPr algn="ctr" fontAlgn="t"/>
                      <a:r>
                        <a:rPr lang="en-IN" sz="1100" u="none" strike="noStrike" dirty="0"/>
                        <a:t> Australia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24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61,000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393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25 </a:t>
                      </a:r>
                      <a:endParaRPr lang="en-IN" sz="11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4"/>
                  </a:ext>
                </a:extLst>
              </a:tr>
              <a:tr h="429221">
                <a:tc>
                  <a:txBody>
                    <a:bodyPr/>
                    <a:lstStyle/>
                    <a:p>
                      <a:pPr algn="ctr" fontAlgn="t"/>
                      <a:r>
                        <a:rPr lang="en-IN" sz="1100" u="none" strike="noStrike" dirty="0"/>
                        <a:t> New Zealand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5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33,000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142 </a:t>
                      </a:r>
                      <a:endParaRPr lang="en-IN" sz="1100" b="0" i="0" u="none" strike="noStrike" dirty="0">
                        <a:solidFill>
                          <a:srgbClr val="000000"/>
                        </a:solidFill>
                        <a:latin typeface="Calibri"/>
                      </a:endParaRPr>
                    </a:p>
                  </a:txBody>
                  <a:tcPr marL="9525" marR="9525" marT="9525" marB="0" anchor="ctr"/>
                </a:tc>
                <a:tc>
                  <a:txBody>
                    <a:bodyPr/>
                    <a:lstStyle/>
                    <a:p>
                      <a:pPr algn="ctr" fontAlgn="t"/>
                      <a:r>
                        <a:rPr lang="en-IN" sz="1100" u="none" strike="noStrike" dirty="0"/>
                        <a:t>                        70 </a:t>
                      </a:r>
                      <a:endParaRPr lang="en-IN" sz="11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14484" y="1828800"/>
            <a:ext cx="4251960" cy="4672034"/>
          </a:xfrm>
        </p:spPr>
        <p:txBody>
          <a:bodyPr/>
          <a:lstStyle/>
          <a:p>
            <a:endParaRPr lang="en-US" b="1" dirty="0"/>
          </a:p>
          <a:p>
            <a:endParaRPr lang="en-US" b="1" dirty="0"/>
          </a:p>
          <a:p>
            <a:endParaRPr lang="en-US" b="1" dirty="0"/>
          </a:p>
          <a:p>
            <a:endParaRPr lang="en-US" b="1" dirty="0"/>
          </a:p>
          <a:p>
            <a:endParaRPr lang="en-US" b="1" dirty="0"/>
          </a:p>
          <a:p>
            <a:endParaRPr lang="en-US" b="1" dirty="0"/>
          </a:p>
          <a:p>
            <a:r>
              <a:rPr lang="en-US" b="1" dirty="0"/>
              <a:t>Block Chain</a:t>
            </a:r>
            <a:r>
              <a:rPr lang="en-US" dirty="0"/>
              <a:t>: An open, distributed ledger that can record transactions between two parties efficiently and in a verifiable and permanent way.</a:t>
            </a:r>
          </a:p>
          <a:p>
            <a:endParaRPr lang="en-IN" dirty="0"/>
          </a:p>
        </p:txBody>
      </p:sp>
      <p:sp>
        <p:nvSpPr>
          <p:cNvPr id="3" name="Content Placeholder 2"/>
          <p:cNvSpPr>
            <a:spLocks noGrp="1"/>
          </p:cNvSpPr>
          <p:nvPr>
            <p:ph sz="half" idx="1"/>
          </p:nvPr>
        </p:nvSpPr>
        <p:spPr/>
        <p:txBody>
          <a:bodyPr>
            <a:normAutofit/>
          </a:bodyPr>
          <a:lstStyle/>
          <a:p>
            <a:r>
              <a:rPr lang="en-US" b="1" dirty="0"/>
              <a:t>Artificial Business Intelligence</a:t>
            </a:r>
            <a:r>
              <a:rPr lang="en-US" dirty="0"/>
              <a:t>: Modulation and Synchronization of Data into useful, simple, accurate real-time narratives and reports.</a:t>
            </a:r>
          </a:p>
        </p:txBody>
      </p:sp>
      <p:sp>
        <p:nvSpPr>
          <p:cNvPr id="2" name="Title 1"/>
          <p:cNvSpPr>
            <a:spLocks noGrp="1"/>
          </p:cNvSpPr>
          <p:nvPr>
            <p:ph type="title"/>
          </p:nvPr>
        </p:nvSpPr>
        <p:spPr/>
        <p:txBody>
          <a:bodyPr/>
          <a:lstStyle/>
          <a:p>
            <a:r>
              <a:rPr lang="en-US" dirty="0"/>
              <a:t>New Opportunities</a:t>
            </a:r>
          </a:p>
        </p:txBody>
      </p:sp>
      <p:pic>
        <p:nvPicPr>
          <p:cNvPr id="5" name="Picture 4" descr="960x0.jpg"/>
          <p:cNvPicPr>
            <a:picLocks noChangeAspect="1"/>
          </p:cNvPicPr>
          <p:nvPr/>
        </p:nvPicPr>
        <p:blipFill>
          <a:blip r:embed="rId2"/>
          <a:stretch>
            <a:fillRect/>
          </a:stretch>
        </p:blipFill>
        <p:spPr>
          <a:xfrm>
            <a:off x="1308066" y="3357562"/>
            <a:ext cx="4114800" cy="2743200"/>
          </a:xfrm>
          <a:prstGeom prst="rect">
            <a:avLst/>
          </a:prstGeom>
        </p:spPr>
      </p:pic>
      <p:pic>
        <p:nvPicPr>
          <p:cNvPr id="6" name="Picture 5" descr="Blockchain.jpg"/>
          <p:cNvPicPr>
            <a:picLocks noChangeAspect="1"/>
          </p:cNvPicPr>
          <p:nvPr/>
        </p:nvPicPr>
        <p:blipFill>
          <a:blip r:embed="rId3" cstate="print"/>
          <a:stretch>
            <a:fillRect/>
          </a:stretch>
        </p:blipFill>
        <p:spPr>
          <a:xfrm>
            <a:off x="6451602" y="571480"/>
            <a:ext cx="4881597" cy="2928958"/>
          </a:xfrm>
          <a:prstGeom prst="rect">
            <a:avLst/>
          </a:prstGeom>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71608" y="1828800"/>
            <a:ext cx="4251960" cy="4191000"/>
          </a:xfrm>
        </p:spPr>
        <p:txBody>
          <a:bodyPr/>
          <a:lstStyle/>
          <a:p>
            <a:endParaRPr lang="en-IN" b="1" dirty="0"/>
          </a:p>
          <a:p>
            <a:endParaRPr lang="en-IN" b="1" dirty="0"/>
          </a:p>
          <a:p>
            <a:endParaRPr lang="en-IN" b="1" dirty="0"/>
          </a:p>
          <a:p>
            <a:endParaRPr lang="en-IN" b="1" dirty="0"/>
          </a:p>
          <a:p>
            <a:endParaRPr lang="en-IN" b="1" dirty="0"/>
          </a:p>
          <a:p>
            <a:r>
              <a:rPr lang="en-IN" b="1" dirty="0"/>
              <a:t>E-Commerce</a:t>
            </a:r>
            <a:r>
              <a:rPr lang="en-IN" dirty="0"/>
              <a:t>: The buying and selling of goods and services, or the transmitting of funds or data, over an electronic network, primarily the internet.</a:t>
            </a:r>
            <a:endParaRPr lang="en-US" dirty="0"/>
          </a:p>
          <a:p>
            <a:endParaRPr lang="en-IN" dirty="0"/>
          </a:p>
        </p:txBody>
      </p:sp>
      <p:sp>
        <p:nvSpPr>
          <p:cNvPr id="3" name="Content Placeholder 2"/>
          <p:cNvSpPr>
            <a:spLocks noGrp="1"/>
          </p:cNvSpPr>
          <p:nvPr>
            <p:ph sz="half" idx="1"/>
          </p:nvPr>
        </p:nvSpPr>
        <p:spPr/>
        <p:txBody>
          <a:bodyPr>
            <a:normAutofit/>
          </a:bodyPr>
          <a:lstStyle/>
          <a:p>
            <a:r>
              <a:rPr lang="en-US" b="1" dirty="0"/>
              <a:t>FinTech</a:t>
            </a:r>
            <a:r>
              <a:rPr lang="en-US" dirty="0"/>
              <a:t>: </a:t>
            </a:r>
            <a:r>
              <a:rPr lang="en-IN" dirty="0"/>
              <a:t>FinTech is the use of technology to support or enable financial services. It has impacted a wide array of sectors, including lending, personal finance, consumer banking and small business tools.</a:t>
            </a:r>
          </a:p>
        </p:txBody>
      </p:sp>
      <p:sp>
        <p:nvSpPr>
          <p:cNvPr id="2" name="Title 1"/>
          <p:cNvSpPr>
            <a:spLocks noGrp="1"/>
          </p:cNvSpPr>
          <p:nvPr>
            <p:ph type="title"/>
          </p:nvPr>
        </p:nvSpPr>
        <p:spPr/>
        <p:txBody>
          <a:bodyPr/>
          <a:lstStyle/>
          <a:p>
            <a:r>
              <a:rPr lang="en-US" dirty="0"/>
              <a:t>New Opportunities</a:t>
            </a:r>
          </a:p>
        </p:txBody>
      </p:sp>
      <p:pic>
        <p:nvPicPr>
          <p:cNvPr id="5" name="Picture 4" descr="abn-amro-invoicesharing-chat-bot-robo-accounting-sme-small-business-invoice-banking-finance.jpg"/>
          <p:cNvPicPr>
            <a:picLocks noChangeAspect="1"/>
          </p:cNvPicPr>
          <p:nvPr/>
        </p:nvPicPr>
        <p:blipFill>
          <a:blip r:embed="rId2" cstate="print"/>
          <a:stretch>
            <a:fillRect/>
          </a:stretch>
        </p:blipFill>
        <p:spPr>
          <a:xfrm>
            <a:off x="1450942" y="3857628"/>
            <a:ext cx="4038600" cy="2693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ecommerce_Accounting.jpg"/>
          <p:cNvPicPr>
            <a:picLocks noChangeAspect="1"/>
          </p:cNvPicPr>
          <p:nvPr/>
        </p:nvPicPr>
        <p:blipFill>
          <a:blip r:embed="rId3"/>
          <a:stretch>
            <a:fillRect/>
          </a:stretch>
        </p:blipFill>
        <p:spPr>
          <a:xfrm>
            <a:off x="6594478" y="500042"/>
            <a:ext cx="3578352" cy="3578352"/>
          </a:xfrm>
          <a:prstGeom prst="rect">
            <a:avLst/>
          </a:prstGeom>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Our profession has a great future inspite of changes and challenges.</a:t>
            </a:r>
          </a:p>
          <a:p>
            <a:r>
              <a:rPr lang="en-IN" dirty="0"/>
              <a:t>Public at large and the Regulators are demanding more transparency.</a:t>
            </a:r>
          </a:p>
          <a:p>
            <a:r>
              <a:rPr lang="en-IN" dirty="0"/>
              <a:t>Financial and Non-Financial information is considered a social good.</a:t>
            </a:r>
          </a:p>
          <a:p>
            <a:r>
              <a:rPr lang="en-IN" dirty="0"/>
              <a:t>Companies require our profession to increase trust in the financials and the business</a:t>
            </a:r>
          </a:p>
          <a:p>
            <a:r>
              <a:rPr lang="en-IN" dirty="0"/>
              <a:t>Regulation and decision making process are getting complex.</a:t>
            </a:r>
          </a:p>
          <a:p>
            <a:r>
              <a:rPr lang="en-IN" dirty="0"/>
              <a:t>Growing Business Environment has put up an urgent need of independent and qualified professionals</a:t>
            </a:r>
          </a:p>
        </p:txBody>
      </p:sp>
      <p:sp>
        <p:nvSpPr>
          <p:cNvPr id="3" name="Title 2"/>
          <p:cNvSpPr>
            <a:spLocks noGrp="1"/>
          </p:cNvSpPr>
          <p:nvPr>
            <p:ph type="title"/>
          </p:nvPr>
        </p:nvSpPr>
        <p:spPr/>
        <p:txBody>
          <a:bodyPr/>
          <a:lstStyle/>
          <a:p>
            <a:r>
              <a:rPr lang="en-IN" dirty="0"/>
              <a:t>Way forward for the Profession looks exciting</a:t>
            </a:r>
          </a:p>
        </p:txBody>
      </p:sp>
    </p:spTree>
    <p:extLst>
      <p:ext uri="{BB962C8B-B14F-4D97-AF65-F5344CB8AC3E}">
        <p14:creationId xmlns:p14="http://schemas.microsoft.com/office/powerpoint/2010/main" val="18683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 Adapt to changes and ease the Challenges that our clients are facing</a:t>
            </a:r>
          </a:p>
          <a:p>
            <a:r>
              <a:rPr lang="en-IN" dirty="0"/>
              <a:t> Make the profession attractive for talented and young people</a:t>
            </a:r>
          </a:p>
          <a:p>
            <a:r>
              <a:rPr lang="en-IN" dirty="0"/>
              <a:t> Integrate technology into our day-to-day work</a:t>
            </a:r>
          </a:p>
          <a:p>
            <a:r>
              <a:rPr lang="en-IN" dirty="0"/>
              <a:t> Innovative in attending to clients demands</a:t>
            </a:r>
          </a:p>
          <a:p>
            <a:r>
              <a:rPr lang="en-IN" dirty="0"/>
              <a:t>Keep an open mind to different cultures and professions</a:t>
            </a:r>
          </a:p>
          <a:p>
            <a:r>
              <a:rPr lang="en-IN" dirty="0"/>
              <a:t>The Way forward for the profession looks exciting </a:t>
            </a:r>
          </a:p>
        </p:txBody>
      </p:sp>
      <p:sp>
        <p:nvSpPr>
          <p:cNvPr id="3" name="Title 2"/>
          <p:cNvSpPr>
            <a:spLocks noGrp="1"/>
          </p:cNvSpPr>
          <p:nvPr>
            <p:ph type="title"/>
          </p:nvPr>
        </p:nvSpPr>
        <p:spPr/>
        <p:txBody>
          <a:bodyPr/>
          <a:lstStyle/>
          <a:p>
            <a:r>
              <a:rPr lang="en-IN" dirty="0"/>
              <a:t>Exciting future for the profession</a:t>
            </a:r>
          </a:p>
        </p:txBody>
      </p:sp>
    </p:spTree>
    <p:extLst>
      <p:ext uri="{BB962C8B-B14F-4D97-AF65-F5344CB8AC3E}">
        <p14:creationId xmlns:p14="http://schemas.microsoft.com/office/powerpoint/2010/main" val="7917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a:p>
            <a:endParaRPr lang="en-IN" dirty="0"/>
          </a:p>
          <a:p>
            <a:endParaRPr lang="en-IN" dirty="0"/>
          </a:p>
          <a:p>
            <a:endParaRPr lang="en-IN" dirty="0"/>
          </a:p>
          <a:p>
            <a:endParaRPr lang="en-IN" dirty="0"/>
          </a:p>
          <a:p>
            <a:r>
              <a:rPr lang="en-IN" dirty="0"/>
              <a:t>     	                                                                           CA K.Raghu </a:t>
            </a:r>
          </a:p>
          <a:p>
            <a:pPr marL="45720" indent="0">
              <a:buNone/>
            </a:pPr>
            <a:r>
              <a:rPr lang="en-IN" dirty="0"/>
              <a:t>                                                                                         cakraghu@kraghu.com</a:t>
            </a:r>
          </a:p>
        </p:txBody>
      </p:sp>
      <p:sp>
        <p:nvSpPr>
          <p:cNvPr id="3" name="Title 2"/>
          <p:cNvSpPr>
            <a:spLocks noGrp="1"/>
          </p:cNvSpPr>
          <p:nvPr>
            <p:ph type="title"/>
          </p:nvPr>
        </p:nvSpPr>
        <p:spPr/>
        <p:txBody>
          <a:bodyPr/>
          <a:lstStyle/>
          <a:p>
            <a:r>
              <a:rPr lang="en-IN" dirty="0"/>
              <a:t>Thank you</a:t>
            </a:r>
          </a:p>
        </p:txBody>
      </p:sp>
    </p:spTree>
    <p:extLst>
      <p:ext uri="{BB962C8B-B14F-4D97-AF65-F5344CB8AC3E}">
        <p14:creationId xmlns:p14="http://schemas.microsoft.com/office/powerpoint/2010/main" val="244115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C6fvkVUAA63fY.jpg"/>
          <p:cNvPicPr>
            <a:picLocks noChangeAspect="1"/>
          </p:cNvPicPr>
          <p:nvPr/>
        </p:nvPicPr>
        <p:blipFill>
          <a:blip r:embed="rId2"/>
          <a:srcRect t="6250" b="12500"/>
          <a:stretch>
            <a:fillRect/>
          </a:stretch>
        </p:blipFill>
        <p:spPr>
          <a:xfrm>
            <a:off x="153967" y="36342"/>
            <a:ext cx="11880890" cy="6821658"/>
          </a:xfrm>
          <a:prstGeom prst="rect">
            <a:avLst/>
          </a:prstGeom>
          <a:ln>
            <a:noFill/>
          </a:ln>
          <a:effectLst>
            <a:softEdge rad="112500"/>
          </a:effectLst>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3" y="1828800"/>
            <a:ext cx="4314819" cy="4529158"/>
          </a:xfrm>
        </p:spPr>
        <p:txBody>
          <a:bodyPr>
            <a:normAutofit fontScale="92500" lnSpcReduction="10000"/>
          </a:bodyPr>
          <a:lstStyle/>
          <a:p>
            <a:r>
              <a:rPr lang="en-IN" dirty="0"/>
              <a:t>Introduction of Goods and Services Tax</a:t>
            </a:r>
          </a:p>
          <a:p>
            <a:r>
              <a:rPr lang="en-IN" dirty="0"/>
              <a:t>Demonetisation of Currency</a:t>
            </a:r>
          </a:p>
          <a:p>
            <a:r>
              <a:rPr lang="en-IN" dirty="0"/>
              <a:t>Introduction of Swachh Dhan Abhiyan</a:t>
            </a:r>
          </a:p>
          <a:p>
            <a:r>
              <a:rPr lang="en-IN" dirty="0"/>
              <a:t>Implementation of Indian Accounting Standards</a:t>
            </a:r>
          </a:p>
          <a:p>
            <a:r>
              <a:rPr lang="en-IN" dirty="0"/>
              <a:t>Introduction of Standards on Internal Audit</a:t>
            </a:r>
          </a:p>
          <a:p>
            <a:r>
              <a:rPr lang="en-IN" dirty="0"/>
              <a:t>Highest ever inflow of equity in the form of foreign direct investments.</a:t>
            </a:r>
          </a:p>
          <a:p>
            <a:r>
              <a:rPr lang="en-IN" dirty="0"/>
              <a:t>Start-up hub for the world.</a:t>
            </a:r>
          </a:p>
          <a:p>
            <a:endParaRPr lang="en-IN" dirty="0"/>
          </a:p>
        </p:txBody>
      </p:sp>
      <p:sp>
        <p:nvSpPr>
          <p:cNvPr id="3" name="Title 2"/>
          <p:cNvSpPr>
            <a:spLocks noGrp="1"/>
          </p:cNvSpPr>
          <p:nvPr>
            <p:ph type="title"/>
          </p:nvPr>
        </p:nvSpPr>
        <p:spPr>
          <a:xfrm>
            <a:off x="1065212" y="381000"/>
            <a:ext cx="8686801" cy="1066800"/>
          </a:xfrm>
        </p:spPr>
        <p:txBody>
          <a:bodyPr/>
          <a:lstStyle/>
          <a:p>
            <a:r>
              <a:rPr lang="en-IN" dirty="0"/>
              <a:t>India is a happening country</a:t>
            </a:r>
          </a:p>
        </p:txBody>
      </p:sp>
      <p:pic>
        <p:nvPicPr>
          <p:cNvPr id="6" name="Picture 5" descr="urban-metro2-gurgaon759.jpg"/>
          <p:cNvPicPr>
            <a:picLocks noChangeAspect="1"/>
          </p:cNvPicPr>
          <p:nvPr/>
        </p:nvPicPr>
        <p:blipFill>
          <a:blip r:embed="rId2"/>
          <a:stretch>
            <a:fillRect/>
          </a:stretch>
        </p:blipFill>
        <p:spPr>
          <a:xfrm>
            <a:off x="5451470" y="2143116"/>
            <a:ext cx="6312961" cy="3509973"/>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857232"/>
            <a:ext cx="8686801" cy="2895600"/>
          </a:xfrm>
        </p:spPr>
        <p:txBody>
          <a:bodyPr>
            <a:normAutofit/>
          </a:bodyPr>
          <a:lstStyle/>
          <a:p>
            <a:pPr algn="ctr"/>
            <a:r>
              <a:rPr lang="en-US" sz="4400" dirty="0"/>
              <a:t>TEN QUALITIES TO BE SUCCESSFUL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686" y="1428736"/>
            <a:ext cx="6215106" cy="5000660"/>
          </a:xfrm>
        </p:spPr>
        <p:txBody>
          <a:bodyPr>
            <a:normAutofit/>
          </a:bodyPr>
          <a:lstStyle/>
          <a:p>
            <a:r>
              <a:rPr lang="en-US" b="1" dirty="0"/>
              <a:t>S – Specific </a:t>
            </a:r>
            <a:r>
              <a:rPr lang="en-US" dirty="0"/>
              <a:t>: </a:t>
            </a:r>
            <a:r>
              <a:rPr lang="en-IN" dirty="0"/>
              <a:t>Your goal must be clear and well defined. </a:t>
            </a:r>
            <a:endParaRPr lang="en-US" dirty="0"/>
          </a:p>
          <a:p>
            <a:r>
              <a:rPr lang="en-US" b="1" dirty="0"/>
              <a:t>M – Measurable :</a:t>
            </a:r>
            <a:r>
              <a:rPr lang="en-US" dirty="0"/>
              <a:t> You should include </a:t>
            </a:r>
            <a:r>
              <a:rPr lang="en-IN" dirty="0"/>
              <a:t>precise dates in your goals so that you can measure your degree of success. </a:t>
            </a:r>
            <a:endParaRPr lang="en-US" dirty="0"/>
          </a:p>
          <a:p>
            <a:r>
              <a:rPr lang="en-US" b="1" dirty="0"/>
              <a:t>A – Attainable :</a:t>
            </a:r>
            <a:r>
              <a:rPr lang="en-US" dirty="0"/>
              <a:t> </a:t>
            </a:r>
            <a:r>
              <a:rPr lang="en-IN" dirty="0"/>
              <a:t>Make sure that it's possible to achieve the goals you set. </a:t>
            </a:r>
            <a:endParaRPr lang="en-US" dirty="0"/>
          </a:p>
          <a:p>
            <a:r>
              <a:rPr lang="en-US" b="1" dirty="0"/>
              <a:t>R – Relevant : </a:t>
            </a:r>
            <a:r>
              <a:rPr lang="en-IN" dirty="0"/>
              <a:t>Goals should be in tune to the direction you want to take in your life.</a:t>
            </a:r>
            <a:endParaRPr lang="en-US" dirty="0"/>
          </a:p>
          <a:p>
            <a:r>
              <a:rPr lang="en-US" b="1" dirty="0"/>
              <a:t>T – Time Bound :</a:t>
            </a:r>
            <a:r>
              <a:rPr lang="en-US" dirty="0"/>
              <a:t> </a:t>
            </a:r>
            <a:r>
              <a:rPr lang="en-IN" dirty="0"/>
              <a:t>Your goals must have a deadline. </a:t>
            </a:r>
          </a:p>
        </p:txBody>
      </p:sp>
      <p:sp>
        <p:nvSpPr>
          <p:cNvPr id="3" name="Title 2"/>
          <p:cNvSpPr>
            <a:spLocks noGrp="1"/>
          </p:cNvSpPr>
          <p:nvPr>
            <p:ph type="title"/>
          </p:nvPr>
        </p:nvSpPr>
        <p:spPr>
          <a:xfrm>
            <a:off x="379372" y="142852"/>
            <a:ext cx="9372641" cy="1066800"/>
          </a:xfrm>
        </p:spPr>
        <p:txBody>
          <a:bodyPr/>
          <a:lstStyle/>
          <a:p>
            <a:r>
              <a:rPr lang="en-US" dirty="0"/>
              <a:t>1. Set your goals</a:t>
            </a:r>
            <a:endParaRPr lang="en-IN" dirty="0"/>
          </a:p>
        </p:txBody>
      </p:sp>
      <p:pic>
        <p:nvPicPr>
          <p:cNvPr id="5" name="Picture 4" descr="canstockphoto14921266.jpg"/>
          <p:cNvPicPr>
            <a:picLocks noChangeAspect="1"/>
          </p:cNvPicPr>
          <p:nvPr/>
        </p:nvPicPr>
        <p:blipFill>
          <a:blip r:embed="rId2"/>
          <a:stretch>
            <a:fillRect/>
          </a:stretch>
        </p:blipFill>
        <p:spPr>
          <a:xfrm>
            <a:off x="7380296" y="1500174"/>
            <a:ext cx="4550161" cy="3571876"/>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dirty="0"/>
              <a:t>“A pessimist sees the difficulty in every opportunity; an optimist sees the opportunity in every difficulty.” ~Winston Churchill</a:t>
            </a:r>
          </a:p>
          <a:p>
            <a:r>
              <a:rPr lang="en-IN" dirty="0"/>
              <a:t>Positivity is choosing to see the bright side of life. It is seeing the good in people.</a:t>
            </a:r>
          </a:p>
          <a:p>
            <a:r>
              <a:rPr lang="en-IN" dirty="0"/>
              <a:t>Being positive is not about projecting a perfect life.</a:t>
            </a:r>
          </a:p>
          <a:p>
            <a:r>
              <a:rPr lang="en-IN" dirty="0"/>
              <a:t>Rather, it’s about choosing to see the good in life, believing in the power of encouragement, and having hope that things will get better.</a:t>
            </a:r>
          </a:p>
        </p:txBody>
      </p:sp>
      <p:sp>
        <p:nvSpPr>
          <p:cNvPr id="3" name="Title 2"/>
          <p:cNvSpPr>
            <a:spLocks noGrp="1"/>
          </p:cNvSpPr>
          <p:nvPr>
            <p:ph type="title"/>
          </p:nvPr>
        </p:nvSpPr>
        <p:spPr>
          <a:xfrm>
            <a:off x="379372" y="142852"/>
            <a:ext cx="9372641" cy="1066800"/>
          </a:xfrm>
        </p:spPr>
        <p:txBody>
          <a:bodyPr/>
          <a:lstStyle/>
          <a:p>
            <a:r>
              <a:rPr lang="en-US" dirty="0"/>
              <a:t>2. Be Positive in Life</a:t>
            </a:r>
            <a:endParaRPr lang="en-IN" dirty="0"/>
          </a:p>
        </p:txBody>
      </p:sp>
      <p:pic>
        <p:nvPicPr>
          <p:cNvPr id="5" name="Picture 4" descr="canstockphoto14921266.jpg"/>
          <p:cNvPicPr>
            <a:picLocks noChangeAspect="1"/>
          </p:cNvPicPr>
          <p:nvPr/>
        </p:nvPicPr>
        <p:blipFill>
          <a:blip r:embed="rId2"/>
          <a:stretch>
            <a:fillRect/>
          </a:stretch>
        </p:blipFill>
        <p:spPr>
          <a:xfrm>
            <a:off x="6808792" y="928670"/>
            <a:ext cx="4539918" cy="4788196"/>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3" y="1428736"/>
            <a:ext cx="6072229" cy="4929222"/>
          </a:xfrm>
        </p:spPr>
        <p:txBody>
          <a:bodyPr>
            <a:normAutofit/>
          </a:bodyPr>
          <a:lstStyle/>
          <a:p>
            <a:r>
              <a:rPr lang="en-IN" dirty="0"/>
              <a:t>What goes around comes around - and with kindness it really does. Research shows that being kind to others increases our own levels of happiness as well as theirs.</a:t>
            </a:r>
          </a:p>
          <a:p>
            <a:r>
              <a:rPr lang="en-IN" dirty="0"/>
              <a:t>It has a knock-on effect - kindness is contagious, so it makes our communities nicer places to be.</a:t>
            </a:r>
          </a:p>
          <a:p>
            <a:r>
              <a:rPr lang="en-IN" dirty="0"/>
              <a:t>Being good to people we know, strengthens our connections with them and provides a source of support.</a:t>
            </a:r>
          </a:p>
          <a:p>
            <a:r>
              <a:rPr lang="en-IN" dirty="0"/>
              <a:t>Being good to strangers helps build co-operation, trust and a sense of safety in our communities. It also helps us to see others more positively and empathise with them.</a:t>
            </a:r>
          </a:p>
        </p:txBody>
      </p:sp>
      <p:sp>
        <p:nvSpPr>
          <p:cNvPr id="3" name="Title 2"/>
          <p:cNvSpPr>
            <a:spLocks noGrp="1"/>
          </p:cNvSpPr>
          <p:nvPr>
            <p:ph type="title"/>
          </p:nvPr>
        </p:nvSpPr>
        <p:spPr>
          <a:xfrm>
            <a:off x="379372" y="142852"/>
            <a:ext cx="9372641" cy="1066800"/>
          </a:xfrm>
        </p:spPr>
        <p:txBody>
          <a:bodyPr/>
          <a:lstStyle/>
          <a:p>
            <a:r>
              <a:rPr lang="en-US" dirty="0"/>
              <a:t>3. Be Good to Others</a:t>
            </a:r>
            <a:endParaRPr lang="en-IN" dirty="0"/>
          </a:p>
        </p:txBody>
      </p:sp>
      <p:pic>
        <p:nvPicPr>
          <p:cNvPr id="5" name="Picture 4" descr="canstockphoto14921266.jpg"/>
          <p:cNvPicPr>
            <a:picLocks noChangeAspect="1"/>
          </p:cNvPicPr>
          <p:nvPr/>
        </p:nvPicPr>
        <p:blipFill>
          <a:blip r:embed="rId2"/>
          <a:stretch>
            <a:fillRect/>
          </a:stretch>
        </p:blipFill>
        <p:spPr>
          <a:xfrm>
            <a:off x="6808792" y="1669052"/>
            <a:ext cx="4539918" cy="3307431"/>
          </a:xfrm>
          <a:prstGeom prst="rect">
            <a:avLst/>
          </a:prstGeom>
        </p:spPr>
      </p:pic>
    </p:spTree>
    <p:extLst>
      <p:ext uri="{BB962C8B-B14F-4D97-AF65-F5344CB8AC3E}">
        <p14:creationId xmlns:p14="http://schemas.microsoft.com/office/powerpoint/2010/main" val="18110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 id="{8652783A-F43B-4C47-8F3C-48F967BE0382}" vid="{232EED29-0899-40B2-8969-E379F11A5395}"/>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E1DFAE-A563-49ED-B827-D954CB21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0</TotalTime>
  <Words>1968</Words>
  <Application>Microsoft Office PowerPoint</Application>
  <PresentationFormat>Custom</PresentationFormat>
  <Paragraphs>195</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Palatino Linotype</vt:lpstr>
      <vt:lpstr>Wingdings</vt:lpstr>
      <vt:lpstr>Business strategy presentation</vt:lpstr>
      <vt:lpstr>The Future of the Profession</vt:lpstr>
      <vt:lpstr>CA- The Right Choice</vt:lpstr>
      <vt:lpstr>Prospects for a Qualified CA</vt:lpstr>
      <vt:lpstr>PowerPoint Presentation</vt:lpstr>
      <vt:lpstr>India is a happening country</vt:lpstr>
      <vt:lpstr>TEN QUALITIES TO BE SUCCESSFUL</vt:lpstr>
      <vt:lpstr>1. Set your goals</vt:lpstr>
      <vt:lpstr>2. Be Positive in Life</vt:lpstr>
      <vt:lpstr>3. Be Good to Others</vt:lpstr>
      <vt:lpstr>4. Uphold your Character</vt:lpstr>
      <vt:lpstr>5. Respect your Elders</vt:lpstr>
      <vt:lpstr>6. Be Innovative</vt:lpstr>
      <vt:lpstr>7. Role Model to Emulate</vt:lpstr>
      <vt:lpstr>8. Be Humble</vt:lpstr>
      <vt:lpstr>9. Be Committed</vt:lpstr>
      <vt:lpstr>10. Chase your Dream</vt:lpstr>
      <vt:lpstr>OPPORTUNITIES IN THE PROFESSION</vt:lpstr>
      <vt:lpstr>CA PRACTICE- A REAL TEST OF LIFE</vt:lpstr>
      <vt:lpstr>CA SERVICE- A REAL PLEASURE OF LIFE</vt:lpstr>
      <vt:lpstr>GLOBAL OPPORTUNITIES</vt:lpstr>
      <vt:lpstr>Gulf Region</vt:lpstr>
      <vt:lpstr>Australia</vt:lpstr>
      <vt:lpstr>SAARC Countries</vt:lpstr>
      <vt:lpstr>United States of America</vt:lpstr>
      <vt:lpstr>THE WAY FORWARD – THE FUTURE OF THE PROFESSION</vt:lpstr>
      <vt:lpstr>How Technology Affects Us</vt:lpstr>
      <vt:lpstr>Impact of Disruptional and Transformational changes</vt:lpstr>
      <vt:lpstr>New Opportunities</vt:lpstr>
      <vt:lpstr>New Opportunities</vt:lpstr>
      <vt:lpstr>New Opportunities</vt:lpstr>
      <vt:lpstr>New Opportunities</vt:lpstr>
      <vt:lpstr>Way forward for the Profession looks exciting</vt:lpstr>
      <vt:lpstr>Exciting future for the profession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2015-11-17T14:30:49Z</dcterms:created>
  <dcterms:modified xsi:type="dcterms:W3CDTF">2017-12-16T13:20:01Z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