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99" r:id="rId2"/>
  </p:sldMasterIdLst>
  <p:notesMasterIdLst>
    <p:notesMasterId r:id="rId23"/>
  </p:notesMasterIdLst>
  <p:handoutMasterIdLst>
    <p:handoutMasterId r:id="rId24"/>
  </p:handoutMasterIdLst>
  <p:sldIdLst>
    <p:sldId id="340" r:id="rId3"/>
    <p:sldId id="263" r:id="rId4"/>
    <p:sldId id="601" r:id="rId5"/>
    <p:sldId id="525" r:id="rId6"/>
    <p:sldId id="526" r:id="rId7"/>
    <p:sldId id="527" r:id="rId8"/>
    <p:sldId id="528" r:id="rId9"/>
    <p:sldId id="530" r:id="rId10"/>
    <p:sldId id="531" r:id="rId11"/>
    <p:sldId id="532" r:id="rId12"/>
    <p:sldId id="533" r:id="rId13"/>
    <p:sldId id="535" r:id="rId14"/>
    <p:sldId id="537" r:id="rId15"/>
    <p:sldId id="538" r:id="rId16"/>
    <p:sldId id="539" r:id="rId17"/>
    <p:sldId id="540" r:id="rId18"/>
    <p:sldId id="542" r:id="rId19"/>
    <p:sldId id="545" r:id="rId20"/>
    <p:sldId id="546" r:id="rId21"/>
    <p:sldId id="602" r:id="rId22"/>
  </p:sldIdLst>
  <p:sldSz cx="9144000" cy="6858000" type="screen4x3"/>
  <p:notesSz cx="7315200" cy="96012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p15:clr>
            <a:srgbClr val="A4A3A4"/>
          </p15:clr>
        </p15:guide>
        <p15:guide id="11" orient="horz" pos="216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D00"/>
    <a:srgbClr val="ED8B00"/>
    <a:srgbClr val="DB291C"/>
    <a:srgbClr val="FF9900"/>
    <a:srgbClr val="C00000"/>
    <a:srgbClr val="3C8A2E"/>
    <a:srgbClr val="DCDCDC"/>
    <a:srgbClr val="B4B4B4"/>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984" autoAdjust="0"/>
  </p:normalViewPr>
  <p:slideViewPr>
    <p:cSldViewPr snapToGrid="0" showGuides="1">
      <p:cViewPr varScale="1">
        <p:scale>
          <a:sx n="80" d="100"/>
          <a:sy n="80" d="100"/>
        </p:scale>
        <p:origin x="1339" y="53"/>
      </p:cViewPr>
      <p:guideLst>
        <p:guide/>
        <p:guide orient="horz" pos="2160"/>
      </p:guideLst>
    </p:cSldViewPr>
  </p:slideViewPr>
  <p:outlineViewPr>
    <p:cViewPr>
      <p:scale>
        <a:sx n="33" d="100"/>
        <a:sy n="33" d="100"/>
      </p:scale>
      <p:origin x="0" y="-5919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57" d="100"/>
          <a:sy n="57" d="100"/>
        </p:scale>
        <p:origin x="1992"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4143427" y="1"/>
            <a:ext cx="3170138" cy="479539"/>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2/10/2018</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2/10/2018</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dirty="0"/>
          </a:p>
        </p:txBody>
      </p:sp>
    </p:spTree>
    <p:extLst>
      <p:ext uri="{BB962C8B-B14F-4D97-AF65-F5344CB8AC3E}">
        <p14:creationId xmlns:p14="http://schemas.microsoft.com/office/powerpoint/2010/main" val="3797836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a:t>
            </a:fld>
            <a:endParaRPr lang="en-US" dirty="0"/>
          </a:p>
        </p:txBody>
      </p:sp>
    </p:spTree>
    <p:extLst>
      <p:ext uri="{BB962C8B-B14F-4D97-AF65-F5344CB8AC3E}">
        <p14:creationId xmlns:p14="http://schemas.microsoft.com/office/powerpoint/2010/main" val="819239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8</a:t>
            </a:fld>
            <a:endParaRPr lang="en-US" dirty="0"/>
          </a:p>
        </p:txBody>
      </p:sp>
    </p:spTree>
    <p:extLst>
      <p:ext uri="{BB962C8B-B14F-4D97-AF65-F5344CB8AC3E}">
        <p14:creationId xmlns:p14="http://schemas.microsoft.com/office/powerpoint/2010/main" val="566898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79392" y="727200"/>
            <a:ext cx="5400000" cy="5400000"/>
          </a:xfrm>
          <a:prstGeom prst="rect">
            <a:avLst/>
          </a:prstGeom>
        </p:spPr>
        <p:txBody>
          <a:bodyPr/>
          <a:lstStyle>
            <a:lvl1pPr>
              <a:defRPr>
                <a:solidFill>
                  <a:schemeClr val="bg1"/>
                </a:solidFill>
              </a:defRPr>
            </a:lvl1pPr>
          </a:lstStyle>
          <a:p>
            <a:r>
              <a:rPr lang="en-US" noProof="0" dirty="0"/>
              <a:t>Click icon to add picture</a:t>
            </a:r>
          </a:p>
        </p:txBody>
      </p:sp>
      <p:sp>
        <p:nvSpPr>
          <p:cNvPr id="3" name="Subtitle 2"/>
          <p:cNvSpPr>
            <a:spLocks noGrp="1"/>
          </p:cNvSpPr>
          <p:nvPr>
            <p:ph type="subTitle" idx="1" hasCustomPrompt="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marL="0" marR="0" lvl="1" indent="0" algn="l" defTabSz="914400" rtl="0" eaLnBrk="1" fontAlgn="auto" latinLnBrk="0" hangingPunct="1">
              <a:lnSpc>
                <a:spcPct val="100000"/>
              </a:lnSpc>
              <a:spcBef>
                <a:spcPts val="0"/>
              </a:spcBef>
              <a:spcAft>
                <a:spcPts val="0"/>
              </a:spcAft>
              <a:buClrTx/>
              <a:buSzPct val="100000"/>
              <a:buFont typeface="Arial"/>
              <a:buNone/>
              <a:tabLst/>
              <a:defRPr/>
            </a:pPr>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104557831"/>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2879515099"/>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864277"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88688157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7200"/>
            <a:ext cx="6958012" cy="4759584"/>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83856764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2673754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52248670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Tree>
    <p:extLst>
      <p:ext uri="{BB962C8B-B14F-4D97-AF65-F5344CB8AC3E}">
        <p14:creationId xmlns:p14="http://schemas.microsoft.com/office/powerpoint/2010/main" val="251022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88"/>
            <a:ext cx="6958012"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p:cNvSpPr>
            <a:spLocks noGrp="1"/>
          </p:cNvSpPr>
          <p:nvPr>
            <p:ph type="title" hasCustomPrompt="1"/>
          </p:nvPr>
        </p:nvSpPr>
        <p:spPr>
          <a:xfrm>
            <a:off x="376239" y="317499"/>
            <a:ext cx="8385174"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23651087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087763" y="1701801"/>
            <a:ext cx="4680000" cy="4679950"/>
          </a:xfrm>
        </p:spPr>
        <p:txBody>
          <a:bodyPr/>
          <a:lstStyle/>
          <a:p>
            <a:r>
              <a:rPr lang="en-US" noProof="0" dirty="0"/>
              <a:t>Click icon to add picture</a:t>
            </a:r>
          </a:p>
        </p:txBody>
      </p:sp>
      <p:sp>
        <p:nvSpPr>
          <p:cNvPr id="6" name="Content Placeholder 3"/>
          <p:cNvSpPr>
            <a:spLocks noGrp="1"/>
          </p:cNvSpPr>
          <p:nvPr>
            <p:ph sz="quarter" idx="10"/>
          </p:nvPr>
        </p:nvSpPr>
        <p:spPr>
          <a:xfrm>
            <a:off x="376238" y="1665288"/>
            <a:ext cx="3342322"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4639790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a:t>Click to edit Master title style</a:t>
            </a:r>
            <a:endParaRPr lang="en-US" noProof="0" dirty="0"/>
          </a:p>
        </p:txBody>
      </p:sp>
      <p:sp>
        <p:nvSpPr>
          <p:cNvPr id="14" name="Text Placeholder 18"/>
          <p:cNvSpPr>
            <a:spLocks noGrp="1"/>
          </p:cNvSpPr>
          <p:nvPr>
            <p:ph idx="1"/>
          </p:nvPr>
        </p:nvSpPr>
        <p:spPr>
          <a:xfrm>
            <a:off x="376238" y="1665288"/>
            <a:ext cx="8374062" cy="471646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88109111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665288"/>
            <a:ext cx="8374062" cy="4713911"/>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27264712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noProof="0" dirty="0"/>
              <a:t>Click icon to add picture</a:t>
            </a:r>
          </a:p>
        </p:txBody>
      </p:sp>
      <p:sp>
        <p:nvSpPr>
          <p:cNvPr id="3" name="Subtitle 2"/>
          <p:cNvSpPr>
            <a:spLocks noGrp="1"/>
          </p:cNvSpPr>
          <p:nvPr>
            <p:ph type="subTitle" idx="1" hasCustomPrompt="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2783079461"/>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41277893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376239" y="1665289"/>
            <a:ext cx="8391524" cy="392112"/>
          </a:xfrm>
        </p:spPr>
        <p:txBody>
          <a:bodyPr/>
          <a:lstStyle/>
          <a:p>
            <a:pPr lvl="0"/>
            <a:r>
              <a:rPr lang="en-US" noProof="0"/>
              <a:t>Edit Master text styles</a:t>
            </a:r>
          </a:p>
        </p:txBody>
      </p:sp>
      <p:sp>
        <p:nvSpPr>
          <p:cNvPr id="19" name="Text Placeholder 7"/>
          <p:cNvSpPr>
            <a:spLocks noGrp="1"/>
          </p:cNvSpPr>
          <p:nvPr>
            <p:ph type="body" sz="quarter" idx="23"/>
          </p:nvPr>
        </p:nvSpPr>
        <p:spPr>
          <a:xfrm>
            <a:off x="376238" y="6121013"/>
            <a:ext cx="8391525" cy="260737"/>
          </a:xfrm>
        </p:spPr>
        <p:txBody>
          <a:bodyPr>
            <a:noAutofit/>
          </a:bodyPr>
          <a:lstStyle>
            <a:lvl1pPr>
              <a:spcAft>
                <a:spcPts val="0"/>
              </a:spcAft>
              <a:defRPr sz="900"/>
            </a:lvl1pPr>
          </a:lstStyle>
          <a:p>
            <a:pPr lvl="0"/>
            <a:r>
              <a:rPr lang="en-US" noProof="0"/>
              <a:t>Edit Master text styles</a:t>
            </a:r>
          </a:p>
        </p:txBody>
      </p:sp>
    </p:spTree>
    <p:extLst>
      <p:ext uri="{BB962C8B-B14F-4D97-AF65-F5344CB8AC3E}">
        <p14:creationId xmlns:p14="http://schemas.microsoft.com/office/powerpoint/2010/main" val="182970294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376237" y="1665289"/>
            <a:ext cx="2671763" cy="392112"/>
          </a:xfrm>
        </p:spPr>
        <p:txBody>
          <a:bodyPr/>
          <a:lstStyle/>
          <a:p>
            <a:pPr lvl="0"/>
            <a:r>
              <a:rPr lang="en-US" noProof="0"/>
              <a:t>Edit Master text styles</a:t>
            </a:r>
          </a:p>
        </p:txBody>
      </p:sp>
      <p:sp>
        <p:nvSpPr>
          <p:cNvPr id="7" name="Chart Placeholder 3"/>
          <p:cNvSpPr>
            <a:spLocks noGrp="1"/>
          </p:cNvSpPr>
          <p:nvPr>
            <p:ph type="chart" sz="quarter" idx="19"/>
          </p:nvPr>
        </p:nvSpPr>
        <p:spPr>
          <a:xfrm>
            <a:off x="3227388" y="2051999"/>
            <a:ext cx="2671212" cy="4069014"/>
          </a:xfrm>
          <a:prstGeom prst="rect">
            <a:avLst/>
          </a:prstGeom>
        </p:spPr>
        <p:txBody>
          <a:bodyPr/>
          <a:lstStyle/>
          <a:p>
            <a:r>
              <a:rPr lang="en-US" noProof="0" dirty="0"/>
              <a:t>Click icon to add chart</a:t>
            </a:r>
          </a:p>
        </p:txBody>
      </p:sp>
      <p:sp>
        <p:nvSpPr>
          <p:cNvPr id="8" name="Text Placeholder 8"/>
          <p:cNvSpPr>
            <a:spLocks noGrp="1"/>
          </p:cNvSpPr>
          <p:nvPr>
            <p:ph type="body" sz="quarter" idx="20"/>
          </p:nvPr>
        </p:nvSpPr>
        <p:spPr>
          <a:xfrm>
            <a:off x="3227388" y="1665289"/>
            <a:ext cx="2671211" cy="392112"/>
          </a:xfrm>
        </p:spPr>
        <p:txBody>
          <a:bodyPr/>
          <a:lstStyle/>
          <a:p>
            <a:pPr lvl="0"/>
            <a:r>
              <a:rPr lang="en-US" noProof="0"/>
              <a:t>Edit Master text styles</a:t>
            </a:r>
          </a:p>
        </p:txBody>
      </p:sp>
      <p:sp>
        <p:nvSpPr>
          <p:cNvPr id="9" name="Chart Placeholder 3"/>
          <p:cNvSpPr>
            <a:spLocks noGrp="1"/>
          </p:cNvSpPr>
          <p:nvPr>
            <p:ph type="chart" sz="quarter" idx="21"/>
          </p:nvPr>
        </p:nvSpPr>
        <p:spPr>
          <a:xfrm>
            <a:off x="6094797" y="2051999"/>
            <a:ext cx="2672965" cy="4069014"/>
          </a:xfrm>
          <a:prstGeom prst="rect">
            <a:avLst/>
          </a:prstGeom>
        </p:spPr>
        <p:txBody>
          <a:bodyPr/>
          <a:lstStyle/>
          <a:p>
            <a:r>
              <a:rPr lang="en-US" noProof="0" dirty="0"/>
              <a:t>Click icon to add chart</a:t>
            </a:r>
          </a:p>
        </p:txBody>
      </p:sp>
      <p:sp>
        <p:nvSpPr>
          <p:cNvPr id="10" name="Text Placeholder 8"/>
          <p:cNvSpPr>
            <a:spLocks noGrp="1"/>
          </p:cNvSpPr>
          <p:nvPr>
            <p:ph type="body" sz="quarter" idx="22"/>
          </p:nvPr>
        </p:nvSpPr>
        <p:spPr>
          <a:xfrm>
            <a:off x="6094797" y="1659145"/>
            <a:ext cx="2672966" cy="398256"/>
          </a:xfrm>
        </p:spPr>
        <p:txBody>
          <a:bodyPr/>
          <a:lstStyle/>
          <a:p>
            <a:pPr lvl="0"/>
            <a:r>
              <a:rPr lang="en-US" noProof="0"/>
              <a:t>Edit Master text styles</a:t>
            </a:r>
          </a:p>
        </p:txBody>
      </p:sp>
      <p:sp>
        <p:nvSpPr>
          <p:cNvPr id="12" name="Text Placeholder 7"/>
          <p:cNvSpPr>
            <a:spLocks noGrp="1"/>
          </p:cNvSpPr>
          <p:nvPr>
            <p:ph type="body" sz="quarter" idx="23"/>
          </p:nvPr>
        </p:nvSpPr>
        <p:spPr>
          <a:xfrm>
            <a:off x="376237" y="6121013"/>
            <a:ext cx="8374064" cy="260737"/>
          </a:xfrm>
        </p:spPr>
        <p:txBody>
          <a:bodyPr>
            <a:noAutofit/>
          </a:bodyPr>
          <a:lstStyle>
            <a:lvl1pPr>
              <a:spcAft>
                <a:spcPts val="0"/>
              </a:spcAft>
              <a:defRPr sz="900"/>
            </a:lvl1pPr>
          </a:lstStyle>
          <a:p>
            <a:pPr lvl="0"/>
            <a:r>
              <a:rPr lang="en-US" noProof="0"/>
              <a:t>Edit Master text styles</a:t>
            </a:r>
          </a:p>
        </p:txBody>
      </p:sp>
    </p:spTree>
    <p:extLst>
      <p:ext uri="{BB962C8B-B14F-4D97-AF65-F5344CB8AC3E}">
        <p14:creationId xmlns:p14="http://schemas.microsoft.com/office/powerpoint/2010/main" val="221508164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499"/>
            <a:ext cx="8402002"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Text Placeholder 8"/>
          <p:cNvSpPr>
            <a:spLocks noGrp="1"/>
          </p:cNvSpPr>
          <p:nvPr>
            <p:ph type="body" sz="quarter" idx="13" hasCustomPrompt="1"/>
          </p:nvPr>
        </p:nvSpPr>
        <p:spPr>
          <a:xfrm>
            <a:off x="376238" y="651600"/>
            <a:ext cx="840200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84289120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hasCustomPrompt="1"/>
          </p:nvPr>
        </p:nvSpPr>
        <p:spPr>
          <a:xfrm>
            <a:off x="376237"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03103631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4755917" y="2125013"/>
            <a:ext cx="4011846" cy="3996000"/>
          </a:xfrm>
        </p:spPr>
        <p:txBody>
          <a:bodyPr/>
          <a:lstStyle/>
          <a:p>
            <a:r>
              <a:rPr lang="en-US" noProof="0" dirty="0"/>
              <a:t>Click icon to add chart</a:t>
            </a:r>
          </a:p>
        </p:txBody>
      </p:sp>
      <p:sp>
        <p:nvSpPr>
          <p:cNvPr id="6" name="Text Placeholder 5"/>
          <p:cNvSpPr>
            <a:spLocks noGrp="1"/>
          </p:cNvSpPr>
          <p:nvPr>
            <p:ph type="body" sz="quarter" idx="22"/>
          </p:nvPr>
        </p:nvSpPr>
        <p:spPr>
          <a:xfrm>
            <a:off x="4755917" y="1665288"/>
            <a:ext cx="4011846" cy="420687"/>
          </a:xfrm>
        </p:spPr>
        <p:txBody>
          <a:bodyPr/>
          <a:lstStyle/>
          <a:p>
            <a:pPr lvl="0"/>
            <a:r>
              <a:rPr lang="en-US" noProof="0"/>
              <a:t>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3"/>
            <a:ext cx="8391525" cy="260737"/>
          </a:xfrm>
        </p:spPr>
        <p:txBody>
          <a:bodyPr>
            <a:normAutofit/>
          </a:bodyPr>
          <a:lstStyle>
            <a:lvl1pPr>
              <a:spcAft>
                <a:spcPts val="0"/>
              </a:spcAft>
              <a:defRPr sz="900"/>
            </a:lvl1pPr>
          </a:lstStyle>
          <a:p>
            <a:pPr lvl="0"/>
            <a:r>
              <a:rPr lang="en-US" noProof="0"/>
              <a:t>Edit Master text styles</a:t>
            </a:r>
          </a:p>
        </p:txBody>
      </p:sp>
    </p:spTree>
    <p:extLst>
      <p:ext uri="{BB962C8B-B14F-4D97-AF65-F5344CB8AC3E}">
        <p14:creationId xmlns:p14="http://schemas.microsoft.com/office/powerpoint/2010/main" val="217946623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755915" y="2125013"/>
            <a:ext cx="4011847" cy="3996000"/>
          </a:xfrm>
        </p:spPr>
        <p:txBody>
          <a:bodyPr/>
          <a:lstStyle/>
          <a:p>
            <a:r>
              <a:rPr lang="en-US" noProof="0" dirty="0"/>
              <a:t>Click icon to add chart</a:t>
            </a:r>
          </a:p>
        </p:txBody>
      </p:sp>
      <p:sp>
        <p:nvSpPr>
          <p:cNvPr id="6" name="Text Placeholder 5"/>
          <p:cNvSpPr>
            <a:spLocks noGrp="1"/>
          </p:cNvSpPr>
          <p:nvPr>
            <p:ph type="body" sz="quarter" idx="22"/>
          </p:nvPr>
        </p:nvSpPr>
        <p:spPr>
          <a:xfrm>
            <a:off x="4755916" y="1665288"/>
            <a:ext cx="4011847" cy="420687"/>
          </a:xfrm>
        </p:spPr>
        <p:txBody>
          <a:bodyPr/>
          <a:lstStyle/>
          <a:p>
            <a:pPr lvl="0"/>
            <a:r>
              <a:rPr lang="en-US" noProof="0"/>
              <a:t>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US" noProof="0"/>
              <a:t>Edit Master text styles</a:t>
            </a:r>
          </a:p>
        </p:txBody>
      </p:sp>
      <p:sp>
        <p:nvSpPr>
          <p:cNvPr id="9" name="Chart Placeholder 2"/>
          <p:cNvSpPr>
            <a:spLocks noGrp="1"/>
          </p:cNvSpPr>
          <p:nvPr>
            <p:ph type="chart" sz="quarter" idx="24"/>
          </p:nvPr>
        </p:nvSpPr>
        <p:spPr>
          <a:xfrm>
            <a:off x="376238" y="2125013"/>
            <a:ext cx="4004297" cy="3996000"/>
          </a:xfrm>
        </p:spPr>
        <p:txBody>
          <a:bodyPr/>
          <a:lstStyle/>
          <a:p>
            <a:r>
              <a:rPr lang="en-US" noProof="0" dirty="0"/>
              <a:t>Click icon to add chart</a:t>
            </a:r>
          </a:p>
        </p:txBody>
      </p:sp>
      <p:sp>
        <p:nvSpPr>
          <p:cNvPr id="12" name="Text Placeholder 5"/>
          <p:cNvSpPr>
            <a:spLocks noGrp="1"/>
          </p:cNvSpPr>
          <p:nvPr>
            <p:ph type="body" sz="quarter" idx="25"/>
          </p:nvPr>
        </p:nvSpPr>
        <p:spPr>
          <a:xfrm>
            <a:off x="376237" y="1665288"/>
            <a:ext cx="4004298" cy="420687"/>
          </a:xfrm>
        </p:spPr>
        <p:txBody>
          <a:bodyPr/>
          <a:lstStyle/>
          <a:p>
            <a:pPr lvl="0"/>
            <a:r>
              <a:rPr lang="en-US" noProof="0"/>
              <a:t>Edit Master text styles</a:t>
            </a:r>
          </a:p>
        </p:txBody>
      </p:sp>
    </p:spTree>
    <p:extLst>
      <p:ext uri="{BB962C8B-B14F-4D97-AF65-F5344CB8AC3E}">
        <p14:creationId xmlns:p14="http://schemas.microsoft.com/office/powerpoint/2010/main" val="120028567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499"/>
            <a:ext cx="8391524"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376237" y="1665288"/>
            <a:ext cx="3323893"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89027477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5683411" y="1658680"/>
            <a:ext cx="3084351" cy="4723072"/>
          </a:xfrm>
          <a:prstGeom prst="rect">
            <a:avLst/>
          </a:prstGeom>
        </p:spPr>
        <p:txBody>
          <a:bodyPr>
            <a:no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p:txBody>
      </p:sp>
      <p:sp>
        <p:nvSpPr>
          <p:cNvPr id="8" name="Content Placeholder 3"/>
          <p:cNvSpPr>
            <a:spLocks noGrp="1"/>
          </p:cNvSpPr>
          <p:nvPr>
            <p:ph sz="quarter" idx="16"/>
          </p:nvPr>
        </p:nvSpPr>
        <p:spPr>
          <a:xfrm>
            <a:off x="376238" y="1665288"/>
            <a:ext cx="4879761"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376239" y="651600"/>
            <a:ext cx="8391524"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98019857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a:t>Click to edit Master title style</a:t>
            </a:r>
            <a:endParaRPr lang="en-US" noProof="0" dirty="0"/>
          </a:p>
        </p:txBody>
      </p:sp>
      <p:sp>
        <p:nvSpPr>
          <p:cNvPr id="4" name="Picture Placeholder 6"/>
          <p:cNvSpPr>
            <a:spLocks noGrp="1"/>
          </p:cNvSpPr>
          <p:nvPr>
            <p:ph type="pic" sz="quarter" idx="13"/>
          </p:nvPr>
        </p:nvSpPr>
        <p:spPr>
          <a:xfrm>
            <a:off x="376237" y="1700213"/>
            <a:ext cx="2034000" cy="1260000"/>
          </a:xfrm>
        </p:spPr>
        <p:txBody>
          <a:bodyPr lIns="0" tIns="0" rIns="0" bIns="0">
            <a:noAutofit/>
          </a:bodyPr>
          <a:lstStyle/>
          <a:p>
            <a:r>
              <a:rPr lang="en-US" noProof="0" dirty="0"/>
              <a:t>Click icon to add picture</a:t>
            </a:r>
          </a:p>
        </p:txBody>
      </p:sp>
      <p:sp>
        <p:nvSpPr>
          <p:cNvPr id="5" name="Picture Placeholder 6"/>
          <p:cNvSpPr>
            <a:spLocks noGrp="1"/>
          </p:cNvSpPr>
          <p:nvPr>
            <p:ph type="pic" sz="quarter" idx="14"/>
          </p:nvPr>
        </p:nvSpPr>
        <p:spPr>
          <a:xfrm>
            <a:off x="2495412" y="1700213"/>
            <a:ext cx="2034000" cy="1260000"/>
          </a:xfrm>
        </p:spPr>
        <p:txBody>
          <a:bodyPr lIns="0" tIns="0" rIns="0" bIns="0">
            <a:noAutofit/>
          </a:bodyPr>
          <a:lstStyle/>
          <a:p>
            <a:r>
              <a:rPr lang="en-US" noProof="0" dirty="0"/>
              <a:t>Click icon to add picture</a:t>
            </a:r>
          </a:p>
        </p:txBody>
      </p:sp>
      <p:sp>
        <p:nvSpPr>
          <p:cNvPr id="6" name="Picture Placeholder 6"/>
          <p:cNvSpPr>
            <a:spLocks noGrp="1"/>
          </p:cNvSpPr>
          <p:nvPr>
            <p:ph type="pic" sz="quarter" idx="15"/>
          </p:nvPr>
        </p:nvSpPr>
        <p:spPr>
          <a:xfrm>
            <a:off x="4614587" y="1700213"/>
            <a:ext cx="2034000" cy="1260000"/>
          </a:xfrm>
        </p:spPr>
        <p:txBody>
          <a:bodyPr lIns="0" tIns="0" rIns="0" bIns="0">
            <a:noAutofit/>
          </a:bodyPr>
          <a:lstStyle/>
          <a:p>
            <a:r>
              <a:rPr lang="en-US" noProof="0" dirty="0"/>
              <a:t>Click icon to add picture</a:t>
            </a:r>
          </a:p>
        </p:txBody>
      </p:sp>
      <p:sp>
        <p:nvSpPr>
          <p:cNvPr id="7" name="Picture Placeholder 6"/>
          <p:cNvSpPr>
            <a:spLocks noGrp="1"/>
          </p:cNvSpPr>
          <p:nvPr>
            <p:ph type="pic" sz="quarter" idx="16"/>
          </p:nvPr>
        </p:nvSpPr>
        <p:spPr>
          <a:xfrm>
            <a:off x="6733763" y="1700213"/>
            <a:ext cx="2034000" cy="1260000"/>
          </a:xfrm>
        </p:spPr>
        <p:txBody>
          <a:bodyPr lIns="0" tIns="0" rIns="0" bIns="0">
            <a:noAutofit/>
          </a:bodyPr>
          <a:lstStyle/>
          <a:p>
            <a:r>
              <a:rPr lang="en-US" noProof="0" dirty="0"/>
              <a:t>Click icon to add picture</a:t>
            </a:r>
          </a:p>
        </p:txBody>
      </p:sp>
      <p:sp>
        <p:nvSpPr>
          <p:cNvPr id="9" name="Text Placeholder 8"/>
          <p:cNvSpPr>
            <a:spLocks noGrp="1"/>
          </p:cNvSpPr>
          <p:nvPr>
            <p:ph type="body" sz="quarter" idx="17"/>
          </p:nvPr>
        </p:nvSpPr>
        <p:spPr>
          <a:xfrm>
            <a:off x="376237" y="3124200"/>
            <a:ext cx="2040351"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4612472" y="3120550"/>
            <a:ext cx="2034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2497530" y="3124199"/>
            <a:ext cx="2034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6744876" y="3108508"/>
            <a:ext cx="2022887"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8"/>
          <p:cNvSpPr>
            <a:spLocks noGrp="1"/>
          </p:cNvSpPr>
          <p:nvPr>
            <p:ph type="body" sz="quarter" idx="21" hasCustomPrompt="1"/>
          </p:nvPr>
        </p:nvSpPr>
        <p:spPr>
          <a:xfrm>
            <a:off x="376237" y="651600"/>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93032526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1665008738"/>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a:t>Click to edit Master title style</a:t>
            </a:r>
            <a:endParaRPr lang="en-US" noProof="0" dirty="0"/>
          </a:p>
        </p:txBody>
      </p:sp>
      <p:sp>
        <p:nvSpPr>
          <p:cNvPr id="4" name="Rectangle 3"/>
          <p:cNvSpPr/>
          <p:nvPr userDrawn="1"/>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Rectangle 6"/>
          <p:cNvSpPr/>
          <p:nvPr userDrawn="1"/>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noProof="0" dirty="0"/>
              <a:t>Click icon to add picture</a:t>
            </a:r>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noProof="0" dirty="0"/>
              <a:t>Click icon to add picture</a:t>
            </a:r>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noProof="0" dirty="0"/>
              <a:t>Click icon to add picture</a:t>
            </a:r>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noProof="0" dirty="0"/>
              <a:t>Click icon to add picture</a:t>
            </a:r>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7"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70504324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4" name="Picture Placeholder 7"/>
          <p:cNvSpPr>
            <a:spLocks noGrp="1"/>
          </p:cNvSpPr>
          <p:nvPr>
            <p:ph type="pic" sz="quarter" idx="13"/>
          </p:nvPr>
        </p:nvSpPr>
        <p:spPr>
          <a:xfrm>
            <a:off x="376238" y="1700213"/>
            <a:ext cx="2771775" cy="1971675"/>
          </a:xfrm>
        </p:spPr>
        <p:txBody>
          <a:bodyPr/>
          <a:lstStyle/>
          <a:p>
            <a:r>
              <a:rPr lang="en-US" noProof="0" dirty="0"/>
              <a:t>Click icon to add picture</a:t>
            </a:r>
          </a:p>
        </p:txBody>
      </p:sp>
      <p:sp>
        <p:nvSpPr>
          <p:cNvPr id="5" name="Picture Placeholder 7"/>
          <p:cNvSpPr>
            <a:spLocks noGrp="1"/>
          </p:cNvSpPr>
          <p:nvPr>
            <p:ph type="pic" sz="quarter" idx="14"/>
          </p:nvPr>
        </p:nvSpPr>
        <p:spPr>
          <a:xfrm>
            <a:off x="6004798" y="1700213"/>
            <a:ext cx="2762965" cy="1971675"/>
          </a:xfrm>
        </p:spPr>
        <p:txBody>
          <a:bodyPr/>
          <a:lstStyle/>
          <a:p>
            <a:r>
              <a:rPr lang="en-US" noProof="0" dirty="0"/>
              <a:t>Click icon to add picture</a:t>
            </a:r>
          </a:p>
        </p:txBody>
      </p:sp>
      <p:sp>
        <p:nvSpPr>
          <p:cNvPr id="6" name="Picture Placeholder 7"/>
          <p:cNvSpPr>
            <a:spLocks noGrp="1"/>
          </p:cNvSpPr>
          <p:nvPr>
            <p:ph type="pic" sz="quarter" idx="15"/>
          </p:nvPr>
        </p:nvSpPr>
        <p:spPr>
          <a:xfrm>
            <a:off x="3204806" y="1700213"/>
            <a:ext cx="2743200" cy="1971675"/>
          </a:xfrm>
        </p:spPr>
        <p:txBody>
          <a:bodyPr/>
          <a:lstStyle/>
          <a:p>
            <a:r>
              <a:rPr lang="en-US" noProof="0" dirty="0"/>
              <a:t>Click icon to add picture</a:t>
            </a:r>
          </a:p>
        </p:txBody>
      </p:sp>
      <p:sp>
        <p:nvSpPr>
          <p:cNvPr id="9" name="Text Placeholder 18"/>
          <p:cNvSpPr>
            <a:spLocks noGrp="1"/>
          </p:cNvSpPr>
          <p:nvPr>
            <p:ph idx="1" hasCustomPrompt="1"/>
          </p:nvPr>
        </p:nvSpPr>
        <p:spPr>
          <a:xfrm>
            <a:off x="376238" y="3832225"/>
            <a:ext cx="2762962"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3200400" y="3832225"/>
            <a:ext cx="2743200"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6004798" y="3832225"/>
            <a:ext cx="2762965"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39556094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42819593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4684646" y="1857892"/>
            <a:ext cx="4083117"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423940897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170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4684646" y="1857892"/>
            <a:ext cx="409100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378000" y="424968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23"/>
          </p:nvPr>
        </p:nvSpPr>
        <p:spPr>
          <a:xfrm>
            <a:off x="4684645" y="4249682"/>
            <a:ext cx="408971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Rectangle 11"/>
          <p:cNvSpPr/>
          <p:nvPr userDrawn="1"/>
        </p:nvSpPr>
        <p:spPr>
          <a:xfrm>
            <a:off x="378000"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3" name="Rectangle 12"/>
          <p:cNvSpPr/>
          <p:nvPr userDrawn="1"/>
        </p:nvSpPr>
        <p:spPr>
          <a:xfrm>
            <a:off x="4684645"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4" name="Picture Placeholder 29"/>
          <p:cNvSpPr>
            <a:spLocks noGrp="1"/>
          </p:cNvSpPr>
          <p:nvPr>
            <p:ph type="pic" sz="quarter" idx="24" hasCustomPrompt="1"/>
          </p:nvPr>
        </p:nvSpPr>
        <p:spPr>
          <a:xfrm>
            <a:off x="3565870" y="4255706"/>
            <a:ext cx="929536"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7818463" y="4249682"/>
            <a:ext cx="93312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8" y="651600"/>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Tree>
    <p:extLst>
      <p:ext uri="{BB962C8B-B14F-4D97-AF65-F5344CB8AC3E}">
        <p14:creationId xmlns:p14="http://schemas.microsoft.com/office/powerpoint/2010/main" val="389756138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4" name="Rectangle 3"/>
          <p:cNvSpPr/>
          <p:nvPr userDrawn="1"/>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73586747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6822627"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2526209"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4674418"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91243073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7" y="317500"/>
            <a:ext cx="8391526" cy="370193"/>
          </a:xfrm>
        </p:spPr>
        <p:txBody>
          <a:bodyPr/>
          <a:lstStyle>
            <a:lvl1pPr>
              <a:defRPr>
                <a:solidFill>
                  <a:schemeClr val="bg1"/>
                </a:solidFill>
              </a:defRPr>
            </a:lvl1pPr>
          </a:lstStyle>
          <a:p>
            <a:r>
              <a:rPr lang="en-US" noProof="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6825564"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2527188"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4676376"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376237" y="687694"/>
            <a:ext cx="8391526"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3" name="TextBox 12"/>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4" name="TextBox 13"/>
          <p:cNvSpPr txBox="1"/>
          <p:nvPr userDrawn="1"/>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404437087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0" name="Text Placeholder 18"/>
          <p:cNvSpPr>
            <a:spLocks noGrp="1"/>
          </p:cNvSpPr>
          <p:nvPr>
            <p:ph idx="1"/>
          </p:nvPr>
        </p:nvSpPr>
        <p:spPr>
          <a:xfrm>
            <a:off x="376237" y="1665288"/>
            <a:ext cx="4195763" cy="471646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416708949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Tree>
    <p:extLst>
      <p:ext uri="{BB962C8B-B14F-4D97-AF65-F5344CB8AC3E}">
        <p14:creationId xmlns:p14="http://schemas.microsoft.com/office/powerpoint/2010/main" val="324227870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3258162802"/>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393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79392" y="727200"/>
            <a:ext cx="5400000" cy="5400000"/>
          </a:xfrm>
          <a:prstGeom prst="rect">
            <a:avLst/>
          </a:prstGeom>
        </p:spPr>
        <p:txBody>
          <a:bodyPr/>
          <a:lstStyle>
            <a:lvl1pPr>
              <a:defRPr>
                <a:solidFill>
                  <a:schemeClr val="bg1"/>
                </a:solidFill>
              </a:defRPr>
            </a:lvl1pPr>
          </a:lstStyle>
          <a:p>
            <a:r>
              <a:rPr lang="en-US" noProof="0" dirty="0"/>
              <a:t>Click icon to add picture</a:t>
            </a:r>
          </a:p>
        </p:txBody>
      </p:sp>
      <p:sp>
        <p:nvSpPr>
          <p:cNvPr id="3" name="Subtitle 2"/>
          <p:cNvSpPr>
            <a:spLocks noGrp="1"/>
          </p:cNvSpPr>
          <p:nvPr>
            <p:ph type="subTitle" idx="1" hasCustomPrompt="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marL="0" marR="0" lvl="1" indent="0" algn="l" defTabSz="914400" rtl="0" eaLnBrk="1" fontAlgn="auto" latinLnBrk="0" hangingPunct="1">
              <a:lnSpc>
                <a:spcPct val="100000"/>
              </a:lnSpc>
              <a:spcBef>
                <a:spcPts val="0"/>
              </a:spcBef>
              <a:spcAft>
                <a:spcPts val="0"/>
              </a:spcAft>
              <a:buClrTx/>
              <a:buSzPct val="100000"/>
              <a:buFont typeface="Arial"/>
              <a:buNone/>
              <a:tabLst/>
              <a:defRPr/>
            </a:pPr>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430517910"/>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noProof="0" dirty="0"/>
              <a:t>Click icon to add picture</a:t>
            </a:r>
          </a:p>
        </p:txBody>
      </p:sp>
      <p:sp>
        <p:nvSpPr>
          <p:cNvPr id="3" name="Subtitle 2"/>
          <p:cNvSpPr>
            <a:spLocks noGrp="1"/>
          </p:cNvSpPr>
          <p:nvPr>
            <p:ph type="subTitle" idx="1" hasCustomPrompt="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693000278"/>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1201116550"/>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4261104944"/>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5" name="TextBox 4"/>
          <p:cNvSpPr txBox="1"/>
          <p:nvPr userDrawn="1"/>
        </p:nvSpPr>
        <p:spPr>
          <a:xfrm>
            <a:off x="4751388" y="6477000"/>
            <a:ext cx="367242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b="1" noProof="0" dirty="0" smtClean="0">
                <a:solidFill>
                  <a:schemeClr val="bg1"/>
                </a:solidFill>
              </a:rPr>
              <a:t>Understanding the impact  </a:t>
            </a:r>
            <a:r>
              <a:rPr lang="en-US" sz="650" noProof="0" dirty="0" smtClean="0">
                <a:solidFill>
                  <a:schemeClr val="bg1"/>
                </a:solidFill>
              </a:rPr>
              <a:t>|  Union Budget 2018</a:t>
            </a:r>
          </a:p>
        </p:txBody>
      </p:sp>
      <p:sp>
        <p:nvSpPr>
          <p:cNvPr id="7" name="TextBox 6"/>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fr-FR" sz="650" noProof="0" dirty="0" smtClean="0">
                <a:solidFill>
                  <a:schemeClr val="bg1"/>
                </a:solidFill>
              </a:rPr>
              <a:t>©2018 Deloitte Touche Tohmatsu India LLP. </a:t>
            </a:r>
          </a:p>
        </p:txBody>
      </p:sp>
      <p:sp>
        <p:nvSpPr>
          <p:cNvPr id="8" name="TextBox 7"/>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3768547493"/>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80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3" name="TextBox 12"/>
          <p:cNvSpPr txBox="1"/>
          <p:nvPr userDrawn="1"/>
        </p:nvSpPr>
        <p:spPr>
          <a:xfrm>
            <a:off x="4751388" y="6477000"/>
            <a:ext cx="367242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b="1" noProof="0" dirty="0" smtClean="0">
                <a:solidFill>
                  <a:schemeClr val="bg1"/>
                </a:solidFill>
              </a:rPr>
              <a:t>Understanding the impact  </a:t>
            </a:r>
            <a:r>
              <a:rPr lang="en-US" sz="650" noProof="0" dirty="0" smtClean="0">
                <a:solidFill>
                  <a:schemeClr val="bg1"/>
                </a:solidFill>
              </a:rPr>
              <a:t>|  Union Budget 2018</a:t>
            </a:r>
          </a:p>
        </p:txBody>
      </p:sp>
      <p:sp>
        <p:nvSpPr>
          <p:cNvPr id="14" name="TextBox 13"/>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fr-FR" sz="650" noProof="0" dirty="0" smtClean="0">
                <a:solidFill>
                  <a:schemeClr val="bg1"/>
                </a:solidFill>
              </a:rPr>
              <a:t>©2018 Deloitte Touche Tohmatsu India LLP. </a:t>
            </a: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3100330175"/>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TextBox 9"/>
          <p:cNvSpPr txBox="1"/>
          <p:nvPr userDrawn="1"/>
        </p:nvSpPr>
        <p:spPr>
          <a:xfrm>
            <a:off x="4751388" y="6477000"/>
            <a:ext cx="367242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b="1" noProof="0" dirty="0" smtClean="0">
                <a:solidFill>
                  <a:schemeClr val="bg1"/>
                </a:solidFill>
              </a:rPr>
              <a:t>Understanding the impact  </a:t>
            </a:r>
            <a:r>
              <a:rPr lang="en-US" sz="650" noProof="0" dirty="0" smtClean="0">
                <a:solidFill>
                  <a:schemeClr val="bg1"/>
                </a:solidFill>
              </a:rPr>
              <a:t>|  Union Budget 2018</a:t>
            </a: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fr-FR" sz="650" noProof="0" dirty="0" smtClean="0">
                <a:solidFill>
                  <a:schemeClr val="bg1"/>
                </a:solidFill>
              </a:rPr>
              <a:t>©2018 Deloitte Touche Tohmatsu India LLP. </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616871322"/>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TextBox 9"/>
          <p:cNvSpPr txBox="1"/>
          <p:nvPr userDrawn="1"/>
        </p:nvSpPr>
        <p:spPr>
          <a:xfrm>
            <a:off x="4751388" y="6477000"/>
            <a:ext cx="367242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b="1" noProof="0" dirty="0" smtClean="0">
                <a:solidFill>
                  <a:schemeClr val="bg1"/>
                </a:solidFill>
              </a:rPr>
              <a:t>Understanding the impact  </a:t>
            </a:r>
            <a:r>
              <a:rPr lang="en-US" sz="650" noProof="0" dirty="0" smtClean="0">
                <a:solidFill>
                  <a:schemeClr val="bg1"/>
                </a:solidFill>
              </a:rPr>
              <a:t>|  Union Budget 2018</a:t>
            </a: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fr-FR" sz="650" noProof="0" dirty="0" smtClean="0">
                <a:solidFill>
                  <a:schemeClr val="bg1"/>
                </a:solidFill>
              </a:rPr>
              <a:t>©2018 Deloitte Touche Tohmatsu India LLP. </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333023990"/>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TextBox 9"/>
          <p:cNvSpPr txBox="1"/>
          <p:nvPr userDrawn="1"/>
        </p:nvSpPr>
        <p:spPr>
          <a:xfrm>
            <a:off x="4751388" y="6477000"/>
            <a:ext cx="367242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b="1" noProof="0" dirty="0" smtClean="0">
                <a:solidFill>
                  <a:schemeClr val="bg1"/>
                </a:solidFill>
              </a:rPr>
              <a:t>Understanding the impact  </a:t>
            </a:r>
            <a:r>
              <a:rPr lang="en-US" sz="650" noProof="0" dirty="0" smtClean="0">
                <a:solidFill>
                  <a:schemeClr val="bg1"/>
                </a:solidFill>
              </a:rPr>
              <a:t>|  Union Budget 2018</a:t>
            </a: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fr-FR" sz="650" noProof="0" dirty="0" smtClean="0">
                <a:solidFill>
                  <a:schemeClr val="bg1"/>
                </a:solidFill>
              </a:rPr>
              <a:t>©2018 Deloitte Touche Tohmatsu India LLP. </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3617981685"/>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8" name="TextBox 7"/>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104574128"/>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2581855131"/>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864277"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81764656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7200"/>
            <a:ext cx="6958012" cy="4759584"/>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30334310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64773260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39041500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Tree>
    <p:extLst>
      <p:ext uri="{BB962C8B-B14F-4D97-AF65-F5344CB8AC3E}">
        <p14:creationId xmlns:p14="http://schemas.microsoft.com/office/powerpoint/2010/main" val="58093510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88"/>
            <a:ext cx="6958012"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p:cNvSpPr>
            <a:spLocks noGrp="1"/>
          </p:cNvSpPr>
          <p:nvPr>
            <p:ph type="title" hasCustomPrompt="1"/>
          </p:nvPr>
        </p:nvSpPr>
        <p:spPr>
          <a:xfrm>
            <a:off x="376239" y="317499"/>
            <a:ext cx="8385174"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292513340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087763" y="1701801"/>
            <a:ext cx="4680000" cy="4679950"/>
          </a:xfrm>
        </p:spPr>
        <p:txBody>
          <a:bodyPr/>
          <a:lstStyle/>
          <a:p>
            <a:r>
              <a:rPr lang="en-US" noProof="0" dirty="0"/>
              <a:t>Click icon to add picture</a:t>
            </a:r>
          </a:p>
        </p:txBody>
      </p:sp>
      <p:sp>
        <p:nvSpPr>
          <p:cNvPr id="6" name="Content Placeholder 3"/>
          <p:cNvSpPr>
            <a:spLocks noGrp="1"/>
          </p:cNvSpPr>
          <p:nvPr>
            <p:ph sz="quarter" idx="10"/>
          </p:nvPr>
        </p:nvSpPr>
        <p:spPr>
          <a:xfrm>
            <a:off x="376238" y="1665288"/>
            <a:ext cx="3342322"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435925427"/>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a:t>Click to edit Master title style</a:t>
            </a:r>
            <a:endParaRPr lang="en-US" noProof="0" dirty="0"/>
          </a:p>
        </p:txBody>
      </p:sp>
      <p:sp>
        <p:nvSpPr>
          <p:cNvPr id="14" name="Text Placeholder 18"/>
          <p:cNvSpPr>
            <a:spLocks noGrp="1"/>
          </p:cNvSpPr>
          <p:nvPr>
            <p:ph idx="1"/>
          </p:nvPr>
        </p:nvSpPr>
        <p:spPr>
          <a:xfrm>
            <a:off x="376238" y="1665288"/>
            <a:ext cx="8374062" cy="471646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38269271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665288"/>
            <a:ext cx="8374062" cy="4713911"/>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97330494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80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3" name="TextBox 12"/>
          <p:cNvSpPr txBox="1"/>
          <p:nvPr userDrawn="1"/>
        </p:nvSpPr>
        <p:spPr>
          <a:xfrm>
            <a:off x="4751388" y="6477000"/>
            <a:ext cx="367242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b="1" noProof="0" dirty="0" smtClean="0">
                <a:solidFill>
                  <a:schemeClr val="bg1"/>
                </a:solidFill>
              </a:rPr>
              <a:t>Know Your</a:t>
            </a:r>
            <a:r>
              <a:rPr lang="en-US" sz="650" b="1" baseline="0" noProof="0" dirty="0" smtClean="0">
                <a:solidFill>
                  <a:schemeClr val="bg1"/>
                </a:solidFill>
              </a:rPr>
              <a:t> Budget 2018</a:t>
            </a:r>
            <a:endParaRPr lang="en-US" sz="650" noProof="0" dirty="0" smtClean="0">
              <a:solidFill>
                <a:schemeClr val="bg1"/>
              </a:solidFill>
            </a:endParaRPr>
          </a:p>
        </p:txBody>
      </p:sp>
      <p:sp>
        <p:nvSpPr>
          <p:cNvPr id="14" name="TextBox 13"/>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fr-FR" sz="650" noProof="0" dirty="0" smtClean="0">
                <a:solidFill>
                  <a:schemeClr val="bg1"/>
                </a:solidFill>
              </a:rPr>
              <a:t>©2018 Deloitte Touche Tohmatsu India LLP. </a:t>
            </a: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976482637"/>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600279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376239" y="1665289"/>
            <a:ext cx="8391524" cy="392112"/>
          </a:xfrm>
        </p:spPr>
        <p:txBody>
          <a:bodyPr/>
          <a:lstStyle/>
          <a:p>
            <a:pPr lvl="0"/>
            <a:r>
              <a:rPr lang="en-US" noProof="0"/>
              <a:t>Edit Master text styles</a:t>
            </a:r>
          </a:p>
        </p:txBody>
      </p:sp>
      <p:sp>
        <p:nvSpPr>
          <p:cNvPr id="19" name="Text Placeholder 7"/>
          <p:cNvSpPr>
            <a:spLocks noGrp="1"/>
          </p:cNvSpPr>
          <p:nvPr>
            <p:ph type="body" sz="quarter" idx="23"/>
          </p:nvPr>
        </p:nvSpPr>
        <p:spPr>
          <a:xfrm>
            <a:off x="376238" y="6121013"/>
            <a:ext cx="8391525" cy="260737"/>
          </a:xfrm>
        </p:spPr>
        <p:txBody>
          <a:bodyPr>
            <a:noAutofit/>
          </a:bodyPr>
          <a:lstStyle>
            <a:lvl1pPr>
              <a:spcAft>
                <a:spcPts val="0"/>
              </a:spcAft>
              <a:defRPr sz="900"/>
            </a:lvl1pPr>
          </a:lstStyle>
          <a:p>
            <a:pPr lvl="0"/>
            <a:r>
              <a:rPr lang="en-US" noProof="0"/>
              <a:t>Edit Master text styles</a:t>
            </a:r>
          </a:p>
        </p:txBody>
      </p:sp>
    </p:spTree>
    <p:extLst>
      <p:ext uri="{BB962C8B-B14F-4D97-AF65-F5344CB8AC3E}">
        <p14:creationId xmlns:p14="http://schemas.microsoft.com/office/powerpoint/2010/main" val="350124643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376237" y="1665289"/>
            <a:ext cx="2671763" cy="392112"/>
          </a:xfrm>
        </p:spPr>
        <p:txBody>
          <a:bodyPr/>
          <a:lstStyle/>
          <a:p>
            <a:pPr lvl="0"/>
            <a:r>
              <a:rPr lang="en-US" noProof="0"/>
              <a:t>Edit Master text styles</a:t>
            </a:r>
          </a:p>
        </p:txBody>
      </p:sp>
      <p:sp>
        <p:nvSpPr>
          <p:cNvPr id="7" name="Chart Placeholder 3"/>
          <p:cNvSpPr>
            <a:spLocks noGrp="1"/>
          </p:cNvSpPr>
          <p:nvPr>
            <p:ph type="chart" sz="quarter" idx="19"/>
          </p:nvPr>
        </p:nvSpPr>
        <p:spPr>
          <a:xfrm>
            <a:off x="3227388" y="2051999"/>
            <a:ext cx="2671212" cy="4069014"/>
          </a:xfrm>
          <a:prstGeom prst="rect">
            <a:avLst/>
          </a:prstGeom>
        </p:spPr>
        <p:txBody>
          <a:bodyPr/>
          <a:lstStyle/>
          <a:p>
            <a:r>
              <a:rPr lang="en-US" noProof="0" dirty="0"/>
              <a:t>Click icon to add chart</a:t>
            </a:r>
          </a:p>
        </p:txBody>
      </p:sp>
      <p:sp>
        <p:nvSpPr>
          <p:cNvPr id="8" name="Text Placeholder 8"/>
          <p:cNvSpPr>
            <a:spLocks noGrp="1"/>
          </p:cNvSpPr>
          <p:nvPr>
            <p:ph type="body" sz="quarter" idx="20"/>
          </p:nvPr>
        </p:nvSpPr>
        <p:spPr>
          <a:xfrm>
            <a:off x="3227388" y="1665289"/>
            <a:ext cx="2671211" cy="392112"/>
          </a:xfrm>
        </p:spPr>
        <p:txBody>
          <a:bodyPr/>
          <a:lstStyle/>
          <a:p>
            <a:pPr lvl="0"/>
            <a:r>
              <a:rPr lang="en-US" noProof="0"/>
              <a:t>Edit Master text styles</a:t>
            </a:r>
          </a:p>
        </p:txBody>
      </p:sp>
      <p:sp>
        <p:nvSpPr>
          <p:cNvPr id="9" name="Chart Placeholder 3"/>
          <p:cNvSpPr>
            <a:spLocks noGrp="1"/>
          </p:cNvSpPr>
          <p:nvPr>
            <p:ph type="chart" sz="quarter" idx="21"/>
          </p:nvPr>
        </p:nvSpPr>
        <p:spPr>
          <a:xfrm>
            <a:off x="6094797" y="2051999"/>
            <a:ext cx="2672965" cy="4069014"/>
          </a:xfrm>
          <a:prstGeom prst="rect">
            <a:avLst/>
          </a:prstGeom>
        </p:spPr>
        <p:txBody>
          <a:bodyPr/>
          <a:lstStyle/>
          <a:p>
            <a:r>
              <a:rPr lang="en-US" noProof="0" dirty="0"/>
              <a:t>Click icon to add chart</a:t>
            </a:r>
          </a:p>
        </p:txBody>
      </p:sp>
      <p:sp>
        <p:nvSpPr>
          <p:cNvPr id="10" name="Text Placeholder 8"/>
          <p:cNvSpPr>
            <a:spLocks noGrp="1"/>
          </p:cNvSpPr>
          <p:nvPr>
            <p:ph type="body" sz="quarter" idx="22"/>
          </p:nvPr>
        </p:nvSpPr>
        <p:spPr>
          <a:xfrm>
            <a:off x="6094797" y="1659145"/>
            <a:ext cx="2672966" cy="398256"/>
          </a:xfrm>
        </p:spPr>
        <p:txBody>
          <a:bodyPr/>
          <a:lstStyle/>
          <a:p>
            <a:pPr lvl="0"/>
            <a:r>
              <a:rPr lang="en-US" noProof="0"/>
              <a:t>Edit Master text styles</a:t>
            </a:r>
          </a:p>
        </p:txBody>
      </p:sp>
      <p:sp>
        <p:nvSpPr>
          <p:cNvPr id="12" name="Text Placeholder 7"/>
          <p:cNvSpPr>
            <a:spLocks noGrp="1"/>
          </p:cNvSpPr>
          <p:nvPr>
            <p:ph type="body" sz="quarter" idx="23"/>
          </p:nvPr>
        </p:nvSpPr>
        <p:spPr>
          <a:xfrm>
            <a:off x="376237" y="6121013"/>
            <a:ext cx="8374064" cy="260737"/>
          </a:xfrm>
        </p:spPr>
        <p:txBody>
          <a:bodyPr>
            <a:noAutofit/>
          </a:bodyPr>
          <a:lstStyle>
            <a:lvl1pPr>
              <a:spcAft>
                <a:spcPts val="0"/>
              </a:spcAft>
              <a:defRPr sz="900"/>
            </a:lvl1pPr>
          </a:lstStyle>
          <a:p>
            <a:pPr lvl="0"/>
            <a:r>
              <a:rPr lang="en-US" noProof="0"/>
              <a:t>Edit Master text styles</a:t>
            </a:r>
          </a:p>
        </p:txBody>
      </p:sp>
    </p:spTree>
    <p:extLst>
      <p:ext uri="{BB962C8B-B14F-4D97-AF65-F5344CB8AC3E}">
        <p14:creationId xmlns:p14="http://schemas.microsoft.com/office/powerpoint/2010/main" val="3524373078"/>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499"/>
            <a:ext cx="8402002"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Text Placeholder 8"/>
          <p:cNvSpPr>
            <a:spLocks noGrp="1"/>
          </p:cNvSpPr>
          <p:nvPr>
            <p:ph type="body" sz="quarter" idx="13" hasCustomPrompt="1"/>
          </p:nvPr>
        </p:nvSpPr>
        <p:spPr>
          <a:xfrm>
            <a:off x="376238" y="651600"/>
            <a:ext cx="840200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585325186"/>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hasCustomPrompt="1"/>
          </p:nvPr>
        </p:nvSpPr>
        <p:spPr>
          <a:xfrm>
            <a:off x="376237"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464749208"/>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4755917" y="2125013"/>
            <a:ext cx="4011846" cy="3996000"/>
          </a:xfrm>
        </p:spPr>
        <p:txBody>
          <a:bodyPr/>
          <a:lstStyle/>
          <a:p>
            <a:r>
              <a:rPr lang="en-US" noProof="0" dirty="0"/>
              <a:t>Click icon to add chart</a:t>
            </a:r>
          </a:p>
        </p:txBody>
      </p:sp>
      <p:sp>
        <p:nvSpPr>
          <p:cNvPr id="6" name="Text Placeholder 5"/>
          <p:cNvSpPr>
            <a:spLocks noGrp="1"/>
          </p:cNvSpPr>
          <p:nvPr>
            <p:ph type="body" sz="quarter" idx="22"/>
          </p:nvPr>
        </p:nvSpPr>
        <p:spPr>
          <a:xfrm>
            <a:off x="4755917" y="1665288"/>
            <a:ext cx="4011846" cy="420687"/>
          </a:xfrm>
        </p:spPr>
        <p:txBody>
          <a:bodyPr/>
          <a:lstStyle/>
          <a:p>
            <a:pPr lvl="0"/>
            <a:r>
              <a:rPr lang="en-US" noProof="0"/>
              <a:t>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3"/>
            <a:ext cx="8391525" cy="260737"/>
          </a:xfrm>
        </p:spPr>
        <p:txBody>
          <a:bodyPr>
            <a:normAutofit/>
          </a:bodyPr>
          <a:lstStyle>
            <a:lvl1pPr>
              <a:spcAft>
                <a:spcPts val="0"/>
              </a:spcAft>
              <a:defRPr sz="900"/>
            </a:lvl1pPr>
          </a:lstStyle>
          <a:p>
            <a:pPr lvl="0"/>
            <a:r>
              <a:rPr lang="en-US" noProof="0"/>
              <a:t>Edit Master text styles</a:t>
            </a:r>
          </a:p>
        </p:txBody>
      </p:sp>
    </p:spTree>
    <p:extLst>
      <p:ext uri="{BB962C8B-B14F-4D97-AF65-F5344CB8AC3E}">
        <p14:creationId xmlns:p14="http://schemas.microsoft.com/office/powerpoint/2010/main" val="167729767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755915" y="2125013"/>
            <a:ext cx="4011847" cy="3996000"/>
          </a:xfrm>
        </p:spPr>
        <p:txBody>
          <a:bodyPr/>
          <a:lstStyle/>
          <a:p>
            <a:r>
              <a:rPr lang="en-US" noProof="0" dirty="0"/>
              <a:t>Click icon to add chart</a:t>
            </a:r>
          </a:p>
        </p:txBody>
      </p:sp>
      <p:sp>
        <p:nvSpPr>
          <p:cNvPr id="6" name="Text Placeholder 5"/>
          <p:cNvSpPr>
            <a:spLocks noGrp="1"/>
          </p:cNvSpPr>
          <p:nvPr>
            <p:ph type="body" sz="quarter" idx="22"/>
          </p:nvPr>
        </p:nvSpPr>
        <p:spPr>
          <a:xfrm>
            <a:off x="4755916" y="1665288"/>
            <a:ext cx="4011847" cy="420687"/>
          </a:xfrm>
        </p:spPr>
        <p:txBody>
          <a:bodyPr/>
          <a:lstStyle/>
          <a:p>
            <a:pPr lvl="0"/>
            <a:r>
              <a:rPr lang="en-US" noProof="0"/>
              <a:t>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US" noProof="0"/>
              <a:t>Edit Master text styles</a:t>
            </a:r>
          </a:p>
        </p:txBody>
      </p:sp>
      <p:sp>
        <p:nvSpPr>
          <p:cNvPr id="9" name="Chart Placeholder 2"/>
          <p:cNvSpPr>
            <a:spLocks noGrp="1"/>
          </p:cNvSpPr>
          <p:nvPr>
            <p:ph type="chart" sz="quarter" idx="24"/>
          </p:nvPr>
        </p:nvSpPr>
        <p:spPr>
          <a:xfrm>
            <a:off x="376238" y="2125013"/>
            <a:ext cx="4004297" cy="3996000"/>
          </a:xfrm>
        </p:spPr>
        <p:txBody>
          <a:bodyPr/>
          <a:lstStyle/>
          <a:p>
            <a:r>
              <a:rPr lang="en-US" noProof="0" dirty="0"/>
              <a:t>Click icon to add chart</a:t>
            </a:r>
          </a:p>
        </p:txBody>
      </p:sp>
      <p:sp>
        <p:nvSpPr>
          <p:cNvPr id="12" name="Text Placeholder 5"/>
          <p:cNvSpPr>
            <a:spLocks noGrp="1"/>
          </p:cNvSpPr>
          <p:nvPr>
            <p:ph type="body" sz="quarter" idx="25"/>
          </p:nvPr>
        </p:nvSpPr>
        <p:spPr>
          <a:xfrm>
            <a:off x="376237" y="1665288"/>
            <a:ext cx="4004298" cy="420687"/>
          </a:xfrm>
        </p:spPr>
        <p:txBody>
          <a:bodyPr/>
          <a:lstStyle/>
          <a:p>
            <a:pPr lvl="0"/>
            <a:r>
              <a:rPr lang="en-US" noProof="0"/>
              <a:t>Edit Master text styles</a:t>
            </a:r>
          </a:p>
        </p:txBody>
      </p:sp>
    </p:spTree>
    <p:extLst>
      <p:ext uri="{BB962C8B-B14F-4D97-AF65-F5344CB8AC3E}">
        <p14:creationId xmlns:p14="http://schemas.microsoft.com/office/powerpoint/2010/main" val="2714402963"/>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499"/>
            <a:ext cx="8391524"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376237" y="1665288"/>
            <a:ext cx="3323893"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783291821"/>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5683411" y="1658680"/>
            <a:ext cx="3084351" cy="4723072"/>
          </a:xfrm>
          <a:prstGeom prst="rect">
            <a:avLst/>
          </a:prstGeom>
        </p:spPr>
        <p:txBody>
          <a:bodyPr>
            <a:no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p:txBody>
      </p:sp>
      <p:sp>
        <p:nvSpPr>
          <p:cNvPr id="8" name="Content Placeholder 3"/>
          <p:cNvSpPr>
            <a:spLocks noGrp="1"/>
          </p:cNvSpPr>
          <p:nvPr>
            <p:ph sz="quarter" idx="16"/>
          </p:nvPr>
        </p:nvSpPr>
        <p:spPr>
          <a:xfrm>
            <a:off x="376238" y="1665288"/>
            <a:ext cx="4879761"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376239" y="651600"/>
            <a:ext cx="8391524"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3101246"/>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a:t>Click to edit Master title style</a:t>
            </a:r>
            <a:endParaRPr lang="en-US" noProof="0" dirty="0"/>
          </a:p>
        </p:txBody>
      </p:sp>
      <p:sp>
        <p:nvSpPr>
          <p:cNvPr id="4" name="Picture Placeholder 6"/>
          <p:cNvSpPr>
            <a:spLocks noGrp="1"/>
          </p:cNvSpPr>
          <p:nvPr>
            <p:ph type="pic" sz="quarter" idx="13"/>
          </p:nvPr>
        </p:nvSpPr>
        <p:spPr>
          <a:xfrm>
            <a:off x="376237" y="1700213"/>
            <a:ext cx="2034000" cy="1260000"/>
          </a:xfrm>
        </p:spPr>
        <p:txBody>
          <a:bodyPr lIns="0" tIns="0" rIns="0" bIns="0">
            <a:noAutofit/>
          </a:bodyPr>
          <a:lstStyle/>
          <a:p>
            <a:r>
              <a:rPr lang="en-US" noProof="0" dirty="0"/>
              <a:t>Click icon to add picture</a:t>
            </a:r>
          </a:p>
        </p:txBody>
      </p:sp>
      <p:sp>
        <p:nvSpPr>
          <p:cNvPr id="5" name="Picture Placeholder 6"/>
          <p:cNvSpPr>
            <a:spLocks noGrp="1"/>
          </p:cNvSpPr>
          <p:nvPr>
            <p:ph type="pic" sz="quarter" idx="14"/>
          </p:nvPr>
        </p:nvSpPr>
        <p:spPr>
          <a:xfrm>
            <a:off x="2495412" y="1700213"/>
            <a:ext cx="2034000" cy="1260000"/>
          </a:xfrm>
        </p:spPr>
        <p:txBody>
          <a:bodyPr lIns="0" tIns="0" rIns="0" bIns="0">
            <a:noAutofit/>
          </a:bodyPr>
          <a:lstStyle/>
          <a:p>
            <a:r>
              <a:rPr lang="en-US" noProof="0" dirty="0"/>
              <a:t>Click icon to add picture</a:t>
            </a:r>
          </a:p>
        </p:txBody>
      </p:sp>
      <p:sp>
        <p:nvSpPr>
          <p:cNvPr id="6" name="Picture Placeholder 6"/>
          <p:cNvSpPr>
            <a:spLocks noGrp="1"/>
          </p:cNvSpPr>
          <p:nvPr>
            <p:ph type="pic" sz="quarter" idx="15"/>
          </p:nvPr>
        </p:nvSpPr>
        <p:spPr>
          <a:xfrm>
            <a:off x="4614587" y="1700213"/>
            <a:ext cx="2034000" cy="1260000"/>
          </a:xfrm>
        </p:spPr>
        <p:txBody>
          <a:bodyPr lIns="0" tIns="0" rIns="0" bIns="0">
            <a:noAutofit/>
          </a:bodyPr>
          <a:lstStyle/>
          <a:p>
            <a:r>
              <a:rPr lang="en-US" noProof="0" dirty="0"/>
              <a:t>Click icon to add picture</a:t>
            </a:r>
          </a:p>
        </p:txBody>
      </p:sp>
      <p:sp>
        <p:nvSpPr>
          <p:cNvPr id="7" name="Picture Placeholder 6"/>
          <p:cNvSpPr>
            <a:spLocks noGrp="1"/>
          </p:cNvSpPr>
          <p:nvPr>
            <p:ph type="pic" sz="quarter" idx="16"/>
          </p:nvPr>
        </p:nvSpPr>
        <p:spPr>
          <a:xfrm>
            <a:off x="6733763" y="1700213"/>
            <a:ext cx="2034000" cy="1260000"/>
          </a:xfrm>
        </p:spPr>
        <p:txBody>
          <a:bodyPr lIns="0" tIns="0" rIns="0" bIns="0">
            <a:noAutofit/>
          </a:bodyPr>
          <a:lstStyle/>
          <a:p>
            <a:r>
              <a:rPr lang="en-US" noProof="0" dirty="0"/>
              <a:t>Click icon to add picture</a:t>
            </a:r>
          </a:p>
        </p:txBody>
      </p:sp>
      <p:sp>
        <p:nvSpPr>
          <p:cNvPr id="9" name="Text Placeholder 8"/>
          <p:cNvSpPr>
            <a:spLocks noGrp="1"/>
          </p:cNvSpPr>
          <p:nvPr>
            <p:ph type="body" sz="quarter" idx="17"/>
          </p:nvPr>
        </p:nvSpPr>
        <p:spPr>
          <a:xfrm>
            <a:off x="376237" y="3124200"/>
            <a:ext cx="2040351"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4612472" y="3120550"/>
            <a:ext cx="2034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2497530" y="3124199"/>
            <a:ext cx="2034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6744876" y="3108508"/>
            <a:ext cx="2022887"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8"/>
          <p:cNvSpPr>
            <a:spLocks noGrp="1"/>
          </p:cNvSpPr>
          <p:nvPr>
            <p:ph type="body" sz="quarter" idx="21" hasCustomPrompt="1"/>
          </p:nvPr>
        </p:nvSpPr>
        <p:spPr>
          <a:xfrm>
            <a:off x="376237" y="651600"/>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47675150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TextBox 9"/>
          <p:cNvSpPr txBox="1"/>
          <p:nvPr userDrawn="1"/>
        </p:nvSpPr>
        <p:spPr>
          <a:xfrm>
            <a:off x="4751388" y="6477000"/>
            <a:ext cx="367242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b="1" noProof="0" dirty="0" smtClean="0">
                <a:solidFill>
                  <a:schemeClr val="bg1"/>
                </a:solidFill>
              </a:rPr>
              <a:t>Know Your</a:t>
            </a:r>
            <a:r>
              <a:rPr lang="en-US" sz="650" b="1" baseline="0" noProof="0" dirty="0" smtClean="0">
                <a:solidFill>
                  <a:schemeClr val="bg1"/>
                </a:solidFill>
              </a:rPr>
              <a:t> Budget 2018</a:t>
            </a:r>
            <a:endParaRPr lang="en-US" sz="650" noProof="0" dirty="0" smtClean="0">
              <a:solidFill>
                <a:schemeClr val="bg1"/>
              </a:solidFill>
            </a:endParaRP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fr-FR" sz="650" noProof="0" dirty="0" smtClean="0">
                <a:solidFill>
                  <a:schemeClr val="bg1"/>
                </a:solidFill>
              </a:rPr>
              <a:t>©2018 Deloitte Touche Tohmatsu India LLP. </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654021458"/>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a:t>Click to edit Master title style</a:t>
            </a:r>
            <a:endParaRPr lang="en-US" noProof="0" dirty="0"/>
          </a:p>
        </p:txBody>
      </p:sp>
      <p:sp>
        <p:nvSpPr>
          <p:cNvPr id="4" name="Rectangle 3"/>
          <p:cNvSpPr/>
          <p:nvPr userDrawn="1"/>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Rectangle 6"/>
          <p:cNvSpPr/>
          <p:nvPr userDrawn="1"/>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noProof="0" dirty="0"/>
              <a:t>Click icon to add picture</a:t>
            </a:r>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noProof="0" dirty="0"/>
              <a:t>Click icon to add picture</a:t>
            </a:r>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noProof="0" dirty="0"/>
              <a:t>Click icon to add picture</a:t>
            </a:r>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noProof="0" dirty="0"/>
              <a:t>Click icon to add picture</a:t>
            </a:r>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7"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403687914"/>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4" name="Picture Placeholder 7"/>
          <p:cNvSpPr>
            <a:spLocks noGrp="1"/>
          </p:cNvSpPr>
          <p:nvPr>
            <p:ph type="pic" sz="quarter" idx="13"/>
          </p:nvPr>
        </p:nvSpPr>
        <p:spPr>
          <a:xfrm>
            <a:off x="376238" y="1700213"/>
            <a:ext cx="2771775" cy="1971675"/>
          </a:xfrm>
        </p:spPr>
        <p:txBody>
          <a:bodyPr/>
          <a:lstStyle/>
          <a:p>
            <a:r>
              <a:rPr lang="en-US" noProof="0" dirty="0"/>
              <a:t>Click icon to add picture</a:t>
            </a:r>
          </a:p>
        </p:txBody>
      </p:sp>
      <p:sp>
        <p:nvSpPr>
          <p:cNvPr id="5" name="Picture Placeholder 7"/>
          <p:cNvSpPr>
            <a:spLocks noGrp="1"/>
          </p:cNvSpPr>
          <p:nvPr>
            <p:ph type="pic" sz="quarter" idx="14"/>
          </p:nvPr>
        </p:nvSpPr>
        <p:spPr>
          <a:xfrm>
            <a:off x="6004798" y="1700213"/>
            <a:ext cx="2762965" cy="1971675"/>
          </a:xfrm>
        </p:spPr>
        <p:txBody>
          <a:bodyPr/>
          <a:lstStyle/>
          <a:p>
            <a:r>
              <a:rPr lang="en-US" noProof="0" dirty="0"/>
              <a:t>Click icon to add picture</a:t>
            </a:r>
          </a:p>
        </p:txBody>
      </p:sp>
      <p:sp>
        <p:nvSpPr>
          <p:cNvPr id="6" name="Picture Placeholder 7"/>
          <p:cNvSpPr>
            <a:spLocks noGrp="1"/>
          </p:cNvSpPr>
          <p:nvPr>
            <p:ph type="pic" sz="quarter" idx="15"/>
          </p:nvPr>
        </p:nvSpPr>
        <p:spPr>
          <a:xfrm>
            <a:off x="3204806" y="1700213"/>
            <a:ext cx="2743200" cy="1971675"/>
          </a:xfrm>
        </p:spPr>
        <p:txBody>
          <a:bodyPr/>
          <a:lstStyle/>
          <a:p>
            <a:r>
              <a:rPr lang="en-US" noProof="0" dirty="0"/>
              <a:t>Click icon to add picture</a:t>
            </a:r>
          </a:p>
        </p:txBody>
      </p:sp>
      <p:sp>
        <p:nvSpPr>
          <p:cNvPr id="9" name="Text Placeholder 18"/>
          <p:cNvSpPr>
            <a:spLocks noGrp="1"/>
          </p:cNvSpPr>
          <p:nvPr>
            <p:ph idx="1" hasCustomPrompt="1"/>
          </p:nvPr>
        </p:nvSpPr>
        <p:spPr>
          <a:xfrm>
            <a:off x="376238" y="3832225"/>
            <a:ext cx="2762962"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3200400" y="3832225"/>
            <a:ext cx="2743200"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6004798" y="3832225"/>
            <a:ext cx="2762965"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35094385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195621907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4684646" y="1857892"/>
            <a:ext cx="4083117"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424027860"/>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170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4684646" y="1857892"/>
            <a:ext cx="409100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378000" y="424968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23"/>
          </p:nvPr>
        </p:nvSpPr>
        <p:spPr>
          <a:xfrm>
            <a:off x="4684645" y="4249682"/>
            <a:ext cx="408971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Rectangle 11"/>
          <p:cNvSpPr/>
          <p:nvPr userDrawn="1"/>
        </p:nvSpPr>
        <p:spPr>
          <a:xfrm>
            <a:off x="378000"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3" name="Rectangle 12"/>
          <p:cNvSpPr/>
          <p:nvPr userDrawn="1"/>
        </p:nvSpPr>
        <p:spPr>
          <a:xfrm>
            <a:off x="4684645"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4" name="Picture Placeholder 29"/>
          <p:cNvSpPr>
            <a:spLocks noGrp="1"/>
          </p:cNvSpPr>
          <p:nvPr>
            <p:ph type="pic" sz="quarter" idx="24" hasCustomPrompt="1"/>
          </p:nvPr>
        </p:nvSpPr>
        <p:spPr>
          <a:xfrm>
            <a:off x="3565870" y="4255706"/>
            <a:ext cx="929536"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7818463" y="4249682"/>
            <a:ext cx="93312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8" y="651600"/>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Tree>
    <p:extLst>
      <p:ext uri="{BB962C8B-B14F-4D97-AF65-F5344CB8AC3E}">
        <p14:creationId xmlns:p14="http://schemas.microsoft.com/office/powerpoint/2010/main" val="4234742580"/>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4" name="Rectangle 3"/>
          <p:cNvSpPr/>
          <p:nvPr userDrawn="1"/>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585781074"/>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6822627"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2526209"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4674418"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37481579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7" y="317500"/>
            <a:ext cx="8391526" cy="370193"/>
          </a:xfrm>
        </p:spPr>
        <p:txBody>
          <a:bodyPr/>
          <a:lstStyle>
            <a:lvl1pPr>
              <a:defRPr>
                <a:solidFill>
                  <a:schemeClr val="bg1"/>
                </a:solidFill>
              </a:defRPr>
            </a:lvl1pPr>
          </a:lstStyle>
          <a:p>
            <a:r>
              <a:rPr lang="en-US" noProof="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6825564"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2527188"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4676376"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376237" y="687694"/>
            <a:ext cx="8391526"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3" name="TextBox 12"/>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4" name="TextBox 13"/>
          <p:cNvSpPr txBox="1"/>
          <p:nvPr userDrawn="1"/>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360873542"/>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0" name="Text Placeholder 18"/>
          <p:cNvSpPr>
            <a:spLocks noGrp="1"/>
          </p:cNvSpPr>
          <p:nvPr>
            <p:ph idx="1"/>
          </p:nvPr>
        </p:nvSpPr>
        <p:spPr>
          <a:xfrm>
            <a:off x="376237" y="1665288"/>
            <a:ext cx="4195763" cy="471646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781923467"/>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Tree>
    <p:extLst>
      <p:ext uri="{BB962C8B-B14F-4D97-AF65-F5344CB8AC3E}">
        <p14:creationId xmlns:p14="http://schemas.microsoft.com/office/powerpoint/2010/main" val="401309449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TextBox 9"/>
          <p:cNvSpPr txBox="1"/>
          <p:nvPr userDrawn="1"/>
        </p:nvSpPr>
        <p:spPr>
          <a:xfrm>
            <a:off x="4751388" y="6477000"/>
            <a:ext cx="367242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b="1" noProof="0" dirty="0" smtClean="0">
                <a:solidFill>
                  <a:schemeClr val="bg1"/>
                </a:solidFill>
              </a:rPr>
              <a:t>Know Your</a:t>
            </a:r>
            <a:r>
              <a:rPr lang="en-US" sz="650" b="1" baseline="0" noProof="0" dirty="0" smtClean="0">
                <a:solidFill>
                  <a:schemeClr val="bg1"/>
                </a:solidFill>
              </a:rPr>
              <a:t> Budget 2018</a:t>
            </a:r>
            <a:endParaRPr lang="en-US" sz="650" noProof="0" dirty="0" smtClean="0">
              <a:solidFill>
                <a:schemeClr val="bg1"/>
              </a:solidFill>
            </a:endParaRP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fr-FR" sz="650" noProof="0" dirty="0" smtClean="0">
                <a:solidFill>
                  <a:schemeClr val="bg1"/>
                </a:solidFill>
              </a:rPr>
              <a:t>©2018 Deloitte Touche Tohmatsu India LLP. </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272371442"/>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304816"/>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76239" y="4211955"/>
            <a:ext cx="6396702" cy="2169796"/>
          </a:xfrm>
        </p:spPr>
        <p:txBody>
          <a:bodyPr anchor="b" anchorCtr="0"/>
          <a:lstStyle>
            <a:lvl1pPr>
              <a:lnSpc>
                <a:spcPct val="100000"/>
              </a:lnSpc>
              <a:spcAft>
                <a:spcPts val="600"/>
              </a:spcAft>
              <a:defRPr sz="900"/>
            </a:lvl1pPr>
          </a:lstStyle>
          <a:p>
            <a:pPr lvl="0"/>
            <a:r>
              <a:rPr lang="en-US" noProof="0"/>
              <a:t>Edit Master text styles</a:t>
            </a:r>
          </a:p>
        </p:txBody>
      </p:sp>
      <p:sp>
        <p:nvSpPr>
          <p:cNvPr id="3" name="Picture Placeholder 2"/>
          <p:cNvSpPr>
            <a:spLocks noGrp="1"/>
          </p:cNvSpPr>
          <p:nvPr>
            <p:ph type="pic" sz="quarter" idx="14" hasCustomPrompt="1"/>
          </p:nvPr>
        </p:nvSpPr>
        <p:spPr>
          <a:xfrm>
            <a:off x="7028135" y="4211955"/>
            <a:ext cx="1739627" cy="1725448"/>
          </a:xfrm>
        </p:spPr>
        <p:txBody>
          <a:bodyPr anchor="ctr" anchorCtr="0"/>
          <a:lstStyle>
            <a:lvl1pPr algn="ctr">
              <a:defRPr sz="900"/>
            </a:lvl1pPr>
          </a:lstStyle>
          <a:p>
            <a:r>
              <a:rPr lang="en-US" sz="900" noProof="0" dirty="0"/>
              <a:t>Insert sponsorship mark here</a:t>
            </a:r>
            <a:endParaRPr lang="en-US" noProof="0" dirty="0"/>
          </a:p>
        </p:txBody>
      </p:sp>
      <p:sp>
        <p:nvSpPr>
          <p:cNvPr id="8" name="Text Placeholder 7"/>
          <p:cNvSpPr>
            <a:spLocks noGrp="1"/>
          </p:cNvSpPr>
          <p:nvPr>
            <p:ph type="body" sz="quarter" idx="15"/>
          </p:nvPr>
        </p:nvSpPr>
        <p:spPr>
          <a:xfrm>
            <a:off x="7028137" y="6018028"/>
            <a:ext cx="1739626" cy="363722"/>
          </a:xfrm>
        </p:spPr>
        <p:txBody>
          <a:bodyPr anchor="b" anchorCtr="0"/>
          <a:lstStyle>
            <a:lvl1pPr>
              <a:lnSpc>
                <a:spcPct val="100000"/>
              </a:lnSpc>
              <a:defRPr sz="950"/>
            </a:lvl1pPr>
          </a:lstStyle>
          <a:p>
            <a:pPr lvl="0"/>
            <a:r>
              <a:rPr lang="en-US" noProof="0"/>
              <a:t>Edit Master text styles</a:t>
            </a:r>
          </a:p>
        </p:txBody>
      </p:sp>
      <p:grpSp>
        <p:nvGrpSpPr>
          <p:cNvPr id="9" name="Group 8"/>
          <p:cNvGrpSpPr/>
          <p:nvPr userDrawn="1"/>
        </p:nvGrpSpPr>
        <p:grpSpPr>
          <a:xfrm>
            <a:off x="377991" y="378000"/>
            <a:ext cx="1620000" cy="307976"/>
            <a:chOff x="398463" y="404813"/>
            <a:chExt cx="1627187" cy="307976"/>
          </a:xfrm>
          <a:solidFill>
            <a:schemeClr val="tx1"/>
          </a:solidFill>
        </p:grpSpPr>
        <p:sp>
          <p:nvSpPr>
            <p:cNvPr id="1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42800163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Preface Layou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0113" y="295689"/>
            <a:ext cx="8388000" cy="990177"/>
          </a:xfrm>
          <a:prstGeom prst="rect">
            <a:avLst/>
          </a:prstGeom>
        </p:spPr>
        <p:txBody>
          <a:bodyPr vert="horz" lIns="0" tIns="0" rIns="0" bIns="0" rtlCol="0" anchor="t" anchorCtr="0">
            <a:noAutofit/>
          </a:bodyPr>
          <a:lstStyle/>
          <a:p>
            <a:r>
              <a:rPr lang="en-US"/>
              <a:t>Click to edit Master title style</a:t>
            </a:r>
            <a:endParaRPr lang="en-GB" dirty="0"/>
          </a:p>
        </p:txBody>
      </p:sp>
      <p:sp>
        <p:nvSpPr>
          <p:cNvPr id="20" name="Text Placeholder 19"/>
          <p:cNvSpPr>
            <a:spLocks noGrp="1"/>
          </p:cNvSpPr>
          <p:nvPr>
            <p:ph type="body" sz="quarter" idx="14"/>
          </p:nvPr>
        </p:nvSpPr>
        <p:spPr>
          <a:xfrm>
            <a:off x="370800" y="1357207"/>
            <a:ext cx="8388000" cy="5000758"/>
          </a:xfrm>
        </p:spPr>
        <p:txBody>
          <a:bodyPr/>
          <a:lstStyle>
            <a:lvl1pPr marL="0" indent="0" algn="l">
              <a:buNone/>
              <a:defRPr/>
            </a:lvl1pPr>
            <a:lvl2pPr marL="241620" indent="-241620">
              <a:buFont typeface="Arial"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7"/>
          <p:cNvSpPr>
            <a:spLocks noGrp="1"/>
          </p:cNvSpPr>
          <p:nvPr>
            <p:ph type="sldNum" sz="quarter" idx="4"/>
          </p:nvPr>
        </p:nvSpPr>
        <p:spPr>
          <a:xfrm>
            <a:off x="7971999" y="6407835"/>
            <a:ext cx="792088" cy="252000"/>
          </a:xfrm>
          <a:prstGeom prst="rect">
            <a:avLst/>
          </a:prstGeom>
        </p:spPr>
        <p:txBody>
          <a:bodyPr vert="horz" lIns="0" tIns="0" rIns="0" bIns="0" rtlCol="0" anchor="ctr" anchorCtr="0"/>
          <a:lstStyle>
            <a:lvl1pPr algn="r">
              <a:defRPr sz="713" b="0">
                <a:solidFill>
                  <a:srgbClr val="8C8C8C"/>
                </a:solidFill>
              </a:defRPr>
            </a:lvl1pPr>
          </a:lstStyle>
          <a:p>
            <a:pPr defTabSz="841721"/>
            <a:fld id="{95CC1D26-A9BD-4BDE-BDD9-08EDBAE96860}" type="slidenum">
              <a:rPr lang="en-GB" smtClean="0"/>
              <a:pPr defTabSz="841721"/>
              <a:t>‹#›</a:t>
            </a:fld>
            <a:endParaRPr lang="en-GB" dirty="0"/>
          </a:p>
        </p:txBody>
      </p:sp>
    </p:spTree>
    <p:extLst>
      <p:ext uri="{BB962C8B-B14F-4D97-AF65-F5344CB8AC3E}">
        <p14:creationId xmlns:p14="http://schemas.microsoft.com/office/powerpoint/2010/main" val="1791883848"/>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2_End slide">
    <p:spTree>
      <p:nvGrpSpPr>
        <p:cNvPr id="1" name=""/>
        <p:cNvGrpSpPr/>
        <p:nvPr/>
      </p:nvGrpSpPr>
      <p:grpSpPr>
        <a:xfrm>
          <a:off x="0" y="0"/>
          <a:ext cx="0" cy="0"/>
          <a:chOff x="0" y="0"/>
          <a:chExt cx="0" cy="0"/>
        </a:xfrm>
      </p:grpSpPr>
      <p:sp>
        <p:nvSpPr>
          <p:cNvPr id="3" name="Slide Number Placeholder 7"/>
          <p:cNvSpPr>
            <a:spLocks noGrp="1"/>
          </p:cNvSpPr>
          <p:nvPr>
            <p:ph type="sldNum" sz="quarter" idx="4"/>
          </p:nvPr>
        </p:nvSpPr>
        <p:spPr>
          <a:xfrm>
            <a:off x="7972011" y="6400800"/>
            <a:ext cx="792088" cy="252000"/>
          </a:xfrm>
          <a:prstGeom prst="rect">
            <a:avLst/>
          </a:prstGeom>
        </p:spPr>
        <p:txBody>
          <a:bodyPr vert="horz" lIns="0" tIns="0" rIns="0" bIns="0" rtlCol="0" anchor="ctr" anchorCtr="0"/>
          <a:lstStyle>
            <a:lvl1pPr algn="r">
              <a:defRPr sz="794" b="0">
                <a:solidFill>
                  <a:schemeClr val="accent5"/>
                </a:solidFill>
              </a:defRPr>
            </a:lvl1pPr>
          </a:lstStyle>
          <a:p>
            <a:fld id="{95CC1D26-A9BD-4BDE-BDD9-08EDBAE96860}" type="slidenum">
              <a:rPr lang="en-GB" smtClean="0">
                <a:solidFill>
                  <a:srgbClr val="575757"/>
                </a:solidFill>
              </a:rPr>
              <a:pPr/>
              <a:t>‹#›</a:t>
            </a:fld>
            <a:endParaRPr lang="en-GB" dirty="0">
              <a:solidFill>
                <a:srgbClr val="575757"/>
              </a:solidFill>
            </a:endParaRPr>
          </a:p>
        </p:txBody>
      </p:sp>
    </p:spTree>
    <p:extLst>
      <p:ext uri="{BB962C8B-B14F-4D97-AF65-F5344CB8AC3E}">
        <p14:creationId xmlns:p14="http://schemas.microsoft.com/office/powerpoint/2010/main" val="48214560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76239" y="4211955"/>
            <a:ext cx="6396702" cy="2169796"/>
          </a:xfrm>
        </p:spPr>
        <p:txBody>
          <a:bodyPr anchor="b" anchorCtr="0"/>
          <a:lstStyle>
            <a:lvl1pPr>
              <a:lnSpc>
                <a:spcPct val="100000"/>
              </a:lnSpc>
              <a:spcAft>
                <a:spcPts val="566"/>
              </a:spcAft>
              <a:defRPr sz="850"/>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28136" y="4211955"/>
            <a:ext cx="1739627" cy="1725448"/>
          </a:xfrm>
        </p:spPr>
        <p:txBody>
          <a:bodyPr anchor="ctr" anchorCtr="0"/>
          <a:lstStyle>
            <a:lvl1pPr algn="ctr">
              <a:defRPr sz="850"/>
            </a:lvl1pPr>
          </a:lstStyle>
          <a:p>
            <a:r>
              <a:rPr lang="en-US" sz="850" noProof="0" dirty="0"/>
              <a:t>Insert sponsorship mark here</a:t>
            </a:r>
            <a:endParaRPr lang="en-US" noProof="0" dirty="0"/>
          </a:p>
        </p:txBody>
      </p:sp>
      <p:sp>
        <p:nvSpPr>
          <p:cNvPr id="8" name="Text Placeholder 7"/>
          <p:cNvSpPr>
            <a:spLocks noGrp="1"/>
          </p:cNvSpPr>
          <p:nvPr>
            <p:ph type="body" sz="quarter" idx="15"/>
          </p:nvPr>
        </p:nvSpPr>
        <p:spPr>
          <a:xfrm>
            <a:off x="7028137" y="6018028"/>
            <a:ext cx="1739626" cy="363722"/>
          </a:xfrm>
        </p:spPr>
        <p:txBody>
          <a:bodyPr anchor="b" anchorCtr="0"/>
          <a:lstStyle>
            <a:lvl1pPr>
              <a:lnSpc>
                <a:spcPct val="100000"/>
              </a:lnSpc>
              <a:defRPr sz="897"/>
            </a:lvl1pPr>
          </a:lstStyle>
          <a:p>
            <a:pPr lvl="0"/>
            <a:r>
              <a:rPr lang="en-US" noProof="0"/>
              <a:t>Click to edit Master text styles</a:t>
            </a:r>
          </a:p>
        </p:txBody>
      </p:sp>
      <p:sp>
        <p:nvSpPr>
          <p:cNvPr id="7" name="Slide Number Placeholder 7"/>
          <p:cNvSpPr>
            <a:spLocks noGrp="1"/>
          </p:cNvSpPr>
          <p:nvPr>
            <p:ph type="sldNum" sz="quarter" idx="4"/>
          </p:nvPr>
        </p:nvSpPr>
        <p:spPr>
          <a:xfrm>
            <a:off x="7972011" y="6407835"/>
            <a:ext cx="792088" cy="252000"/>
          </a:xfrm>
          <a:prstGeom prst="rect">
            <a:avLst/>
          </a:prstGeom>
        </p:spPr>
        <p:txBody>
          <a:bodyPr vert="horz" lIns="0" tIns="0" rIns="0" bIns="0" rtlCol="0" anchor="ctr" anchorCtr="0"/>
          <a:lstStyle>
            <a:lvl1pPr algn="r">
              <a:defRPr sz="794" b="0">
                <a:solidFill>
                  <a:schemeClr val="accent5"/>
                </a:solidFill>
              </a:defRPr>
            </a:lvl1pPr>
          </a:lstStyle>
          <a:p>
            <a:fld id="{95CC1D26-A9BD-4BDE-BDD9-08EDBAE96860}" type="slidenum">
              <a:rPr lang="en-GB" smtClean="0">
                <a:solidFill>
                  <a:srgbClr val="575757"/>
                </a:solidFill>
              </a:rPr>
              <a:pPr/>
              <a:t>‹#›</a:t>
            </a:fld>
            <a:endParaRPr lang="en-GB" dirty="0">
              <a:solidFill>
                <a:srgbClr val="575757"/>
              </a:solidFill>
            </a:endParaRPr>
          </a:p>
        </p:txBody>
      </p:sp>
    </p:spTree>
    <p:extLst>
      <p:ext uri="{BB962C8B-B14F-4D97-AF65-F5344CB8AC3E}">
        <p14:creationId xmlns:p14="http://schemas.microsoft.com/office/powerpoint/2010/main" val="1393307462"/>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277091" y="765175"/>
            <a:ext cx="8587047" cy="548640"/>
          </a:xfrm>
        </p:spPr>
        <p:txBody>
          <a:bodyPr>
            <a:normAutofit/>
          </a:bodyPr>
          <a:lstStyle>
            <a:lvl1pPr marL="0" indent="0">
              <a:buNone/>
              <a:defRPr sz="1998" b="0">
                <a:solidFill>
                  <a:srgbClr val="575757"/>
                </a:solidFill>
              </a:defRPr>
            </a:lvl1pPr>
          </a:lstStyle>
          <a:p>
            <a:pPr lvl="0"/>
            <a:r>
              <a:rPr lang="en-US" dirty="0"/>
              <a:t>Click to edit Master text styles</a:t>
            </a:r>
          </a:p>
        </p:txBody>
      </p:sp>
      <p:sp>
        <p:nvSpPr>
          <p:cNvPr id="14" name="Title Placeholder 1"/>
          <p:cNvSpPr>
            <a:spLocks noGrp="1"/>
          </p:cNvSpPr>
          <p:nvPr>
            <p:ph type="title"/>
          </p:nvPr>
        </p:nvSpPr>
        <p:spPr>
          <a:xfrm>
            <a:off x="277091" y="295684"/>
            <a:ext cx="8587047" cy="469492"/>
          </a:xfrm>
          <a:prstGeom prst="rect">
            <a:avLst/>
          </a:prstGeom>
        </p:spPr>
        <p:txBody>
          <a:bodyPr vert="horz" lIns="0" tIns="0" rIns="0" bIns="0" rtlCol="0" anchor="t" anchorCtr="0">
            <a:noAutofit/>
          </a:bodyPr>
          <a:lstStyle>
            <a:lvl1pPr>
              <a:defRPr sz="2330">
                <a:solidFill>
                  <a:schemeClr val="accent3"/>
                </a:solidFill>
              </a:defRPr>
            </a:lvl1pPr>
          </a:lstStyle>
          <a:p>
            <a:r>
              <a:rPr lang="en-US" dirty="0"/>
              <a:t>Click to edit Master title style</a:t>
            </a:r>
            <a:endParaRPr lang="en-GB" dirty="0"/>
          </a:p>
        </p:txBody>
      </p:sp>
      <p:sp>
        <p:nvSpPr>
          <p:cNvPr id="20" name="Text Placeholder 19"/>
          <p:cNvSpPr>
            <a:spLocks noGrp="1"/>
          </p:cNvSpPr>
          <p:nvPr>
            <p:ph type="body" sz="quarter" idx="14"/>
          </p:nvPr>
        </p:nvSpPr>
        <p:spPr>
          <a:xfrm>
            <a:off x="277091" y="1331259"/>
            <a:ext cx="8587047" cy="49888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277091" y="6862732"/>
            <a:ext cx="7559473" cy="252000"/>
          </a:xfrm>
          <a:prstGeom prst="rect">
            <a:avLst/>
          </a:prstGeom>
        </p:spPr>
        <p:txBody>
          <a:bodyPr vert="horz" lIns="0" tIns="0" rIns="0" bIns="0" rtlCol="0" anchor="ctr" anchorCtr="0"/>
          <a:lstStyle>
            <a:lvl1pPr algn="l">
              <a:defRPr sz="732" b="0">
                <a:solidFill>
                  <a:srgbClr val="8C8C8C"/>
                </a:solidFill>
              </a:defRPr>
            </a:lvl1pPr>
          </a:lstStyle>
          <a:p>
            <a:endParaRPr lang="en-US" dirty="0"/>
          </a:p>
        </p:txBody>
      </p:sp>
    </p:spTree>
    <p:extLst>
      <p:ext uri="{BB962C8B-B14F-4D97-AF65-F5344CB8AC3E}">
        <p14:creationId xmlns:p14="http://schemas.microsoft.com/office/powerpoint/2010/main" val="3562577994"/>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651603"/>
            <a:ext cx="8391525" cy="757255"/>
          </a:xfrm>
          <a:prstGeom prst="rect">
            <a:avLst/>
          </a:prstGeom>
        </p:spPr>
        <p:txBody>
          <a:bodyPr lIns="0" tIns="0" rIns="0" bIns="0">
            <a:noAutofit/>
          </a:bodyPr>
          <a:lstStyle>
            <a:lvl1pPr marL="0" indent="0">
              <a:buNone/>
              <a:defRPr sz="1284" b="0">
                <a:solidFill>
                  <a:srgbClr val="575757"/>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376238" y="317502"/>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Slide Number Placeholder 7"/>
          <p:cNvSpPr>
            <a:spLocks noGrp="1"/>
          </p:cNvSpPr>
          <p:nvPr>
            <p:ph type="sldNum" sz="quarter" idx="4"/>
          </p:nvPr>
        </p:nvSpPr>
        <p:spPr>
          <a:xfrm>
            <a:off x="7972011" y="6407835"/>
            <a:ext cx="792088" cy="252000"/>
          </a:xfrm>
          <a:prstGeom prst="rect">
            <a:avLst/>
          </a:prstGeom>
        </p:spPr>
        <p:txBody>
          <a:bodyPr vert="horz" lIns="0" tIns="0" rIns="0" bIns="0" rtlCol="0" anchor="ctr" anchorCtr="0"/>
          <a:lstStyle>
            <a:lvl1pPr algn="r">
              <a:defRPr sz="794" b="0">
                <a:solidFill>
                  <a:schemeClr val="accent5"/>
                </a:solidFill>
              </a:defRPr>
            </a:lvl1pPr>
          </a:lstStyle>
          <a:p>
            <a:fld id="{95CC1D26-A9BD-4BDE-BDD9-08EDBAE96860}" type="slidenum">
              <a:rPr lang="en-GB" smtClean="0">
                <a:solidFill>
                  <a:srgbClr val="575757"/>
                </a:solidFill>
              </a:rPr>
              <a:pPr/>
              <a:t>‹#›</a:t>
            </a:fld>
            <a:endParaRPr lang="en-GB" dirty="0">
              <a:solidFill>
                <a:srgbClr val="575757"/>
              </a:solidFill>
            </a:endParaRPr>
          </a:p>
        </p:txBody>
      </p:sp>
    </p:spTree>
    <p:extLst>
      <p:ext uri="{BB962C8B-B14F-4D97-AF65-F5344CB8AC3E}">
        <p14:creationId xmlns:p14="http://schemas.microsoft.com/office/powerpoint/2010/main" val="33800742"/>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40" y="1665290"/>
            <a:ext cx="6958012" cy="4716463"/>
          </a:xfrm>
          <a:prstGeom prst="rect">
            <a:avLst/>
          </a:prstGeom>
        </p:spPr>
        <p:txBody>
          <a:bodyPr/>
          <a:lstStyle>
            <a:lvl1pPr>
              <a:tabLst>
                <a:tab pos="4761716" algn="r"/>
              </a:tabLst>
              <a:defRPr/>
            </a:lvl1pPr>
            <a:lvl2pPr>
              <a:tabLst>
                <a:tab pos="4761716" algn="r"/>
              </a:tabLst>
              <a:defRPr/>
            </a:lvl2pPr>
            <a:lvl3pPr>
              <a:tabLst>
                <a:tab pos="4761716" algn="r"/>
              </a:tabLst>
              <a:defRPr/>
            </a:lvl3pPr>
            <a:lvl4pPr>
              <a:tabLst>
                <a:tab pos="4761716" algn="r"/>
              </a:tabLst>
              <a:defRPr/>
            </a:lvl4pPr>
            <a:lvl5pPr>
              <a:tabLst>
                <a:tab pos="3558650" algn="r"/>
              </a:tabLst>
              <a:defRPr baseline="0"/>
            </a:lvl5pPr>
            <a:lvl6pPr>
              <a:tabLst>
                <a:tab pos="4761716" algn="r"/>
              </a:tabLst>
              <a:defRPr/>
            </a:lvl6pPr>
            <a:lvl7pPr>
              <a:tabLst>
                <a:tab pos="4761716" algn="r"/>
              </a:tabLst>
              <a:defRPr/>
            </a:lvl7pPr>
            <a:lvl8pPr>
              <a:tabLst>
                <a:tab pos="4761716" algn="r"/>
              </a:tabLst>
              <a:defRPr/>
            </a:lvl8pPr>
            <a:lvl9pPr>
              <a:tabLst>
                <a:tab pos="4761716" algn="r"/>
              </a:tabLs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7"/>
          <p:cNvSpPr>
            <a:spLocks noGrp="1"/>
          </p:cNvSpPr>
          <p:nvPr>
            <p:ph type="sldNum" sz="quarter" idx="4"/>
          </p:nvPr>
        </p:nvSpPr>
        <p:spPr>
          <a:xfrm>
            <a:off x="7972011" y="6407835"/>
            <a:ext cx="792088" cy="252000"/>
          </a:xfrm>
          <a:prstGeom prst="rect">
            <a:avLst/>
          </a:prstGeom>
        </p:spPr>
        <p:txBody>
          <a:bodyPr vert="horz" lIns="0" tIns="0" rIns="0" bIns="0" rtlCol="0" anchor="ctr" anchorCtr="0"/>
          <a:lstStyle>
            <a:lvl1pPr algn="r">
              <a:defRPr sz="794" b="0">
                <a:solidFill>
                  <a:schemeClr val="accent5"/>
                </a:solidFill>
              </a:defRPr>
            </a:lvl1pPr>
          </a:lstStyle>
          <a:p>
            <a:fld id="{95CC1D26-A9BD-4BDE-BDD9-08EDBAE96860}" type="slidenum">
              <a:rPr lang="en-GB" smtClean="0">
                <a:solidFill>
                  <a:srgbClr val="575757"/>
                </a:solidFill>
              </a:rPr>
              <a:pPr/>
              <a:t>‹#›</a:t>
            </a:fld>
            <a:endParaRPr lang="en-GB" dirty="0">
              <a:solidFill>
                <a:srgbClr val="575757"/>
              </a:solidFill>
            </a:endParaRPr>
          </a:p>
        </p:txBody>
      </p:sp>
    </p:spTree>
    <p:extLst>
      <p:ext uri="{BB962C8B-B14F-4D97-AF65-F5344CB8AC3E}">
        <p14:creationId xmlns:p14="http://schemas.microsoft.com/office/powerpoint/2010/main" val="2846403013"/>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3" name="Slide Number Placeholder 7"/>
          <p:cNvSpPr>
            <a:spLocks noGrp="1"/>
          </p:cNvSpPr>
          <p:nvPr>
            <p:ph type="sldNum" sz="quarter" idx="4"/>
          </p:nvPr>
        </p:nvSpPr>
        <p:spPr>
          <a:xfrm>
            <a:off x="7972011" y="6407835"/>
            <a:ext cx="792088" cy="252000"/>
          </a:xfrm>
          <a:prstGeom prst="rect">
            <a:avLst/>
          </a:prstGeom>
        </p:spPr>
        <p:txBody>
          <a:bodyPr vert="horz" lIns="0" tIns="0" rIns="0" bIns="0" rtlCol="0" anchor="ctr" anchorCtr="0"/>
          <a:lstStyle>
            <a:lvl1pPr algn="r">
              <a:defRPr sz="794" b="0">
                <a:solidFill>
                  <a:schemeClr val="accent5"/>
                </a:solidFill>
              </a:defRPr>
            </a:lvl1pPr>
          </a:lstStyle>
          <a:p>
            <a:fld id="{95CC1D26-A9BD-4BDE-BDD9-08EDBAE96860}" type="slidenum">
              <a:rPr lang="en-GB" smtClean="0">
                <a:solidFill>
                  <a:srgbClr val="575757"/>
                </a:solidFill>
              </a:rPr>
              <a:pPr/>
              <a:t>‹#›</a:t>
            </a:fld>
            <a:endParaRPr lang="en-GB" dirty="0">
              <a:solidFill>
                <a:srgbClr val="575757"/>
              </a:solidFill>
            </a:endParaRPr>
          </a:p>
        </p:txBody>
      </p:sp>
    </p:spTree>
    <p:extLst>
      <p:ext uri="{BB962C8B-B14F-4D97-AF65-F5344CB8AC3E}">
        <p14:creationId xmlns:p14="http://schemas.microsoft.com/office/powerpoint/2010/main" val="3914054118"/>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cSld name="MAIN LAYOUT DHSLLP">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7" y="1809114"/>
            <a:ext cx="8392887" cy="4536504"/>
          </a:xfrm>
        </p:spPr>
        <p:txBody>
          <a:bodyPr/>
          <a:lstStyle>
            <a:lvl1pPr marL="0" indent="0">
              <a:spcBef>
                <a:spcPts val="0"/>
              </a:spcBef>
              <a:spcAft>
                <a:spcPts val="1059"/>
              </a:spcAft>
              <a:buNone/>
              <a:defRPr sz="1235" b="0">
                <a:solidFill>
                  <a:schemeClr val="tx2"/>
                </a:solidFill>
              </a:defRPr>
            </a:lvl1pPr>
            <a:lvl2pPr marL="257423" indent="-257423">
              <a:spcBef>
                <a:spcPts val="0"/>
              </a:spcBef>
              <a:spcAft>
                <a:spcPts val="1059"/>
              </a:spcAft>
              <a:buFont typeface="Arial" pitchFamily="34" charset="0"/>
              <a:buChar char="•"/>
              <a:tabLst/>
              <a:defRPr sz="1235">
                <a:solidFill>
                  <a:schemeClr val="tx2"/>
                </a:solidFill>
              </a:defRPr>
            </a:lvl2pPr>
            <a:lvl3pPr marL="257423" indent="-257423">
              <a:spcBef>
                <a:spcPts val="0"/>
              </a:spcBef>
              <a:spcAft>
                <a:spcPts val="1059"/>
              </a:spcAft>
              <a:buFont typeface="Arial" pitchFamily="34" charset="0"/>
              <a:buChar char="•"/>
              <a:defRPr sz="1235" i="1">
                <a:solidFill>
                  <a:schemeClr val="tx2"/>
                </a:solidFill>
              </a:defRPr>
            </a:lvl3pPr>
            <a:lvl4pPr marL="520960" indent="-263537">
              <a:spcBef>
                <a:spcPts val="0"/>
              </a:spcBef>
              <a:spcAft>
                <a:spcPts val="1059"/>
              </a:spcAft>
              <a:buFont typeface="Arial" pitchFamily="34" charset="0"/>
              <a:buChar char="−"/>
              <a:defRPr sz="1235" i="0">
                <a:solidFill>
                  <a:schemeClr val="tx2"/>
                </a:solidFill>
              </a:defRPr>
            </a:lvl4pPr>
            <a:lvl5pPr marL="778360" indent="-257423">
              <a:spcBef>
                <a:spcPts val="0"/>
              </a:spcBef>
              <a:spcAft>
                <a:spcPts val="1059"/>
              </a:spcAft>
              <a:defRPr sz="1235">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itle Placeholder 1"/>
          <p:cNvSpPr>
            <a:spLocks noGrp="1"/>
          </p:cNvSpPr>
          <p:nvPr>
            <p:ph type="title"/>
          </p:nvPr>
        </p:nvSpPr>
        <p:spPr>
          <a:xfrm>
            <a:off x="370113" y="295696"/>
            <a:ext cx="8388000" cy="469492"/>
          </a:xfrm>
          <a:prstGeom prst="rect">
            <a:avLst/>
          </a:prstGeom>
        </p:spPr>
        <p:txBody>
          <a:bodyPr vert="horz" lIns="0" tIns="0" rIns="0" bIns="0" rtlCol="0" anchor="t" anchorCtr="0">
            <a:noAutofit/>
          </a:bodyPr>
          <a:lstStyle>
            <a:lvl1pPr>
              <a:defRPr sz="2824"/>
            </a:lvl1pPr>
          </a:lstStyle>
          <a:p>
            <a:r>
              <a:rPr lang="en-US" dirty="0"/>
              <a:t>Click to edit Master title style</a:t>
            </a:r>
            <a:endParaRPr lang="en-GB" dirty="0"/>
          </a:p>
        </p:txBody>
      </p:sp>
      <p:sp>
        <p:nvSpPr>
          <p:cNvPr id="17" name="Text Placeholder 8"/>
          <p:cNvSpPr>
            <a:spLocks noGrp="1"/>
          </p:cNvSpPr>
          <p:nvPr>
            <p:ph type="body" sz="quarter" idx="13"/>
          </p:nvPr>
        </p:nvSpPr>
        <p:spPr>
          <a:xfrm>
            <a:off x="370113" y="765175"/>
            <a:ext cx="8388000" cy="848472"/>
          </a:xfrm>
        </p:spPr>
        <p:txBody>
          <a:bodyPr>
            <a:normAutofit/>
          </a:bodyPr>
          <a:lstStyle>
            <a:lvl1pPr marL="0" indent="0">
              <a:buNone/>
              <a:defRPr sz="2471" b="0">
                <a:solidFill>
                  <a:schemeClr val="accent5"/>
                </a:solidFill>
              </a:defRPr>
            </a:lvl1pPr>
          </a:lstStyle>
          <a:p>
            <a:pPr lvl="0"/>
            <a:r>
              <a:rPr lang="en-US" dirty="0"/>
              <a:t>Click to edit Master text styles</a:t>
            </a:r>
          </a:p>
        </p:txBody>
      </p:sp>
      <p:sp>
        <p:nvSpPr>
          <p:cNvPr id="19" name="Slide Number Placeholder 7"/>
          <p:cNvSpPr>
            <a:spLocks noGrp="1"/>
          </p:cNvSpPr>
          <p:nvPr>
            <p:ph type="sldNum" sz="quarter" idx="4"/>
          </p:nvPr>
        </p:nvSpPr>
        <p:spPr>
          <a:xfrm>
            <a:off x="7972011" y="6407835"/>
            <a:ext cx="792088" cy="252000"/>
          </a:xfrm>
          <a:prstGeom prst="rect">
            <a:avLst/>
          </a:prstGeom>
        </p:spPr>
        <p:txBody>
          <a:bodyPr vert="horz" lIns="0" tIns="0" rIns="0" bIns="0" rtlCol="0" anchor="ctr" anchorCtr="0"/>
          <a:lstStyle>
            <a:lvl1pPr algn="r">
              <a:defRPr sz="794" b="0">
                <a:solidFill>
                  <a:schemeClr val="accent5"/>
                </a:solidFill>
              </a:defRPr>
            </a:lvl1pPr>
          </a:lstStyle>
          <a:p>
            <a:fld id="{95CC1D26-A9BD-4BDE-BDD9-08EDBAE96860}" type="slidenum">
              <a:rPr lang="en-GB" smtClean="0">
                <a:solidFill>
                  <a:srgbClr val="575757"/>
                </a:solidFill>
              </a:rPr>
              <a:pPr/>
              <a:t>‹#›</a:t>
            </a:fld>
            <a:endParaRPr lang="en-GB" dirty="0">
              <a:solidFill>
                <a:srgbClr val="575757"/>
              </a:solidFill>
            </a:endParaRPr>
          </a:p>
        </p:txBody>
      </p:sp>
    </p:spTree>
    <p:extLst>
      <p:ext uri="{BB962C8B-B14F-4D97-AF65-F5344CB8AC3E}">
        <p14:creationId xmlns:p14="http://schemas.microsoft.com/office/powerpoint/2010/main" val="344420600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TextBox 9"/>
          <p:cNvSpPr txBox="1"/>
          <p:nvPr userDrawn="1"/>
        </p:nvSpPr>
        <p:spPr>
          <a:xfrm>
            <a:off x="4751388" y="6477000"/>
            <a:ext cx="367242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b="1" noProof="0" dirty="0" smtClean="0">
                <a:solidFill>
                  <a:schemeClr val="bg1"/>
                </a:solidFill>
              </a:rPr>
              <a:t>Know Your</a:t>
            </a:r>
            <a:r>
              <a:rPr lang="en-US" sz="650" b="1" baseline="0" noProof="0" dirty="0" smtClean="0">
                <a:solidFill>
                  <a:schemeClr val="bg1"/>
                </a:solidFill>
              </a:rPr>
              <a:t> Budget 2018</a:t>
            </a:r>
            <a:endParaRPr lang="en-US" sz="650" noProof="0" dirty="0" smtClean="0">
              <a:solidFill>
                <a:schemeClr val="bg1"/>
              </a:solidFill>
            </a:endParaRP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fr-FR" sz="650" noProof="0" dirty="0" smtClean="0">
                <a:solidFill>
                  <a:schemeClr val="bg1"/>
                </a:solidFill>
              </a:rPr>
              <a:t>©2018 Deloitte Touche Tohmatsu India LLP. </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936978992"/>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7"/>
          <p:cNvSpPr>
            <a:spLocks noGrp="1"/>
          </p:cNvSpPr>
          <p:nvPr>
            <p:ph type="sldNum" sz="quarter" idx="4"/>
          </p:nvPr>
        </p:nvSpPr>
        <p:spPr>
          <a:xfrm>
            <a:off x="7972011" y="6407835"/>
            <a:ext cx="792088" cy="252000"/>
          </a:xfrm>
          <a:prstGeom prst="rect">
            <a:avLst/>
          </a:prstGeom>
        </p:spPr>
        <p:txBody>
          <a:bodyPr vert="horz" lIns="0" tIns="0" rIns="0" bIns="0" rtlCol="0" anchor="ctr" anchorCtr="0"/>
          <a:lstStyle>
            <a:lvl1pPr algn="r">
              <a:defRPr sz="794" b="0">
                <a:solidFill>
                  <a:schemeClr val="accent5"/>
                </a:solidFill>
              </a:defRPr>
            </a:lvl1pPr>
          </a:lstStyle>
          <a:p>
            <a:fld id="{95CC1D26-A9BD-4BDE-BDD9-08EDBAE96860}" type="slidenum">
              <a:rPr lang="en-GB" smtClean="0">
                <a:solidFill>
                  <a:srgbClr val="575757"/>
                </a:solidFill>
              </a:rPr>
              <a:pPr/>
              <a:t>‹#›</a:t>
            </a:fld>
            <a:endParaRPr lang="en-GB" dirty="0">
              <a:solidFill>
                <a:srgbClr val="575757"/>
              </a:solidFill>
            </a:endParaRPr>
          </a:p>
        </p:txBody>
      </p:sp>
    </p:spTree>
    <p:extLst>
      <p:ext uri="{BB962C8B-B14F-4D97-AF65-F5344CB8AC3E}">
        <p14:creationId xmlns:p14="http://schemas.microsoft.com/office/powerpoint/2010/main" val="495521230"/>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239170" y="1701808"/>
            <a:ext cx="4680000" cy="4679950"/>
          </a:xfrm>
        </p:spPr>
        <p:txBody>
          <a:bodyPr/>
          <a:lstStyle/>
          <a:p>
            <a:r>
              <a:rPr lang="en-US" noProof="0" dirty="0" smtClean="0"/>
              <a:t>Click icon to add picture</a:t>
            </a:r>
            <a:endParaRPr lang="en-US" noProof="0" dirty="0"/>
          </a:p>
        </p:txBody>
      </p:sp>
      <p:sp>
        <p:nvSpPr>
          <p:cNvPr id="6" name="Content Placeholder 3"/>
          <p:cNvSpPr>
            <a:spLocks noGrp="1"/>
          </p:cNvSpPr>
          <p:nvPr>
            <p:ph sz="quarter" idx="10"/>
          </p:nvPr>
        </p:nvSpPr>
        <p:spPr>
          <a:xfrm>
            <a:off x="376240" y="1665295"/>
            <a:ext cx="3342322" cy="4716463"/>
          </a:xfrm>
          <a:prstGeom prst="rect">
            <a:avLst/>
          </a:prstGeom>
        </p:spPr>
        <p:txBody>
          <a:bodyPr/>
          <a:lstStyle>
            <a:lvl1pPr>
              <a:tabLst>
                <a:tab pos="4476326" algn="r"/>
              </a:tabLst>
              <a:defRPr/>
            </a:lvl1pPr>
            <a:lvl2pPr>
              <a:tabLst>
                <a:tab pos="4476326" algn="r"/>
              </a:tabLst>
              <a:defRPr/>
            </a:lvl2pPr>
            <a:lvl3pPr>
              <a:tabLst>
                <a:tab pos="4476326" algn="r"/>
              </a:tabLst>
              <a:defRPr/>
            </a:lvl3pPr>
            <a:lvl4pPr>
              <a:tabLst>
                <a:tab pos="4476326" algn="r"/>
              </a:tabLst>
              <a:defRPr/>
            </a:lvl4pPr>
            <a:lvl5pPr>
              <a:tabLst>
                <a:tab pos="4476326"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013368995"/>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2738417996"/>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Divider Slide with Image 2">
    <p:spTree>
      <p:nvGrpSpPr>
        <p:cNvPr id="1" name=""/>
        <p:cNvGrpSpPr/>
        <p:nvPr/>
      </p:nvGrpSpPr>
      <p:grpSpPr>
        <a:xfrm>
          <a:off x="0" y="0"/>
          <a:ext cx="0" cy="0"/>
          <a:chOff x="0" y="0"/>
          <a:chExt cx="0" cy="0"/>
        </a:xfrm>
      </p:grpSpPr>
      <p:sp>
        <p:nvSpPr>
          <p:cNvPr id="7" name="Rectangle 6"/>
          <p:cNvSpPr/>
          <p:nvPr/>
        </p:nvSpPr>
        <p:spPr>
          <a:xfrm>
            <a:off x="0" y="0"/>
            <a:ext cx="3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37" dirty="0"/>
          </a:p>
        </p:txBody>
      </p:sp>
      <p:sp>
        <p:nvSpPr>
          <p:cNvPr id="2" name="Title 1"/>
          <p:cNvSpPr>
            <a:spLocks noGrp="1"/>
          </p:cNvSpPr>
          <p:nvPr>
            <p:ph type="title"/>
          </p:nvPr>
        </p:nvSpPr>
        <p:spPr>
          <a:xfrm>
            <a:off x="366738" y="1671637"/>
            <a:ext cx="2776504" cy="4248169"/>
          </a:xfrm>
        </p:spPr>
        <p:txBody>
          <a:bodyPr anchor="t">
            <a:noAutofit/>
          </a:bodyPr>
          <a:lstStyle>
            <a:lvl1pPr algn="l">
              <a:defRPr sz="3396" b="0" cap="none" baseline="0">
                <a:solidFill>
                  <a:schemeClr val="accent2"/>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755" b="0">
                <a:solidFill>
                  <a:srgbClr val="8C8C8C"/>
                </a:solidFill>
              </a:defRPr>
            </a:lvl1pPr>
          </a:lstStyle>
          <a:p>
            <a:fld id="{B6F15528-21DE-4FAA-801E-634DDDAF4B2B}" type="slidenum">
              <a:rPr lang="en-US" smtClean="0"/>
              <a:pPr/>
              <a:t>‹#›</a:t>
            </a:fld>
            <a:endParaRPr lang="en-US" dirty="0"/>
          </a:p>
        </p:txBody>
      </p:sp>
      <p:sp>
        <p:nvSpPr>
          <p:cNvPr id="5" name="Footer Placeholder 4"/>
          <p:cNvSpPr>
            <a:spLocks noGrp="1"/>
          </p:cNvSpPr>
          <p:nvPr>
            <p:ph type="ftr" sz="quarter" idx="3"/>
          </p:nvPr>
        </p:nvSpPr>
        <p:spPr>
          <a:xfrm>
            <a:off x="370114" y="6407835"/>
            <a:ext cx="7559473" cy="252000"/>
          </a:xfrm>
          <a:prstGeom prst="rect">
            <a:avLst/>
          </a:prstGeom>
        </p:spPr>
        <p:txBody>
          <a:bodyPr vert="horz" lIns="0" tIns="0" rIns="0" bIns="0" rtlCol="0" anchor="ctr" anchorCtr="0"/>
          <a:lstStyle>
            <a:lvl1pPr algn="l">
              <a:defRPr sz="755" b="0">
                <a:solidFill>
                  <a:srgbClr val="8C8C8C"/>
                </a:solidFill>
              </a:defRPr>
            </a:lvl1pPr>
          </a:lstStyle>
          <a:p>
            <a:endParaRPr lang="en-US" dirty="0"/>
          </a:p>
        </p:txBody>
      </p:sp>
    </p:spTree>
    <p:extLst>
      <p:ext uri="{BB962C8B-B14F-4D97-AF65-F5344CB8AC3E}">
        <p14:creationId xmlns:p14="http://schemas.microsoft.com/office/powerpoint/2010/main" val="884880481"/>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2"/>
            <a:ext cx="8371762" cy="757255"/>
          </a:xfrm>
          <a:prstGeom prst="rect">
            <a:avLst/>
          </a:prstGeom>
        </p:spPr>
        <p:txBody>
          <a:bodyPr lIns="0" tIns="0" rIns="0" bIns="0">
            <a:noAutofit/>
          </a:bodyPr>
          <a:lstStyle>
            <a:lvl1pPr marL="0" indent="0">
              <a:buNone/>
              <a:defRPr sz="171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500"/>
            <a:ext cx="8371762"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9" y="1665288"/>
            <a:ext cx="8374062" cy="4713911"/>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259139236"/>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tags" Target="../tags/tag2.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oleObject" Target="../embeddings/oleObject1.bin"/><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image" Target="../media/image1.emf"/><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oleObject" Target="../embeddings/oleObject2.bin"/><Relationship Id="rId2" Type="http://schemas.openxmlformats.org/officeDocument/2006/relationships/slideLayout" Target="../slideLayouts/slideLayout83.xml"/><Relationship Id="rId16" Type="http://schemas.openxmlformats.org/officeDocument/2006/relationships/tags" Target="../tags/tag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vmlDrawing" Target="../drawings/vmlDrawing2.v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84"/>
            </p:custDataLst>
            <p:extLst>
              <p:ext uri="{D42A27DB-BD31-4B8C-83A1-F6EECF244321}">
                <p14:modId xmlns:p14="http://schemas.microsoft.com/office/powerpoint/2010/main" val="1668918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40" name="think-cell Slide" r:id="rId85" imgW="270" imgH="270" progId="TCLayout.ActiveDocument.1">
                  <p:embed/>
                </p:oleObj>
              </mc:Choice>
              <mc:Fallback>
                <p:oleObj name="think-cell Slide" r:id="rId85" imgW="270" imgH="270" progId="TCLayout.ActiveDocument.1">
                  <p:embed/>
                  <p:pic>
                    <p:nvPicPr>
                      <p:cNvPr id="0" name=""/>
                      <p:cNvPicPr/>
                      <p:nvPr/>
                    </p:nvPicPr>
                    <p:blipFill>
                      <a:blip r:embed="rId86"/>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76238" y="317501"/>
            <a:ext cx="8391525" cy="692150"/>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9" name="Text Placeholder 18"/>
          <p:cNvSpPr>
            <a:spLocks noGrp="1"/>
          </p:cNvSpPr>
          <p:nvPr>
            <p:ph type="body" idx="1"/>
          </p:nvPr>
        </p:nvSpPr>
        <p:spPr>
          <a:xfrm>
            <a:off x="376237" y="1665289"/>
            <a:ext cx="8391525" cy="4716462"/>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TextBox 2"/>
          <p:cNvSpPr txBox="1"/>
          <p:nvPr userDrawn="1"/>
        </p:nvSpPr>
        <p:spPr>
          <a:xfrm>
            <a:off x="8536782" y="6477000"/>
            <a:ext cx="230981" cy="100027"/>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56" r:id="rId3"/>
    <p:sldLayoutId id="2147483755" r:id="rId4"/>
    <p:sldLayoutId id="2147483703" r:id="rId5"/>
    <p:sldLayoutId id="2147483704" r:id="rId6"/>
    <p:sldLayoutId id="2147483705" r:id="rId7"/>
    <p:sldLayoutId id="2147483706" r:id="rId8"/>
    <p:sldLayoutId id="2147483707" r:id="rId9"/>
    <p:sldLayoutId id="2147483713" r:id="rId10"/>
    <p:sldLayoutId id="2147483708" r:id="rId11"/>
    <p:sldLayoutId id="2147483710" r:id="rId12"/>
    <p:sldLayoutId id="2147483754" r:id="rId13"/>
    <p:sldLayoutId id="2147483711" r:id="rId14"/>
    <p:sldLayoutId id="2147483753" r:id="rId15"/>
    <p:sldLayoutId id="2147483679" r:id="rId16"/>
    <p:sldLayoutId id="2147483712" r:id="rId17"/>
    <p:sldLayoutId id="2147483678" r:id="rId18"/>
    <p:sldLayoutId id="2147483681" r:id="rId19"/>
    <p:sldLayoutId id="2147483735" r:id="rId20"/>
    <p:sldLayoutId id="2147483699" r:id="rId21"/>
    <p:sldLayoutId id="2147483714" r:id="rId22"/>
    <p:sldLayoutId id="2147483697" r:id="rId23"/>
    <p:sldLayoutId id="2147483715" r:id="rId24"/>
    <p:sldLayoutId id="2147483716" r:id="rId25"/>
    <p:sldLayoutId id="2147483717" r:id="rId26"/>
    <p:sldLayoutId id="2147483718" r:id="rId27"/>
    <p:sldLayoutId id="2147483728" r:id="rId28"/>
    <p:sldLayoutId id="2147483720" r:id="rId29"/>
    <p:sldLayoutId id="2147483721" r:id="rId30"/>
    <p:sldLayoutId id="2147483722" r:id="rId31"/>
    <p:sldLayoutId id="2147483695" r:id="rId32"/>
    <p:sldLayoutId id="2147483751" r:id="rId33"/>
    <p:sldLayoutId id="2147483724" r:id="rId34"/>
    <p:sldLayoutId id="2147483725" r:id="rId35"/>
    <p:sldLayoutId id="2147483726" r:id="rId36"/>
    <p:sldLayoutId id="2147483727" r:id="rId37"/>
    <p:sldLayoutId id="2147483698" r:id="rId38"/>
    <p:sldLayoutId id="2147483752" r:id="rId39"/>
    <p:sldLayoutId id="2147483696" r:id="rId40"/>
    <p:sldLayoutId id="2147483758" r:id="rId41"/>
    <p:sldLayoutId id="2147483759" r:id="rId42"/>
    <p:sldLayoutId id="2147483760" r:id="rId43"/>
    <p:sldLayoutId id="2147483761" r:id="rId44"/>
    <p:sldLayoutId id="2147483762" r:id="rId45"/>
    <p:sldLayoutId id="2147483763" r:id="rId46"/>
    <p:sldLayoutId id="2147483764" r:id="rId47"/>
    <p:sldLayoutId id="2147483765" r:id="rId48"/>
    <p:sldLayoutId id="2147483766" r:id="rId49"/>
    <p:sldLayoutId id="2147483767" r:id="rId50"/>
    <p:sldLayoutId id="2147483768" r:id="rId51"/>
    <p:sldLayoutId id="2147483769" r:id="rId52"/>
    <p:sldLayoutId id="2147483770" r:id="rId53"/>
    <p:sldLayoutId id="2147483771" r:id="rId54"/>
    <p:sldLayoutId id="2147483772" r:id="rId55"/>
    <p:sldLayoutId id="2147483773" r:id="rId56"/>
    <p:sldLayoutId id="2147483774" r:id="rId57"/>
    <p:sldLayoutId id="2147483775" r:id="rId58"/>
    <p:sldLayoutId id="2147483776" r:id="rId59"/>
    <p:sldLayoutId id="2147483777" r:id="rId60"/>
    <p:sldLayoutId id="2147483778" r:id="rId61"/>
    <p:sldLayoutId id="2147483779" r:id="rId62"/>
    <p:sldLayoutId id="2147483780" r:id="rId63"/>
    <p:sldLayoutId id="2147483781" r:id="rId64"/>
    <p:sldLayoutId id="2147483782" r:id="rId65"/>
    <p:sldLayoutId id="2147483783" r:id="rId66"/>
    <p:sldLayoutId id="2147483784" r:id="rId67"/>
    <p:sldLayoutId id="2147483785" r:id="rId68"/>
    <p:sldLayoutId id="2147483786" r:id="rId69"/>
    <p:sldLayoutId id="2147483787" r:id="rId70"/>
    <p:sldLayoutId id="2147483788" r:id="rId71"/>
    <p:sldLayoutId id="2147483789" r:id="rId72"/>
    <p:sldLayoutId id="2147483790" r:id="rId73"/>
    <p:sldLayoutId id="2147483791" r:id="rId74"/>
    <p:sldLayoutId id="2147483792" r:id="rId75"/>
    <p:sldLayoutId id="2147483793" r:id="rId76"/>
    <p:sldLayoutId id="2147483794" r:id="rId77"/>
    <p:sldLayoutId id="2147483795" r:id="rId78"/>
    <p:sldLayoutId id="2147483796" r:id="rId79"/>
    <p:sldLayoutId id="2147483797" r:id="rId80"/>
    <p:sldLayoutId id="2147483798" r:id="rId81"/>
  </p:sldLayoutIdLst>
  <p:transition>
    <p:fade/>
  </p:transition>
  <p:hf hdr="0" dt="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4" userDrawn="1">
          <p15:clr>
            <a:srgbClr val="F26B43"/>
          </p15:clr>
        </p15:guide>
        <p15:guide id="2" orient="horz" pos="2160" userDrawn="1">
          <p15:clr>
            <a:srgbClr val="F26B43"/>
          </p15:clr>
        </p15:guide>
        <p15:guide id="3" orient="horz" pos="4020" userDrawn="1">
          <p15:clr>
            <a:srgbClr val="F26B43"/>
          </p15:clr>
        </p15:guide>
        <p15:guide id="4" pos="237" userDrawn="1">
          <p15:clr>
            <a:srgbClr val="F26B43"/>
          </p15:clr>
        </p15:guide>
        <p15:guide id="5" pos="5523" userDrawn="1">
          <p15:clr>
            <a:srgbClr val="F26B43"/>
          </p15:clr>
        </p15:guide>
        <p15:guide id="6" orient="horz" pos="1071" userDrawn="1">
          <p15:clr>
            <a:srgbClr val="F26B43"/>
          </p15:clr>
        </p15:guide>
        <p15:guide id="7" orient="horz" pos="200" userDrawn="1">
          <p15:clr>
            <a:srgbClr val="F26B43"/>
          </p15:clr>
        </p15:guide>
        <p15:guide id="8" orient="horz" pos="4080" userDrawn="1">
          <p15:clr>
            <a:srgbClr val="F26B43"/>
          </p15:clr>
        </p15:guide>
        <p15:guide id="10" pos="3721" userDrawn="1">
          <p15:clr>
            <a:srgbClr val="F26B43"/>
          </p15:clr>
        </p15:guide>
        <p15:guide id="11" orient="horz" pos="236" userDrawn="1">
          <p15:clr>
            <a:srgbClr val="F26B43"/>
          </p15:clr>
        </p15:guide>
        <p15:guide id="12" pos="1022" userDrawn="1">
          <p15:clr>
            <a:srgbClr val="F26B43"/>
          </p15:clr>
        </p15:guide>
        <p15:guide id="13" pos="1137" userDrawn="1">
          <p15:clr>
            <a:srgbClr val="F26B43"/>
          </p15:clr>
        </p15:guide>
        <p15:guide id="14" pos="1920" userDrawn="1">
          <p15:clr>
            <a:srgbClr val="F26B43"/>
          </p15:clr>
        </p15:guide>
        <p15:guide id="15" pos="2033" userDrawn="1">
          <p15:clr>
            <a:srgbClr val="F26B43"/>
          </p15:clr>
        </p15:guide>
        <p15:guide id="16" pos="4620" userDrawn="1">
          <p15:clr>
            <a:srgbClr val="F26B43"/>
          </p15:clr>
        </p15:guide>
        <p15:guide id="17" pos="2823" userDrawn="1">
          <p15:clr>
            <a:srgbClr val="F26B43"/>
          </p15:clr>
        </p15:guide>
        <p15:guide id="18" pos="2937" userDrawn="1">
          <p15:clr>
            <a:srgbClr val="F26B43"/>
          </p15:clr>
        </p15:guide>
        <p15:guide id="19" pos="2880" userDrawn="1">
          <p15:clr>
            <a:srgbClr val="F26B43"/>
          </p15:clr>
        </p15:guide>
        <p15:guide id="20" pos="4734" userDrawn="1">
          <p15:clr>
            <a:srgbClr val="F26B43"/>
          </p15:clr>
        </p15:guide>
        <p15:guide id="21" orient="horz" pos="1049" userDrawn="1">
          <p15:clr>
            <a:srgbClr val="F26B43"/>
          </p15:clr>
        </p15:guide>
        <p15:guide id="22" orient="horz" pos="6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6"/>
            </p:custDataLst>
            <p:extLst/>
          </p:nvPr>
        </p:nvGraphicFramePr>
        <p:xfrm>
          <a:off x="1590" y="1590"/>
          <a:ext cx="1587" cy="1587"/>
        </p:xfrm>
        <a:graphic>
          <a:graphicData uri="http://schemas.openxmlformats.org/presentationml/2006/ole">
            <mc:AlternateContent xmlns:mc="http://schemas.openxmlformats.org/markup-compatibility/2006">
              <mc:Choice xmlns:v="urn:schemas-microsoft-com:vml" Requires="v">
                <p:oleObj spid="_x0000_s3082" name="think-cell Slide" r:id="rId17" imgW="270" imgH="270" progId="TCLayout.ActiveDocument.1">
                  <p:embed/>
                </p:oleObj>
              </mc:Choice>
              <mc:Fallback>
                <p:oleObj name="think-cell Slide" r:id="rId17" imgW="270" imgH="270" progId="TCLayout.ActiveDocument.1">
                  <p:embed/>
                  <p:pic>
                    <p:nvPicPr>
                      <p:cNvPr id="4" name="Object 3" hidden="1"/>
                      <p:cNvPicPr/>
                      <p:nvPr/>
                    </p:nvPicPr>
                    <p:blipFill>
                      <a:blip r:embed="rId18"/>
                      <a:stretch>
                        <a:fillRect/>
                      </a:stretch>
                    </p:blipFill>
                    <p:spPr>
                      <a:xfrm>
                        <a:off x="1590" y="1590"/>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76238" y="317501"/>
            <a:ext cx="8391525" cy="692150"/>
          </a:xfrm>
          <a:prstGeom prst="rect">
            <a:avLst/>
          </a:prstGeom>
        </p:spPr>
        <p:txBody>
          <a:bodyPr vert="horz" lIns="0" tIns="0" rIns="0" bIns="0" rtlCol="0" anchor="t" anchorCtr="0">
            <a:noAutofit/>
          </a:bodyPr>
          <a:lstStyle/>
          <a:p>
            <a:r>
              <a:rPr lang="en-US" noProof="0" dirty="0"/>
              <a:t>Click to edit Master title style</a:t>
            </a:r>
          </a:p>
        </p:txBody>
      </p:sp>
      <p:sp>
        <p:nvSpPr>
          <p:cNvPr id="19" name="Text Placeholder 18"/>
          <p:cNvSpPr>
            <a:spLocks noGrp="1"/>
          </p:cNvSpPr>
          <p:nvPr>
            <p:ph type="body" idx="1"/>
          </p:nvPr>
        </p:nvSpPr>
        <p:spPr>
          <a:xfrm>
            <a:off x="376238" y="1665296"/>
            <a:ext cx="8391525" cy="4716462"/>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TextBox 2"/>
          <p:cNvSpPr txBox="1"/>
          <p:nvPr userDrawn="1"/>
        </p:nvSpPr>
        <p:spPr>
          <a:xfrm>
            <a:off x="8536786" y="6477001"/>
            <a:ext cx="230981" cy="100027"/>
          </a:xfrm>
          <a:prstGeom prst="rect">
            <a:avLst/>
          </a:prstGeom>
          <a:noFill/>
        </p:spPr>
        <p:txBody>
          <a:bodyPr wrap="square" lIns="0" tIns="0" rIns="0" bIns="0" rtlCol="0">
            <a:noAutofit/>
          </a:bodyPr>
          <a:lstStyle/>
          <a:p>
            <a:pPr algn="r" defTabSz="841721">
              <a:spcBef>
                <a:spcPts val="535"/>
              </a:spcBef>
              <a:buSzPct val="100000"/>
              <a:buFont typeface="Arial"/>
              <a:buNone/>
            </a:pPr>
            <a:fld id="{C58DF478-B544-4ED8-9ED4-6A2648E2D233}" type="slidenum">
              <a:rPr lang="en-US" sz="565">
                <a:solidFill>
                  <a:prstClr val="black"/>
                </a:solidFill>
              </a:rPr>
              <a:pPr algn="r" defTabSz="841721">
                <a:spcBef>
                  <a:spcPts val="535"/>
                </a:spcBef>
                <a:buSzPct val="100000"/>
                <a:buFont typeface="Arial"/>
                <a:buNone/>
              </a:pPr>
              <a:t>‹#›</a:t>
            </a:fld>
            <a:endParaRPr lang="en-US" sz="565" dirty="0">
              <a:solidFill>
                <a:prstClr val="black"/>
              </a:solidFill>
            </a:endParaRPr>
          </a:p>
        </p:txBody>
      </p:sp>
    </p:spTree>
    <p:extLst>
      <p:ext uri="{BB962C8B-B14F-4D97-AF65-F5344CB8AC3E}">
        <p14:creationId xmlns:p14="http://schemas.microsoft.com/office/powerpoint/2010/main" val="2428788526"/>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Lst>
  <p:transition>
    <p:fade/>
  </p:transition>
  <p:timing>
    <p:tnLst>
      <p:par>
        <p:cTn id="1" dur="indefinite" restart="never" nodeType="tmRoot"/>
      </p:par>
    </p:tnLst>
  </p:timing>
  <p:hf hdr="0" ftr="0" dt="0"/>
  <p:txStyles>
    <p:titleStyle>
      <a:lvl1pPr algn="l" defTabSz="813877" rtl="0" eaLnBrk="1" latinLnBrk="0" hangingPunct="1">
        <a:spcBef>
          <a:spcPct val="0"/>
        </a:spcBef>
        <a:buNone/>
        <a:defRPr sz="1614" kern="1200">
          <a:solidFill>
            <a:schemeClr val="tx1"/>
          </a:solidFill>
          <a:latin typeface="+mj-lt"/>
          <a:ea typeface="+mj-ea"/>
          <a:cs typeface="+mj-cs"/>
        </a:defRPr>
      </a:lvl1pPr>
    </p:titleStyle>
    <p:bodyStyle>
      <a:lvl1pPr marL="0" indent="0" algn="l" defTabSz="813877" rtl="0" eaLnBrk="1" latinLnBrk="0" hangingPunct="1">
        <a:spcBef>
          <a:spcPts val="0"/>
        </a:spcBef>
        <a:spcAft>
          <a:spcPts val="891"/>
        </a:spcAft>
        <a:buSzPct val="100000"/>
        <a:buFont typeface="Arial" panose="020B0604020202020204" pitchFamily="34" charset="0"/>
        <a:buNone/>
        <a:defRPr sz="808" b="0" kern="1200">
          <a:solidFill>
            <a:schemeClr val="tx1"/>
          </a:solidFill>
          <a:latin typeface="+mn-lt"/>
          <a:ea typeface="+mn-ea"/>
          <a:cs typeface="+mn-cs"/>
        </a:defRPr>
      </a:lvl1pPr>
      <a:lvl2pPr marL="0" indent="0" algn="l" defTabSz="813877" rtl="0" eaLnBrk="1" latinLnBrk="0" hangingPunct="1">
        <a:spcBef>
          <a:spcPts val="0"/>
        </a:spcBef>
        <a:spcAft>
          <a:spcPts val="891"/>
        </a:spcAft>
        <a:buClrTx/>
        <a:buSzPct val="100000"/>
        <a:buFont typeface="Arial"/>
        <a:buNone/>
        <a:defRPr lang="en-US" sz="808" b="1" kern="1200" dirty="0" smtClean="0">
          <a:solidFill>
            <a:schemeClr val="tx1"/>
          </a:solidFill>
          <a:latin typeface="+mn-lt"/>
          <a:ea typeface="+mn-ea"/>
          <a:cs typeface="+mn-cs"/>
        </a:defRPr>
      </a:lvl2pPr>
      <a:lvl3pPr marL="157008" indent="-157008" algn="l" defTabSz="813877" rtl="0" eaLnBrk="1" latinLnBrk="0" hangingPunct="1">
        <a:spcBef>
          <a:spcPts val="0"/>
        </a:spcBef>
        <a:spcAft>
          <a:spcPts val="891"/>
        </a:spcAft>
        <a:buClrTx/>
        <a:buSzPct val="100000"/>
        <a:buFont typeface="Arial" panose="020B0604020202020204" pitchFamily="34" charset="0"/>
        <a:buChar char="•"/>
        <a:defRPr lang="en-US" sz="808" kern="1200" dirty="0" smtClean="0">
          <a:solidFill>
            <a:schemeClr val="tx1"/>
          </a:solidFill>
          <a:latin typeface="+mn-lt"/>
          <a:ea typeface="+mn-ea"/>
          <a:cs typeface="+mn-cs"/>
        </a:defRPr>
      </a:lvl3pPr>
      <a:lvl4pPr marL="317220" indent="-157008" algn="l" defTabSz="813877" rtl="0" eaLnBrk="1" latinLnBrk="0" hangingPunct="1">
        <a:spcBef>
          <a:spcPts val="0"/>
        </a:spcBef>
        <a:spcAft>
          <a:spcPts val="891"/>
        </a:spcAft>
        <a:buClrTx/>
        <a:buSzPct val="100000"/>
        <a:buFont typeface="Verdana" panose="020B0604030504040204" pitchFamily="34" charset="0"/>
        <a:buChar char="−"/>
        <a:defRPr lang="en-US" sz="808" kern="1200" baseline="0" dirty="0" smtClean="0">
          <a:solidFill>
            <a:schemeClr val="tx1"/>
          </a:solidFill>
          <a:latin typeface="+mn-lt"/>
          <a:ea typeface="+mn-ea"/>
          <a:cs typeface="+mn-cs"/>
        </a:defRPr>
      </a:lvl4pPr>
      <a:lvl5pPr marL="474228" indent="-157008" algn="l" defTabSz="710730" rtl="0" eaLnBrk="1" latinLnBrk="0" hangingPunct="1">
        <a:spcBef>
          <a:spcPts val="0"/>
        </a:spcBef>
        <a:spcAft>
          <a:spcPts val="891"/>
        </a:spcAft>
        <a:buClrTx/>
        <a:buSzPct val="100000"/>
        <a:buFont typeface="Verdana" panose="020B0604030504040204" pitchFamily="34" charset="0"/>
        <a:buChar char="−"/>
        <a:tabLst/>
        <a:defRPr lang="en-US" sz="808" kern="1200" baseline="0" dirty="0" smtClean="0">
          <a:solidFill>
            <a:schemeClr val="tx1"/>
          </a:solidFill>
          <a:latin typeface="+mn-lt"/>
          <a:ea typeface="+mn-ea"/>
          <a:cs typeface="+mn-cs"/>
        </a:defRPr>
      </a:lvl5pPr>
      <a:lvl6pPr marL="474228" indent="-157008" algn="l" defTabSz="813877" rtl="0" eaLnBrk="1" latinLnBrk="0" hangingPunct="1">
        <a:spcBef>
          <a:spcPts val="0"/>
        </a:spcBef>
        <a:spcAft>
          <a:spcPts val="891"/>
        </a:spcAft>
        <a:buFont typeface="Verdana" panose="020B0604030504040204" pitchFamily="34" charset="0"/>
        <a:buChar char="−"/>
        <a:defRPr sz="1068" kern="1200" baseline="0">
          <a:solidFill>
            <a:schemeClr val="tx1"/>
          </a:solidFill>
          <a:latin typeface="+mn-lt"/>
          <a:ea typeface="+mn-ea"/>
          <a:cs typeface="+mn-cs"/>
        </a:defRPr>
      </a:lvl6pPr>
      <a:lvl7pPr marL="474228" indent="-157008" algn="l" defTabSz="813877" rtl="0" eaLnBrk="1" latinLnBrk="0" hangingPunct="1">
        <a:spcBef>
          <a:spcPts val="0"/>
        </a:spcBef>
        <a:spcAft>
          <a:spcPts val="891"/>
        </a:spcAft>
        <a:buFont typeface="Verdana" panose="020B0604030504040204" pitchFamily="34" charset="0"/>
        <a:buChar char="−"/>
        <a:defRPr sz="1068" kern="1200">
          <a:solidFill>
            <a:schemeClr val="tx1"/>
          </a:solidFill>
          <a:latin typeface="+mn-lt"/>
          <a:ea typeface="+mn-ea"/>
          <a:cs typeface="+mn-cs"/>
        </a:defRPr>
      </a:lvl7pPr>
      <a:lvl8pPr marL="474228" indent="-157008" algn="l" defTabSz="813877" rtl="0" eaLnBrk="1" latinLnBrk="0" hangingPunct="1">
        <a:spcBef>
          <a:spcPts val="0"/>
        </a:spcBef>
        <a:spcAft>
          <a:spcPts val="891"/>
        </a:spcAft>
        <a:buFont typeface="Verdana" panose="020B0604030504040204" pitchFamily="34" charset="0"/>
        <a:buChar char="−"/>
        <a:defRPr sz="1068" kern="1200" baseline="0">
          <a:solidFill>
            <a:schemeClr val="tx1"/>
          </a:solidFill>
          <a:latin typeface="+mn-lt"/>
          <a:ea typeface="+mn-ea"/>
          <a:cs typeface="+mn-cs"/>
        </a:defRPr>
      </a:lvl8pPr>
      <a:lvl9pPr marL="474228" indent="-157008" algn="l" defTabSz="813877" rtl="0" eaLnBrk="1" latinLnBrk="0" hangingPunct="1">
        <a:spcBef>
          <a:spcPts val="0"/>
        </a:spcBef>
        <a:spcAft>
          <a:spcPts val="891"/>
        </a:spcAft>
        <a:buFont typeface="Verdana" panose="020B0604030504040204" pitchFamily="34" charset="0"/>
        <a:buChar char="−"/>
        <a:defRPr sz="1068" kern="1200" baseline="0">
          <a:solidFill>
            <a:schemeClr val="tx1"/>
          </a:solidFill>
          <a:latin typeface="+mn-lt"/>
          <a:ea typeface="+mn-ea"/>
          <a:cs typeface="+mn-cs"/>
        </a:defRPr>
      </a:lvl9pPr>
    </p:bodyStyle>
    <p:otherStyle>
      <a:defPPr>
        <a:defRPr lang="en-US"/>
      </a:defPPr>
      <a:lvl1pPr marL="0" algn="l" defTabSz="813877" rtl="0" eaLnBrk="1" latinLnBrk="0" hangingPunct="1">
        <a:defRPr sz="1602" kern="1200">
          <a:solidFill>
            <a:schemeClr val="tx1"/>
          </a:solidFill>
          <a:latin typeface="+mn-lt"/>
          <a:ea typeface="+mn-ea"/>
          <a:cs typeface="+mn-cs"/>
        </a:defRPr>
      </a:lvl1pPr>
      <a:lvl2pPr marL="406938" algn="l" defTabSz="813877" rtl="0" eaLnBrk="1" latinLnBrk="0" hangingPunct="1">
        <a:defRPr sz="1602" kern="1200">
          <a:solidFill>
            <a:schemeClr val="tx1"/>
          </a:solidFill>
          <a:latin typeface="+mn-lt"/>
          <a:ea typeface="+mn-ea"/>
          <a:cs typeface="+mn-cs"/>
        </a:defRPr>
      </a:lvl2pPr>
      <a:lvl3pPr marL="813877" algn="l" defTabSz="813877" rtl="0" eaLnBrk="1" latinLnBrk="0" hangingPunct="1">
        <a:defRPr sz="1602" kern="1200">
          <a:solidFill>
            <a:schemeClr val="tx1"/>
          </a:solidFill>
          <a:latin typeface="+mn-lt"/>
          <a:ea typeface="+mn-ea"/>
          <a:cs typeface="+mn-cs"/>
        </a:defRPr>
      </a:lvl3pPr>
      <a:lvl4pPr marL="1220816" algn="l" defTabSz="813877" rtl="0" eaLnBrk="1" latinLnBrk="0" hangingPunct="1">
        <a:defRPr sz="1602" kern="1200">
          <a:solidFill>
            <a:schemeClr val="tx1"/>
          </a:solidFill>
          <a:latin typeface="+mn-lt"/>
          <a:ea typeface="+mn-ea"/>
          <a:cs typeface="+mn-cs"/>
        </a:defRPr>
      </a:lvl4pPr>
      <a:lvl5pPr marL="1627755" algn="l" defTabSz="813877" rtl="0" eaLnBrk="1" latinLnBrk="0" hangingPunct="1">
        <a:defRPr sz="1602" kern="1200">
          <a:solidFill>
            <a:schemeClr val="tx1"/>
          </a:solidFill>
          <a:latin typeface="+mn-lt"/>
          <a:ea typeface="+mn-ea"/>
          <a:cs typeface="+mn-cs"/>
        </a:defRPr>
      </a:lvl5pPr>
      <a:lvl6pPr marL="2034693" algn="l" defTabSz="813877" rtl="0" eaLnBrk="1" latinLnBrk="0" hangingPunct="1">
        <a:defRPr sz="1602" kern="1200">
          <a:solidFill>
            <a:schemeClr val="tx1"/>
          </a:solidFill>
          <a:latin typeface="+mn-lt"/>
          <a:ea typeface="+mn-ea"/>
          <a:cs typeface="+mn-cs"/>
        </a:defRPr>
      </a:lvl6pPr>
      <a:lvl7pPr marL="2441632" algn="l" defTabSz="813877" rtl="0" eaLnBrk="1" latinLnBrk="0" hangingPunct="1">
        <a:defRPr sz="1602" kern="1200">
          <a:solidFill>
            <a:schemeClr val="tx1"/>
          </a:solidFill>
          <a:latin typeface="+mn-lt"/>
          <a:ea typeface="+mn-ea"/>
          <a:cs typeface="+mn-cs"/>
        </a:defRPr>
      </a:lvl7pPr>
      <a:lvl8pPr marL="2848570" algn="l" defTabSz="813877" rtl="0" eaLnBrk="1" latinLnBrk="0" hangingPunct="1">
        <a:defRPr sz="1602" kern="1200">
          <a:solidFill>
            <a:schemeClr val="tx1"/>
          </a:solidFill>
          <a:latin typeface="+mn-lt"/>
          <a:ea typeface="+mn-ea"/>
          <a:cs typeface="+mn-cs"/>
        </a:defRPr>
      </a:lvl8pPr>
      <a:lvl9pPr marL="3255509" algn="l" defTabSz="813877" rtl="0" eaLnBrk="1" latinLnBrk="0" hangingPunct="1">
        <a:defRPr sz="160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443">
          <p15:clr>
            <a:srgbClr val="F26B43"/>
          </p15:clr>
        </p15:guide>
        <p15:guide id="2" pos="277">
          <p15:clr>
            <a:srgbClr val="F26B43"/>
          </p15:clr>
        </p15:guide>
        <p15:guide id="3" pos="6464">
          <p15:clr>
            <a:srgbClr val="F26B43"/>
          </p15:clr>
        </p15:guide>
        <p15:guide id="4" orient="horz" pos="219">
          <p15:clr>
            <a:srgbClr val="F26B43"/>
          </p15:clr>
        </p15:guide>
        <p15:guide id="5" orient="horz" pos="11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5.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377991" y="5549440"/>
            <a:ext cx="4194009" cy="324000"/>
          </a:xfrm>
        </p:spPr>
        <p:txBody>
          <a:bodyPr/>
          <a:lstStyle/>
          <a:p>
            <a:r>
              <a:rPr lang="en-US" sz="2200" noProof="0" dirty="0"/>
              <a:t>Headline Verdana Bold</a:t>
            </a:r>
          </a:p>
        </p:txBody>
      </p:sp>
      <p:pic>
        <p:nvPicPr>
          <p:cNvPr id="10" name="Picture Placeholder 7">
            <a:extLst>
              <a:ext uri="{FF2B5EF4-FFF2-40B4-BE49-F238E27FC236}">
                <a16:creationId xmlns:a16="http://schemas.microsoft.com/office/drawing/2014/main" id="{5B98F65C-4109-4028-B0AF-9CF07455F525}"/>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2204751" y="1100392"/>
            <a:ext cx="4749282" cy="4449048"/>
          </a:xfrm>
        </p:spPr>
      </p:pic>
      <p:sp>
        <p:nvSpPr>
          <p:cNvPr id="6" name="Subtitle 3"/>
          <p:cNvSpPr>
            <a:spLocks noGrp="1"/>
          </p:cNvSpPr>
          <p:nvPr/>
        </p:nvSpPr>
        <p:spPr bwMode="gray">
          <a:xfrm>
            <a:off x="377991" y="5971355"/>
            <a:ext cx="5592011" cy="505645"/>
          </a:xfrm>
          <a:prstGeom prst="rect">
            <a:avLst/>
          </a:prstGeom>
        </p:spPr>
        <p:txBody>
          <a:bodyPr vert="horz" lIns="0" tIns="0" rIns="0" bIns="0" rtlCol="0" anchor="b" anchorCtr="0">
            <a:noAutofit/>
          </a:bodyPr>
          <a:lstStyle>
            <a:lvl1pPr marL="0" indent="0" algn="l" defTabSz="1219170" rtl="0" eaLnBrk="1" latinLnBrk="0" hangingPunct="1">
              <a:lnSpc>
                <a:spcPct val="100000"/>
              </a:lnSpc>
              <a:spcBef>
                <a:spcPts val="0"/>
              </a:spcBef>
              <a:spcAft>
                <a:spcPts val="0"/>
              </a:spcAft>
              <a:buSzPct val="100000"/>
              <a:buFont typeface="Arial" panose="020B0604020202020204" pitchFamily="34" charset="0"/>
              <a:buNone/>
              <a:defRPr sz="1800" b="1" kern="1200">
                <a:solidFill>
                  <a:schemeClr val="bg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600" b="0" kern="1200">
                <a:solidFill>
                  <a:schemeClr val="bg1"/>
                </a:solidFill>
                <a:latin typeface="+mn-lt"/>
                <a:ea typeface="+mn-ea"/>
                <a:cs typeface="+mn-cs"/>
              </a:defRPr>
            </a:lvl2pPr>
            <a:lvl3pPr marL="1219170" indent="0" algn="ctr" defTabSz="1219170" rtl="0" eaLnBrk="1" latinLnBrk="0" hangingPunct="1">
              <a:spcBef>
                <a:spcPts val="0"/>
              </a:spcBef>
              <a:spcAft>
                <a:spcPts val="1333"/>
              </a:spcAft>
              <a:buClrTx/>
              <a:buSzPct val="100000"/>
              <a:buFont typeface="Arial" panose="020B0604020202020204" pitchFamily="34" charset="0"/>
              <a:buNone/>
              <a:defRPr lang="en-US" sz="2400" kern="1200">
                <a:solidFill>
                  <a:schemeClr val="tx1"/>
                </a:solidFill>
                <a:latin typeface="+mn-lt"/>
                <a:ea typeface="+mn-ea"/>
                <a:cs typeface="+mn-cs"/>
              </a:defRPr>
            </a:lvl3pPr>
            <a:lvl4pPr marL="1828754" indent="0" algn="ctr" defTabSz="1219170" rtl="0" eaLnBrk="1" latinLnBrk="0" hangingPunct="1">
              <a:spcBef>
                <a:spcPts val="0"/>
              </a:spcBef>
              <a:spcAft>
                <a:spcPts val="1333"/>
              </a:spcAft>
              <a:buClrTx/>
              <a:buSzPct val="100000"/>
              <a:buFont typeface="Verdana" panose="020B0604030504040204" pitchFamily="34" charset="0"/>
              <a:buNone/>
              <a:defRPr lang="en-US" sz="2133" kern="1200" baseline="0">
                <a:solidFill>
                  <a:schemeClr val="tx1"/>
                </a:solidFill>
                <a:latin typeface="+mn-lt"/>
                <a:ea typeface="+mn-ea"/>
                <a:cs typeface="+mn-cs"/>
              </a:defRPr>
            </a:lvl4pPr>
            <a:lvl5pPr marL="2438339" indent="0" algn="ctr" defTabSz="1064657" rtl="0" eaLnBrk="1" latinLnBrk="0" hangingPunct="1">
              <a:spcBef>
                <a:spcPts val="0"/>
              </a:spcBef>
              <a:spcAft>
                <a:spcPts val="1333"/>
              </a:spcAft>
              <a:buClrTx/>
              <a:buSzPct val="100000"/>
              <a:buFont typeface="Verdana" panose="020B0604030504040204" pitchFamily="34" charset="0"/>
              <a:buNone/>
              <a:tabLst/>
              <a:defRPr lang="en-US" sz="2133" kern="1200" baseline="0">
                <a:solidFill>
                  <a:schemeClr val="tx1"/>
                </a:solidFill>
                <a:latin typeface="+mn-lt"/>
                <a:ea typeface="+mn-ea"/>
                <a:cs typeface="+mn-cs"/>
              </a:defRPr>
            </a:lvl5pPr>
            <a:lvl6pPr marL="3047924" indent="0" algn="ctr" defTabSz="1219170" rtl="0" eaLnBrk="1" latinLnBrk="0" hangingPunct="1">
              <a:spcBef>
                <a:spcPts val="0"/>
              </a:spcBef>
              <a:spcAft>
                <a:spcPts val="1333"/>
              </a:spcAft>
              <a:buFont typeface="Verdana" panose="020B0604030504040204" pitchFamily="34" charset="0"/>
              <a:buNone/>
              <a:defRPr sz="2133" kern="1200" baseline="0">
                <a:solidFill>
                  <a:schemeClr val="tx1"/>
                </a:solidFill>
                <a:latin typeface="+mn-lt"/>
                <a:ea typeface="+mn-ea"/>
                <a:cs typeface="+mn-cs"/>
              </a:defRPr>
            </a:lvl6pPr>
            <a:lvl7pPr marL="3657509" indent="0" algn="ctr" defTabSz="1219170" rtl="0" eaLnBrk="1" latinLnBrk="0" hangingPunct="1">
              <a:spcBef>
                <a:spcPts val="0"/>
              </a:spcBef>
              <a:spcAft>
                <a:spcPts val="1333"/>
              </a:spcAft>
              <a:buFont typeface="Verdana" panose="020B0604030504040204" pitchFamily="34" charset="0"/>
              <a:buNone/>
              <a:defRPr sz="2133" kern="1200">
                <a:solidFill>
                  <a:schemeClr val="tx1"/>
                </a:solidFill>
                <a:latin typeface="+mn-lt"/>
                <a:ea typeface="+mn-ea"/>
                <a:cs typeface="+mn-cs"/>
              </a:defRPr>
            </a:lvl7pPr>
            <a:lvl8pPr marL="4267093" indent="0" algn="ctr" defTabSz="1219170" rtl="0" eaLnBrk="1" latinLnBrk="0" hangingPunct="1">
              <a:spcBef>
                <a:spcPts val="0"/>
              </a:spcBef>
              <a:spcAft>
                <a:spcPts val="1333"/>
              </a:spcAft>
              <a:buFont typeface="Verdana" panose="020B0604030504040204" pitchFamily="34" charset="0"/>
              <a:buNone/>
              <a:defRPr sz="2133" kern="1200" baseline="0">
                <a:solidFill>
                  <a:schemeClr val="tx1"/>
                </a:solidFill>
                <a:latin typeface="+mn-lt"/>
                <a:ea typeface="+mn-ea"/>
                <a:cs typeface="+mn-cs"/>
              </a:defRPr>
            </a:lvl8pPr>
            <a:lvl9pPr marL="4876678" indent="0" algn="ctr" defTabSz="1219170" rtl="0" eaLnBrk="1" latinLnBrk="0" hangingPunct="1">
              <a:spcBef>
                <a:spcPts val="0"/>
              </a:spcBef>
              <a:spcAft>
                <a:spcPts val="1333"/>
              </a:spcAft>
              <a:buFont typeface="Verdana" panose="020B0604030504040204" pitchFamily="34" charset="0"/>
              <a:buNone/>
              <a:defRPr sz="2133" kern="1200" baseline="0">
                <a:solidFill>
                  <a:schemeClr val="tx1"/>
                </a:solidFill>
                <a:latin typeface="+mn-lt"/>
                <a:ea typeface="+mn-ea"/>
                <a:cs typeface="+mn-cs"/>
              </a:defRPr>
            </a:lvl9pPr>
          </a:lstStyle>
          <a:p>
            <a:r>
              <a:rPr lang="en-US" dirty="0" smtClean="0"/>
              <a:t>Indirect Tax – Budget proposals</a:t>
            </a:r>
          </a:p>
          <a:p>
            <a:endParaRPr lang="en-US" dirty="0"/>
          </a:p>
          <a:p>
            <a:r>
              <a:rPr lang="en-US" sz="1200" b="0" dirty="0" smtClean="0"/>
              <a:t>February 2018</a:t>
            </a:r>
            <a:endParaRPr lang="en-US" b="0" dirty="0"/>
          </a:p>
        </p:txBody>
      </p:sp>
    </p:spTree>
    <p:extLst>
      <p:ext uri="{BB962C8B-B14F-4D97-AF65-F5344CB8AC3E}">
        <p14:creationId xmlns:p14="http://schemas.microsoft.com/office/powerpoint/2010/main" val="122492645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Rate </a:t>
            </a:r>
            <a:r>
              <a:rPr lang="en-US" dirty="0" smtClean="0"/>
              <a:t>movement – </a:t>
            </a:r>
            <a:r>
              <a:rPr lang="en-US" dirty="0" smtClean="0"/>
              <a:t>Customs </a:t>
            </a:r>
            <a:r>
              <a:rPr lang="en-US" dirty="0" smtClean="0"/>
              <a:t>Duty </a:t>
            </a:r>
            <a:r>
              <a:rPr lang="en-US" dirty="0"/>
              <a:t>(Contd…) </a:t>
            </a:r>
            <a:r>
              <a:rPr lang="en-US" dirty="0" smtClean="0"/>
              <a:t>	</a:t>
            </a:r>
            <a:endParaRPr lang="en-IN" dirty="0"/>
          </a:p>
        </p:txBody>
      </p:sp>
      <p:graphicFrame>
        <p:nvGraphicFramePr>
          <p:cNvPr id="6" name="Group 3"/>
          <p:cNvGraphicFramePr>
            <a:graphicFrameLocks/>
          </p:cNvGraphicFramePr>
          <p:nvPr>
            <p:custDataLst>
              <p:tags r:id="rId1"/>
            </p:custDataLst>
            <p:extLst>
              <p:ext uri="{D42A27DB-BD31-4B8C-83A1-F6EECF244321}">
                <p14:modId xmlns:p14="http://schemas.microsoft.com/office/powerpoint/2010/main" val="1031131738"/>
              </p:ext>
            </p:extLst>
          </p:nvPr>
        </p:nvGraphicFramePr>
        <p:xfrm>
          <a:off x="366713" y="694480"/>
          <a:ext cx="8148357" cy="6131752"/>
        </p:xfrm>
        <a:graphic>
          <a:graphicData uri="http://schemas.openxmlformats.org/drawingml/2006/table">
            <a:tbl>
              <a:tblPr firstRow="1" bandRow="1">
                <a:tableStyleId>{5A111915-BE36-4E01-A7E5-04B1672EAD32}</a:tableStyleId>
              </a:tblPr>
              <a:tblGrid>
                <a:gridCol w="5163111">
                  <a:extLst>
                    <a:ext uri="{9D8B030D-6E8A-4147-A177-3AD203B41FA5}">
                      <a16:colId xmlns:a16="http://schemas.microsoft.com/office/drawing/2014/main" val="20000"/>
                    </a:ext>
                  </a:extLst>
                </a:gridCol>
                <a:gridCol w="1425388">
                  <a:extLst>
                    <a:ext uri="{9D8B030D-6E8A-4147-A177-3AD203B41FA5}">
                      <a16:colId xmlns:a16="http://schemas.microsoft.com/office/drawing/2014/main" val="20001"/>
                    </a:ext>
                  </a:extLst>
                </a:gridCol>
                <a:gridCol w="1559858">
                  <a:extLst>
                    <a:ext uri="{9D8B030D-6E8A-4147-A177-3AD203B41FA5}">
                      <a16:colId xmlns:a16="http://schemas.microsoft.com/office/drawing/2014/main" val="20002"/>
                    </a:ext>
                  </a:extLst>
                </a:gridCol>
              </a:tblGrid>
              <a:tr h="659781">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u="none" strike="noStrike" kern="1200" cap="none" normalizeH="0" baseline="0" dirty="0" smtClean="0">
                          <a:ln>
                            <a:noFill/>
                          </a:ln>
                          <a:solidFill>
                            <a:srgbClr val="0097A9"/>
                          </a:solidFill>
                          <a:effectLst/>
                        </a:rPr>
                        <a:t>Product</a:t>
                      </a:r>
                      <a:endParaRPr kumimoji="0" lang="en-US" sz="1400" b="0" i="0" u="none" strike="noStrike" kern="1200" cap="none" normalizeH="0" baseline="0" dirty="0" smtClean="0">
                        <a:ln>
                          <a:noFill/>
                        </a:ln>
                        <a:solidFill>
                          <a:srgbClr val="0097A9"/>
                        </a:solidFill>
                        <a:effectLst/>
                        <a:latin typeface="+mj-lt"/>
                        <a:ea typeface="+mn-ea"/>
                        <a:cs typeface="+mn-cs"/>
                      </a:endParaRPr>
                    </a:p>
                  </a:txBody>
                  <a:tcPr marL="91561" marR="91561" marT="91440" marB="91440" anchor="ctr" horzOverflow="overflow">
                    <a:lnL w="9525" cap="flat" cmpd="sng" algn="ctr">
                      <a:noFill/>
                      <a:prstDash val="solid"/>
                    </a:lnL>
                    <a:lnT w="38100" cap="flat" cmpd="sng" algn="ctr">
                      <a:solidFill>
                        <a:srgbClr val="0097A9"/>
                      </a:solidFill>
                      <a:prstDash val="solid"/>
                      <a:round/>
                      <a:headEnd type="none" w="med" len="med"/>
                      <a:tailEnd type="none" w="med" len="med"/>
                    </a:lnT>
                    <a:no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u="none" strike="noStrike" cap="none" normalizeH="0" baseline="0" dirty="0" smtClean="0">
                          <a:ln>
                            <a:noFill/>
                          </a:ln>
                          <a:solidFill>
                            <a:srgbClr val="0097A9"/>
                          </a:solidFill>
                          <a:effectLst/>
                        </a:rPr>
                        <a:t>Upto 01 February 2018</a:t>
                      </a:r>
                      <a:endParaRPr kumimoji="0" lang="en-US" sz="1400" b="0" i="0" u="none" strike="noStrike" cap="none" normalizeH="0" baseline="0" dirty="0" smtClean="0">
                        <a:ln>
                          <a:noFill/>
                        </a:ln>
                        <a:solidFill>
                          <a:srgbClr val="0097A9"/>
                        </a:solidFill>
                        <a:effectLst/>
                        <a:latin typeface="+mj-lt"/>
                      </a:endParaRPr>
                    </a:p>
                  </a:txBody>
                  <a:tcPr marL="91561" marR="91561" marT="91440" marB="91440" anchor="ctr" horzOverflow="overflow">
                    <a:lnT w="38100" cap="flat" cmpd="sng" algn="ctr">
                      <a:solidFill>
                        <a:srgbClr val="0097A9"/>
                      </a:solidFill>
                      <a:prstDash val="solid"/>
                      <a:round/>
                      <a:headEnd type="none" w="med" len="med"/>
                      <a:tailEnd type="none" w="med" len="med"/>
                    </a:lnT>
                    <a:no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u="none" strike="noStrike" cap="none" normalizeH="0" baseline="0" dirty="0" smtClean="0">
                          <a:ln>
                            <a:noFill/>
                          </a:ln>
                          <a:solidFill>
                            <a:srgbClr val="0097A9"/>
                          </a:solidFill>
                          <a:effectLst/>
                        </a:rPr>
                        <a:t>Effective 02 February 2018</a:t>
                      </a:r>
                      <a:endParaRPr kumimoji="0" lang="en-US" sz="1400" b="0" i="0" u="none" strike="noStrike" cap="none" normalizeH="0" baseline="0" dirty="0" smtClean="0">
                        <a:ln>
                          <a:noFill/>
                        </a:ln>
                        <a:solidFill>
                          <a:srgbClr val="0097A9"/>
                        </a:solidFill>
                        <a:effectLst/>
                        <a:latin typeface="+mj-lt"/>
                      </a:endParaRPr>
                    </a:p>
                  </a:txBody>
                  <a:tcPr marL="91561" marR="91561" marT="91440" marB="91440" anchor="ctr" horzOverflow="overflow">
                    <a:lnR w="9525" cap="flat" cmpd="sng" algn="ctr">
                      <a:noFill/>
                      <a:prstDash val="solid"/>
                    </a:lnR>
                    <a:lnT w="38100" cap="flat" cmpd="sng" algn="ctr">
                      <a:solidFill>
                        <a:srgbClr val="0097A9"/>
                      </a:solidFill>
                      <a:prstDash val="solid"/>
                      <a:round/>
                      <a:headEnd type="none" w="med" len="med"/>
                      <a:tailEnd type="none" w="med" len="med"/>
                    </a:lnT>
                    <a:noFill/>
                  </a:tcPr>
                </a:tc>
                <a:extLst>
                  <a:ext uri="{0D108BD9-81ED-4DB2-BD59-A6C34878D82A}">
                    <a16:rowId xmlns:a16="http://schemas.microsoft.com/office/drawing/2014/main" val="10000"/>
                  </a:ext>
                </a:extLst>
              </a:tr>
              <a:tr h="324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j-lt"/>
                          <a:ea typeface="+mn-ea"/>
                          <a:cs typeface="+mn-cs"/>
                        </a:rPr>
                        <a:t>Toys and Games</a:t>
                      </a:r>
                    </a:p>
                  </a:txBody>
                  <a:tcPr>
                    <a:lnL w="9525" cap="flat" cmpd="sng" algn="ctr">
                      <a:noFill/>
                      <a:prstDash val="solid"/>
                    </a:lnL>
                    <a:solidFill>
                      <a:srgbClr val="9DD4CF"/>
                    </a:solid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endParaRPr kumimoji="0" lang="en-US" sz="1400" b="0" i="0" u="none" strike="noStrike" cap="none" normalizeH="0" baseline="0" dirty="0" smtClean="0">
                        <a:ln>
                          <a:noFill/>
                        </a:ln>
                        <a:solidFill>
                          <a:schemeClr val="tx1"/>
                        </a:solidFill>
                        <a:effectLst/>
                        <a:latin typeface="+mj-lt"/>
                      </a:endParaRPr>
                    </a:p>
                  </a:txBody>
                  <a:tcPr marL="91561" marR="91561" marT="91440" marB="91440" anchor="ctr" horzOverflow="overflow">
                    <a:solidFill>
                      <a:srgbClr val="9DD4CF"/>
                    </a:solid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endParaRPr kumimoji="0" lang="en-US" sz="1400" b="0" i="0" u="none" strike="noStrike" cap="none" normalizeH="0" baseline="0" dirty="0" smtClean="0">
                        <a:ln>
                          <a:noFill/>
                        </a:ln>
                        <a:solidFill>
                          <a:schemeClr val="tx1"/>
                        </a:solidFill>
                        <a:effectLst/>
                        <a:latin typeface="+mj-lt"/>
                      </a:endParaRPr>
                    </a:p>
                  </a:txBody>
                  <a:tcPr marL="91561" marR="91561" marT="91440" marB="91440" anchor="ctr" horzOverflow="overflow">
                    <a:lnR w="9525" cap="flat" cmpd="sng" algn="ctr">
                      <a:noFill/>
                      <a:prstDash val="solid"/>
                    </a:lnR>
                    <a:solidFill>
                      <a:srgbClr val="9DD4CF"/>
                    </a:solidFill>
                  </a:tcPr>
                </a:tc>
                <a:extLst>
                  <a:ext uri="{0D108BD9-81ED-4DB2-BD59-A6C34878D82A}">
                    <a16:rowId xmlns:a16="http://schemas.microsoft.com/office/drawing/2014/main" val="981804625"/>
                  </a:ext>
                </a:extLst>
              </a:tr>
              <a:tr h="372945">
                <a:tc>
                  <a:txBody>
                    <a:bodyPr/>
                    <a:lstStyle/>
                    <a:p>
                      <a:r>
                        <a:rPr lang="en-IN" sz="1400" b="0" i="0" u="none" strike="noStrike" kern="1200" baseline="0" dirty="0" smtClean="0">
                          <a:solidFill>
                            <a:schemeClr val="tx1"/>
                          </a:solidFill>
                          <a:latin typeface="+mj-lt"/>
                          <a:ea typeface="+mn-ea"/>
                          <a:cs typeface="+mn-cs"/>
                        </a:rPr>
                        <a:t>Tricycles, scooters, pedal cars </a:t>
                      </a:r>
                      <a:r>
                        <a:rPr lang="en-US" sz="1400" b="0" i="0" u="none" strike="noStrike" kern="1200" baseline="0" dirty="0" smtClean="0">
                          <a:solidFill>
                            <a:schemeClr val="tx1"/>
                          </a:solidFill>
                          <a:latin typeface="+mj-lt"/>
                          <a:ea typeface="+mn-ea"/>
                          <a:cs typeface="+mn-cs"/>
                        </a:rPr>
                        <a:t>and similar wheeled toys; dolls’</a:t>
                      </a:r>
                      <a:r>
                        <a:rPr lang="en-IN" sz="1400" b="0" i="0" u="none" strike="noStrike" kern="1200" baseline="0" dirty="0" smtClean="0">
                          <a:solidFill>
                            <a:schemeClr val="tx1"/>
                          </a:solidFill>
                          <a:latin typeface="+mj-lt"/>
                          <a:ea typeface="+mn-ea"/>
                          <a:cs typeface="+mn-cs"/>
                        </a:rPr>
                        <a:t>carriages; dolls; other toys; puzzles of all kinds</a:t>
                      </a:r>
                      <a:endParaRPr lang="en-US" sz="1400" kern="1200" dirty="0" smtClean="0">
                        <a:solidFill>
                          <a:schemeClr val="tx1"/>
                        </a:solidFill>
                        <a:latin typeface="+mj-lt"/>
                        <a:ea typeface="+mn-ea"/>
                        <a:cs typeface="+mn-cs"/>
                      </a:endParaRPr>
                    </a:p>
                  </a:txBody>
                  <a:tcPr>
                    <a:lnL w="9525" cap="flat" cmpd="sng" algn="ctr">
                      <a:noFill/>
                      <a:prstDash val="solid"/>
                    </a:ln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n-lt"/>
                        </a:rPr>
                        <a:t>10%</a:t>
                      </a:r>
                      <a:endParaRPr kumimoji="0" lang="en-US" sz="1400" b="0" i="0" u="none" strike="noStrike" cap="none" normalizeH="0" baseline="0" dirty="0" smtClean="0">
                        <a:ln>
                          <a:noFill/>
                        </a:ln>
                        <a:solidFill>
                          <a:schemeClr val="tx1"/>
                        </a:solidFill>
                        <a:effectLst/>
                        <a:latin typeface="+mj-lt"/>
                      </a:endParaRPr>
                    </a:p>
                  </a:txBody>
                  <a:tcPr marL="91561" marR="91561" marT="91440" marB="91440" anchor="ctr" horzOverflow="overflow"/>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u="none" strike="noStrike" cap="none" normalizeH="0" baseline="0" dirty="0" smtClean="0">
                          <a:ln>
                            <a:noFill/>
                          </a:ln>
                          <a:effectLst/>
                        </a:rPr>
                        <a:t>20%</a:t>
                      </a:r>
                      <a:endParaRPr kumimoji="0" lang="en-US" sz="1400" b="0" i="0" u="none" strike="noStrike" cap="none" normalizeH="0" baseline="0" dirty="0" smtClean="0">
                        <a:ln>
                          <a:noFill/>
                        </a:ln>
                        <a:solidFill>
                          <a:schemeClr val="tx1"/>
                        </a:solidFill>
                        <a:effectLst/>
                        <a:latin typeface="+mj-lt"/>
                      </a:endParaRPr>
                    </a:p>
                  </a:txBody>
                  <a:tcPr marL="91561" marR="91561" marT="91440" marB="91440" anchor="ctr" horzOverflow="overflow">
                    <a:lnR w="9525" cap="flat" cmpd="sng" algn="ctr">
                      <a:noFill/>
                      <a:prstDash val="solid"/>
                    </a:lnR>
                  </a:tcPr>
                </a:tc>
                <a:extLst>
                  <a:ext uri="{0D108BD9-81ED-4DB2-BD59-A6C34878D82A}">
                    <a16:rowId xmlns:a16="http://schemas.microsoft.com/office/drawing/2014/main" val="10001"/>
                  </a:ext>
                </a:extLst>
              </a:tr>
              <a:tr h="401888">
                <a:tc>
                  <a:txBody>
                    <a:bodyPr/>
                    <a:lstStyle/>
                    <a:p>
                      <a:r>
                        <a:rPr lang="en-IN" sz="1400" b="0" i="0" u="none" strike="noStrike" kern="1200" baseline="0" dirty="0" smtClean="0">
                          <a:solidFill>
                            <a:schemeClr val="tx1"/>
                          </a:solidFill>
                          <a:latin typeface="+mj-lt"/>
                          <a:ea typeface="+mn-ea"/>
                          <a:cs typeface="+mn-cs"/>
                        </a:rPr>
                        <a:t>Video game consoles and machines, articles for funfair, </a:t>
                      </a:r>
                      <a:r>
                        <a:rPr lang="en-US" sz="1400" b="0" i="0" u="none" strike="noStrike" kern="1200" baseline="0" dirty="0" smtClean="0">
                          <a:solidFill>
                            <a:schemeClr val="tx1"/>
                          </a:solidFill>
                          <a:latin typeface="+mj-lt"/>
                          <a:ea typeface="+mn-ea"/>
                          <a:cs typeface="+mn-cs"/>
                        </a:rPr>
                        <a:t>table or parlor games and </a:t>
                      </a:r>
                      <a:r>
                        <a:rPr lang="en-IN" sz="1400" b="0" i="0" u="none" strike="noStrike" kern="1200" baseline="0" dirty="0" smtClean="0">
                          <a:solidFill>
                            <a:schemeClr val="tx1"/>
                          </a:solidFill>
                          <a:latin typeface="+mj-lt"/>
                          <a:ea typeface="+mn-ea"/>
                          <a:cs typeface="+mn-cs"/>
                        </a:rPr>
                        <a:t>automatic bowling alley equipment</a:t>
                      </a:r>
                      <a:endParaRPr lang="en-US" sz="1400" kern="1200" dirty="0" smtClean="0">
                        <a:solidFill>
                          <a:schemeClr val="tx1"/>
                        </a:solidFill>
                        <a:latin typeface="+mj-lt"/>
                        <a:ea typeface="+mn-ea"/>
                        <a:cs typeface="+mn-cs"/>
                      </a:endParaRPr>
                    </a:p>
                  </a:txBody>
                  <a:tcPr>
                    <a:lnL w="9525" cap="flat" cmpd="sng" algn="ctr">
                      <a:noFill/>
                      <a:prstDash val="solid"/>
                    </a:ln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n-lt"/>
                        </a:rPr>
                        <a:t>10%</a:t>
                      </a:r>
                      <a:endParaRPr kumimoji="0" lang="en-US" sz="1400" b="0" i="0" u="none" strike="noStrike" cap="none" normalizeH="0" baseline="0" dirty="0" smtClean="0">
                        <a:ln>
                          <a:noFill/>
                        </a:ln>
                        <a:solidFill>
                          <a:schemeClr val="tx1"/>
                        </a:solidFill>
                        <a:effectLst/>
                        <a:latin typeface="+mj-lt"/>
                      </a:endParaRPr>
                    </a:p>
                  </a:txBody>
                  <a:tcPr marL="91561" marR="91561" marT="91440" marB="91440" anchor="ctr" horzOverflow="overflow"/>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u="none" strike="noStrike" cap="none" normalizeH="0" baseline="0" dirty="0" smtClean="0">
                          <a:ln>
                            <a:noFill/>
                          </a:ln>
                          <a:effectLst/>
                        </a:rPr>
                        <a:t>20%</a:t>
                      </a:r>
                      <a:endParaRPr kumimoji="0" lang="en-US" sz="1400" b="0" i="0" u="none" strike="noStrike" cap="none" normalizeH="0" baseline="0" dirty="0" smtClean="0">
                        <a:ln>
                          <a:noFill/>
                        </a:ln>
                        <a:solidFill>
                          <a:schemeClr val="tx1"/>
                        </a:solidFill>
                        <a:effectLst/>
                        <a:latin typeface="+mj-lt"/>
                      </a:endParaRPr>
                    </a:p>
                  </a:txBody>
                  <a:tcPr marL="91561" marR="91561" marT="91440" marB="91440" anchor="ctr" horzOverflow="overflow">
                    <a:lnR w="9525" cap="flat" cmpd="sng" algn="ctr">
                      <a:noFill/>
                      <a:prstDash val="solid"/>
                    </a:lnR>
                  </a:tcPr>
                </a:tc>
                <a:extLst>
                  <a:ext uri="{0D108BD9-81ED-4DB2-BD59-A6C34878D82A}">
                    <a16:rowId xmlns:a16="http://schemas.microsoft.com/office/drawing/2014/main" val="10002"/>
                  </a:ext>
                </a:extLst>
              </a:tr>
              <a:tr h="380112">
                <a:tc>
                  <a:txBody>
                    <a:bodyPr/>
                    <a:lstStyle/>
                    <a:p>
                      <a:r>
                        <a:rPr lang="en-US" sz="1400" b="0" i="0" u="none" strike="noStrike" kern="1200" baseline="0" dirty="0" smtClean="0">
                          <a:solidFill>
                            <a:schemeClr val="tx1"/>
                          </a:solidFill>
                          <a:latin typeface="+mj-lt"/>
                          <a:ea typeface="+mn-ea"/>
                          <a:cs typeface="+mn-cs"/>
                        </a:rPr>
                        <a:t>Magical equipment, Articles and equipment for sports or outdoor games, swimming pools and paddling pools(other than articles and equipment for general physical exercise, gymnastics or athletics], fishing rods &amp; hooks and other line fishing tackle, fish landing nets and similar nets, decoy birds and similar hunting or shooting requisites </a:t>
                      </a:r>
                    </a:p>
                  </a:txBody>
                  <a:tcPr>
                    <a:lnL w="9525" cap="flat" cmpd="sng" algn="ctr">
                      <a:noFill/>
                      <a:prstDash val="solid"/>
                    </a:ln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u="none" strike="noStrike" cap="none" normalizeH="0" baseline="0" dirty="0" smtClean="0">
                          <a:ln>
                            <a:noFill/>
                          </a:ln>
                          <a:effectLst/>
                        </a:rPr>
                        <a:t>10%</a:t>
                      </a:r>
                      <a:endParaRPr kumimoji="0" lang="en-US" sz="1400" b="0" i="0" u="none" strike="noStrike" cap="none" normalizeH="0" baseline="0" dirty="0" smtClean="0">
                        <a:ln>
                          <a:noFill/>
                        </a:ln>
                        <a:solidFill>
                          <a:schemeClr val="tx1"/>
                        </a:solidFill>
                        <a:effectLst/>
                        <a:latin typeface="+mj-lt"/>
                      </a:endParaRPr>
                    </a:p>
                  </a:txBody>
                  <a:tcPr marL="91561" marR="91561" marT="91440" marB="91440" anchor="ctr" horzOverflow="overflow"/>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u="none" strike="noStrike" cap="none" normalizeH="0" baseline="0" dirty="0" smtClean="0">
                          <a:ln>
                            <a:noFill/>
                          </a:ln>
                          <a:effectLst/>
                        </a:rPr>
                        <a:t>20%</a:t>
                      </a:r>
                      <a:endParaRPr kumimoji="0" lang="en-US" sz="1400" b="0" i="0" u="none" strike="noStrike" cap="none" normalizeH="0" baseline="0" dirty="0" smtClean="0">
                        <a:ln>
                          <a:noFill/>
                        </a:ln>
                        <a:solidFill>
                          <a:schemeClr val="tx1"/>
                        </a:solidFill>
                        <a:effectLst/>
                        <a:latin typeface="+mj-lt"/>
                      </a:endParaRPr>
                    </a:p>
                  </a:txBody>
                  <a:tcPr marL="91561" marR="91561" marT="91440" marB="91440" anchor="ctr" horzOverflow="overflow">
                    <a:lnR w="9525" cap="flat" cmpd="sng" algn="ctr">
                      <a:noFill/>
                      <a:prstDash val="solid"/>
                    </a:lnR>
                  </a:tcPr>
                </a:tc>
                <a:extLst>
                  <a:ext uri="{0D108BD9-81ED-4DB2-BD59-A6C34878D82A}">
                    <a16:rowId xmlns:a16="http://schemas.microsoft.com/office/drawing/2014/main" val="10003"/>
                  </a:ext>
                </a:extLst>
              </a:tr>
              <a:tr h="451109">
                <a:tc>
                  <a:txBody>
                    <a:bodyPr/>
                    <a:lstStyle/>
                    <a:p>
                      <a:r>
                        <a:rPr lang="en-IN" sz="1400" b="0" i="0" u="none" strike="noStrike" kern="1200" baseline="0" dirty="0" smtClean="0">
                          <a:solidFill>
                            <a:schemeClr val="tx1"/>
                          </a:solidFill>
                          <a:latin typeface="+mj-lt"/>
                          <a:ea typeface="+mn-ea"/>
                          <a:cs typeface="+mn-cs"/>
                        </a:rPr>
                        <a:t>Roundabouts, swings, shooting galleries and other fairground amusements; travelling circuses, traveling menageries and travelling theatres</a:t>
                      </a:r>
                      <a:endParaRPr lang="en-US" sz="1400" b="1" kern="1200" dirty="0" smtClean="0">
                        <a:solidFill>
                          <a:schemeClr val="tx1"/>
                        </a:solidFill>
                        <a:latin typeface="+mj-lt"/>
                        <a:ea typeface="+mn-ea"/>
                        <a:cs typeface="+mn-cs"/>
                      </a:endParaRPr>
                    </a:p>
                  </a:txBody>
                  <a:tcPr>
                    <a:lnL w="9525" cap="flat" cmpd="sng" algn="ctr">
                      <a:noFill/>
                      <a:prstDash val="solid"/>
                    </a:lnL>
                    <a:no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j-lt"/>
                        </a:rPr>
                        <a:t>10%</a:t>
                      </a:r>
                    </a:p>
                  </a:txBody>
                  <a:tcPr marL="91561" marR="91561" marT="91440" marB="91440" anchor="ctr" horzOverflow="overflow">
                    <a:no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j-lt"/>
                        </a:rPr>
                        <a:t>20%</a:t>
                      </a:r>
                    </a:p>
                  </a:txBody>
                  <a:tcPr marL="91561" marR="91561" marT="91440" marB="91440" anchor="ctr" horzOverflow="overflow">
                    <a:lnR w="9525" cap="flat" cmpd="sng" algn="ctr">
                      <a:noFill/>
                      <a:prstDash val="solid"/>
                    </a:lnR>
                    <a:noFill/>
                  </a:tcPr>
                </a:tc>
                <a:extLst>
                  <a:ext uri="{0D108BD9-81ED-4DB2-BD59-A6C34878D82A}">
                    <a16:rowId xmlns:a16="http://schemas.microsoft.com/office/drawing/2014/main" val="606814928"/>
                  </a:ext>
                </a:extLst>
              </a:tr>
              <a:tr h="316433">
                <a:tc>
                  <a:txBody>
                    <a:bodyPr/>
                    <a:lstStyle/>
                    <a:p>
                      <a:r>
                        <a:rPr lang="en-US" sz="1400" b="1" kern="1200" dirty="0" smtClean="0">
                          <a:solidFill>
                            <a:schemeClr val="tx1"/>
                          </a:solidFill>
                          <a:latin typeface="+mj-lt"/>
                          <a:ea typeface="+mn-ea"/>
                          <a:cs typeface="+mn-cs"/>
                        </a:rPr>
                        <a:t>Watches</a:t>
                      </a:r>
                      <a:r>
                        <a:rPr lang="en-US" sz="1400" b="1" kern="1200" baseline="0" dirty="0" smtClean="0">
                          <a:solidFill>
                            <a:schemeClr val="tx1"/>
                          </a:solidFill>
                          <a:latin typeface="+mj-lt"/>
                          <a:ea typeface="+mn-ea"/>
                          <a:cs typeface="+mn-cs"/>
                        </a:rPr>
                        <a:t> and Clocks</a:t>
                      </a:r>
                      <a:endParaRPr lang="en-US" sz="1400" b="1" kern="1200" dirty="0" smtClean="0">
                        <a:solidFill>
                          <a:schemeClr val="tx1"/>
                        </a:solidFill>
                        <a:latin typeface="+mj-lt"/>
                        <a:ea typeface="+mn-ea"/>
                        <a:cs typeface="+mn-cs"/>
                      </a:endParaRPr>
                    </a:p>
                  </a:txBody>
                  <a:tcPr>
                    <a:lnL w="9525" cap="flat" cmpd="sng" algn="ctr">
                      <a:noFill/>
                      <a:prstDash val="solid"/>
                    </a:lnL>
                    <a:solidFill>
                      <a:srgbClr val="9DD4CF"/>
                    </a:solid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endParaRPr kumimoji="0" lang="en-US" sz="1400" b="1" i="0" u="none" strike="noStrike" cap="none" normalizeH="0" baseline="0" dirty="0" smtClean="0">
                        <a:ln>
                          <a:noFill/>
                        </a:ln>
                        <a:solidFill>
                          <a:schemeClr val="tx1"/>
                        </a:solidFill>
                        <a:effectLst/>
                        <a:latin typeface="+mj-lt"/>
                      </a:endParaRPr>
                    </a:p>
                  </a:txBody>
                  <a:tcPr marL="91561" marR="91561" marT="91440" marB="91440" anchor="ctr" horzOverflow="overflow">
                    <a:solidFill>
                      <a:srgbClr val="9DD4CF"/>
                    </a:solid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endParaRPr kumimoji="0" lang="en-US" sz="1400" b="1" i="0" u="none" strike="noStrike" cap="none" normalizeH="0" baseline="0" dirty="0" smtClean="0">
                        <a:ln>
                          <a:noFill/>
                        </a:ln>
                        <a:solidFill>
                          <a:schemeClr val="tx1"/>
                        </a:solidFill>
                        <a:effectLst/>
                        <a:latin typeface="+mj-lt"/>
                      </a:endParaRPr>
                    </a:p>
                  </a:txBody>
                  <a:tcPr marL="91561" marR="91561" marT="91440" marB="91440" anchor="ctr" horzOverflow="overflow">
                    <a:lnR w="9525" cap="flat" cmpd="sng" algn="ctr">
                      <a:noFill/>
                      <a:prstDash val="solid"/>
                    </a:lnR>
                    <a:solidFill>
                      <a:srgbClr val="9DD4CF"/>
                    </a:solidFill>
                  </a:tcPr>
                </a:tc>
                <a:extLst>
                  <a:ext uri="{0D108BD9-81ED-4DB2-BD59-A6C34878D82A}">
                    <a16:rowId xmlns:a16="http://schemas.microsoft.com/office/drawing/2014/main" val="856601658"/>
                  </a:ext>
                </a:extLst>
              </a:tr>
              <a:tr h="723313">
                <a:tc>
                  <a:txBody>
                    <a:bodyPr/>
                    <a:lstStyle/>
                    <a:p>
                      <a:r>
                        <a:rPr lang="en-IN" sz="1400" b="0" i="0" u="none" strike="noStrike" kern="1200" baseline="0" dirty="0" smtClean="0">
                          <a:solidFill>
                            <a:schemeClr val="tx1"/>
                          </a:solidFill>
                          <a:latin typeface="+mj-lt"/>
                          <a:ea typeface="+mn-ea"/>
                          <a:cs typeface="+mn-cs"/>
                        </a:rPr>
                        <a:t>Wrist watches, pocket watches and other watches, including stop watches, Clocks with watch movements, Other clocks, including alarm clocks</a:t>
                      </a:r>
                      <a:endParaRPr lang="en-US" sz="1400" b="1" kern="1200" dirty="0" smtClean="0">
                        <a:solidFill>
                          <a:schemeClr val="tx1"/>
                        </a:solidFill>
                        <a:latin typeface="+mj-lt"/>
                        <a:ea typeface="+mn-ea"/>
                        <a:cs typeface="+mn-cs"/>
                      </a:endParaRPr>
                    </a:p>
                  </a:txBody>
                  <a:tcPr>
                    <a:lnL w="9525" cap="flat" cmpd="sng" algn="ctr">
                      <a:noFill/>
                      <a:prstDash val="solid"/>
                    </a:lnL>
                    <a:no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j-lt"/>
                        </a:rPr>
                        <a:t>10%</a:t>
                      </a:r>
                    </a:p>
                  </a:txBody>
                  <a:tcPr marL="91561" marR="91561" marT="91440" marB="91440" anchor="ctr" horzOverflow="overflow">
                    <a:no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j-lt"/>
                        </a:rPr>
                        <a:t>20%</a:t>
                      </a:r>
                    </a:p>
                  </a:txBody>
                  <a:tcPr marL="91561" marR="91561" marT="91440" marB="91440" anchor="ctr" horzOverflow="overflow">
                    <a:lnR w="9525" cap="flat" cmpd="sng" algn="ctr">
                      <a:noFill/>
                      <a:prstDash val="solid"/>
                    </a:lnR>
                    <a:noFill/>
                  </a:tcPr>
                </a:tc>
                <a:extLst>
                  <a:ext uri="{0D108BD9-81ED-4DB2-BD59-A6C34878D82A}">
                    <a16:rowId xmlns:a16="http://schemas.microsoft.com/office/drawing/2014/main" val="2575319984"/>
                  </a:ext>
                </a:extLst>
              </a:tr>
            </a:tbl>
          </a:graphicData>
        </a:graphic>
      </p:graphicFrame>
    </p:spTree>
    <p:extLst>
      <p:ext uri="{BB962C8B-B14F-4D97-AF65-F5344CB8AC3E}">
        <p14:creationId xmlns:p14="http://schemas.microsoft.com/office/powerpoint/2010/main" val="77912416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Incentivizing ‘Make In India’</a:t>
            </a:r>
          </a:p>
          <a:p>
            <a:r>
              <a:rPr lang="en-US" sz="1400" b="1" dirty="0" smtClean="0">
                <a:solidFill>
                  <a:schemeClr val="tx1"/>
                </a:solidFill>
              </a:rPr>
              <a:t>Changes in </a:t>
            </a:r>
            <a:r>
              <a:rPr lang="en-US" sz="1400" b="1" dirty="0" smtClean="0">
                <a:solidFill>
                  <a:schemeClr val="tx1"/>
                </a:solidFill>
              </a:rPr>
              <a:t>Customs </a:t>
            </a:r>
            <a:r>
              <a:rPr lang="en-US" sz="1400" b="1" dirty="0" smtClean="0">
                <a:solidFill>
                  <a:schemeClr val="tx1"/>
                </a:solidFill>
              </a:rPr>
              <a:t>duty to protect domestic industry</a:t>
            </a:r>
            <a:r>
              <a:rPr lang="en-US" sz="1400" b="1" dirty="0" smtClean="0">
                <a:solidFill>
                  <a:schemeClr val="accent5"/>
                </a:solidFill>
              </a:rPr>
              <a:t>	</a:t>
            </a:r>
          </a:p>
          <a:p>
            <a:r>
              <a:rPr lang="en-US" dirty="0" smtClean="0"/>
              <a:t>	</a:t>
            </a:r>
            <a:endParaRPr lang="en-IN" dirty="0"/>
          </a:p>
        </p:txBody>
      </p:sp>
      <p:sp>
        <p:nvSpPr>
          <p:cNvPr id="3" name="Title 2"/>
          <p:cNvSpPr>
            <a:spLocks noGrp="1"/>
          </p:cNvSpPr>
          <p:nvPr>
            <p:ph type="title"/>
          </p:nvPr>
        </p:nvSpPr>
        <p:spPr/>
        <p:txBody>
          <a:bodyPr/>
          <a:lstStyle/>
          <a:p>
            <a:r>
              <a:rPr lang="en-US" dirty="0"/>
              <a:t>Rate </a:t>
            </a:r>
            <a:r>
              <a:rPr lang="en-US" dirty="0" smtClean="0"/>
              <a:t>movement – </a:t>
            </a:r>
            <a:r>
              <a:rPr lang="en-US" dirty="0" smtClean="0"/>
              <a:t>Customs </a:t>
            </a:r>
            <a:r>
              <a:rPr lang="en-US" dirty="0" smtClean="0"/>
              <a:t>Duty </a:t>
            </a:r>
            <a:r>
              <a:rPr lang="en-US" dirty="0"/>
              <a:t>(Contd…) </a:t>
            </a:r>
            <a:r>
              <a:rPr lang="en-US" dirty="0" smtClean="0"/>
              <a:t>	</a:t>
            </a:r>
            <a:endParaRPr lang="en-IN" dirty="0"/>
          </a:p>
        </p:txBody>
      </p:sp>
      <p:graphicFrame>
        <p:nvGraphicFramePr>
          <p:cNvPr id="6" name="Group 3"/>
          <p:cNvGraphicFramePr>
            <a:graphicFrameLocks/>
          </p:cNvGraphicFramePr>
          <p:nvPr>
            <p:custDataLst>
              <p:tags r:id="rId1"/>
            </p:custDataLst>
            <p:extLst>
              <p:ext uri="{D42A27DB-BD31-4B8C-83A1-F6EECF244321}">
                <p14:modId xmlns:p14="http://schemas.microsoft.com/office/powerpoint/2010/main" val="3604783325"/>
              </p:ext>
            </p:extLst>
          </p:nvPr>
        </p:nvGraphicFramePr>
        <p:xfrm>
          <a:off x="376238" y="1408855"/>
          <a:ext cx="8148357" cy="4326195"/>
        </p:xfrm>
        <a:graphic>
          <a:graphicData uri="http://schemas.openxmlformats.org/drawingml/2006/table">
            <a:tbl>
              <a:tblPr firstRow="1" bandRow="1">
                <a:tableStyleId>{5A111915-BE36-4E01-A7E5-04B1672EAD32}</a:tableStyleId>
              </a:tblPr>
              <a:tblGrid>
                <a:gridCol w="5163111">
                  <a:extLst>
                    <a:ext uri="{9D8B030D-6E8A-4147-A177-3AD203B41FA5}">
                      <a16:colId xmlns:a16="http://schemas.microsoft.com/office/drawing/2014/main" val="20000"/>
                    </a:ext>
                  </a:extLst>
                </a:gridCol>
                <a:gridCol w="1425388">
                  <a:extLst>
                    <a:ext uri="{9D8B030D-6E8A-4147-A177-3AD203B41FA5}">
                      <a16:colId xmlns:a16="http://schemas.microsoft.com/office/drawing/2014/main" val="20001"/>
                    </a:ext>
                  </a:extLst>
                </a:gridCol>
                <a:gridCol w="1559858">
                  <a:extLst>
                    <a:ext uri="{9D8B030D-6E8A-4147-A177-3AD203B41FA5}">
                      <a16:colId xmlns:a16="http://schemas.microsoft.com/office/drawing/2014/main" val="20002"/>
                    </a:ext>
                  </a:extLst>
                </a:gridCol>
              </a:tblGrid>
              <a:tr h="659781">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u="none" strike="noStrike" kern="1200" cap="none" normalizeH="0" baseline="0" dirty="0" smtClean="0">
                          <a:ln>
                            <a:noFill/>
                          </a:ln>
                          <a:solidFill>
                            <a:srgbClr val="0097A9"/>
                          </a:solidFill>
                          <a:effectLst/>
                        </a:rPr>
                        <a:t>Product</a:t>
                      </a:r>
                      <a:endParaRPr kumimoji="0" lang="en-US" sz="1400" b="0" i="0" u="none" strike="noStrike" kern="1200" cap="none" normalizeH="0" baseline="0" dirty="0" smtClean="0">
                        <a:ln>
                          <a:noFill/>
                        </a:ln>
                        <a:solidFill>
                          <a:srgbClr val="0097A9"/>
                        </a:solidFill>
                        <a:effectLst/>
                        <a:latin typeface="+mj-lt"/>
                        <a:ea typeface="+mn-ea"/>
                        <a:cs typeface="+mn-cs"/>
                      </a:endParaRPr>
                    </a:p>
                  </a:txBody>
                  <a:tcPr marL="91561" marR="91561" marT="91440" marB="91440" anchor="ctr" horzOverflow="overflow">
                    <a:lnL w="9525" cap="flat" cmpd="sng" algn="ctr">
                      <a:noFill/>
                      <a:prstDash val="solid"/>
                    </a:lnL>
                    <a:lnT w="38100" cap="flat" cmpd="sng" algn="ctr">
                      <a:solidFill>
                        <a:srgbClr val="0097A9"/>
                      </a:solidFill>
                      <a:prstDash val="solid"/>
                      <a:round/>
                      <a:headEnd type="none" w="med" len="med"/>
                      <a:tailEnd type="none" w="med" len="med"/>
                    </a:lnT>
                    <a:no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u="none" strike="noStrike" cap="none" normalizeH="0" baseline="0" dirty="0" smtClean="0">
                          <a:ln>
                            <a:noFill/>
                          </a:ln>
                          <a:solidFill>
                            <a:srgbClr val="0097A9"/>
                          </a:solidFill>
                          <a:effectLst/>
                        </a:rPr>
                        <a:t>Upto 01 February 2018</a:t>
                      </a:r>
                      <a:endParaRPr kumimoji="0" lang="en-US" sz="1400" b="0" i="0" u="none" strike="noStrike" cap="none" normalizeH="0" baseline="0" dirty="0" smtClean="0">
                        <a:ln>
                          <a:noFill/>
                        </a:ln>
                        <a:solidFill>
                          <a:srgbClr val="0097A9"/>
                        </a:solidFill>
                        <a:effectLst/>
                        <a:latin typeface="+mj-lt"/>
                      </a:endParaRPr>
                    </a:p>
                  </a:txBody>
                  <a:tcPr marL="91561" marR="91561" marT="91440" marB="91440" anchor="ctr" horzOverflow="overflow">
                    <a:lnT w="38100" cap="flat" cmpd="sng" algn="ctr">
                      <a:solidFill>
                        <a:srgbClr val="0097A9"/>
                      </a:solidFill>
                      <a:prstDash val="solid"/>
                      <a:round/>
                      <a:headEnd type="none" w="med" len="med"/>
                      <a:tailEnd type="none" w="med" len="med"/>
                    </a:lnT>
                    <a:no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u="none" strike="noStrike" cap="none" normalizeH="0" baseline="0" dirty="0" smtClean="0">
                          <a:ln>
                            <a:noFill/>
                          </a:ln>
                          <a:solidFill>
                            <a:srgbClr val="0097A9"/>
                          </a:solidFill>
                          <a:effectLst/>
                        </a:rPr>
                        <a:t>Effective 02 February 2018</a:t>
                      </a:r>
                      <a:endParaRPr kumimoji="0" lang="en-US" sz="1400" b="0" i="0" u="none" strike="noStrike" cap="none" normalizeH="0" baseline="0" dirty="0" smtClean="0">
                        <a:ln>
                          <a:noFill/>
                        </a:ln>
                        <a:solidFill>
                          <a:srgbClr val="0097A9"/>
                        </a:solidFill>
                        <a:effectLst/>
                        <a:latin typeface="+mj-lt"/>
                      </a:endParaRPr>
                    </a:p>
                  </a:txBody>
                  <a:tcPr marL="91561" marR="91561" marT="91440" marB="91440" anchor="ctr" horzOverflow="overflow">
                    <a:lnR w="9525" cap="flat" cmpd="sng" algn="ctr">
                      <a:noFill/>
                      <a:prstDash val="solid"/>
                    </a:lnR>
                    <a:lnT w="38100" cap="flat" cmpd="sng" algn="ctr">
                      <a:solidFill>
                        <a:srgbClr val="0097A9"/>
                      </a:solidFill>
                      <a:prstDash val="solid"/>
                      <a:round/>
                      <a:headEnd type="none" w="med" len="med"/>
                      <a:tailEnd type="none" w="med" len="med"/>
                    </a:lnT>
                    <a:noFill/>
                  </a:tcPr>
                </a:tc>
                <a:extLst>
                  <a:ext uri="{0D108BD9-81ED-4DB2-BD59-A6C34878D82A}">
                    <a16:rowId xmlns:a16="http://schemas.microsoft.com/office/drawing/2014/main" val="10000"/>
                  </a:ext>
                </a:extLst>
              </a:tr>
              <a:tr h="324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j-lt"/>
                          <a:ea typeface="+mn-ea"/>
                          <a:cs typeface="+mn-cs"/>
                        </a:rPr>
                        <a:t>Miscellaneous</a:t>
                      </a:r>
                    </a:p>
                  </a:txBody>
                  <a:tcPr>
                    <a:lnL w="9525" cap="flat" cmpd="sng" algn="ctr">
                      <a:noFill/>
                      <a:prstDash val="solid"/>
                    </a:lnL>
                    <a:solidFill>
                      <a:srgbClr val="9DD4CF"/>
                    </a:solid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endParaRPr kumimoji="0" lang="en-US" sz="1400" b="0" i="0" u="none" strike="noStrike" cap="none" normalizeH="0" baseline="0" dirty="0" smtClean="0">
                        <a:ln>
                          <a:noFill/>
                        </a:ln>
                        <a:solidFill>
                          <a:schemeClr val="tx1"/>
                        </a:solidFill>
                        <a:effectLst/>
                        <a:latin typeface="+mj-lt"/>
                      </a:endParaRPr>
                    </a:p>
                  </a:txBody>
                  <a:tcPr marL="91561" marR="91561" marT="91440" marB="91440" anchor="ctr" horzOverflow="overflow">
                    <a:solidFill>
                      <a:srgbClr val="9DD4CF"/>
                    </a:solid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endParaRPr kumimoji="0" lang="en-US" sz="1400" b="0" i="0" u="none" strike="noStrike" cap="none" normalizeH="0" baseline="0" dirty="0" smtClean="0">
                        <a:ln>
                          <a:noFill/>
                        </a:ln>
                        <a:solidFill>
                          <a:schemeClr val="tx1"/>
                        </a:solidFill>
                        <a:effectLst/>
                        <a:latin typeface="+mj-lt"/>
                      </a:endParaRPr>
                    </a:p>
                  </a:txBody>
                  <a:tcPr marL="91561" marR="91561" marT="91440" marB="91440" anchor="ctr" horzOverflow="overflow">
                    <a:lnR w="9525" cap="flat" cmpd="sng" algn="ctr">
                      <a:noFill/>
                      <a:prstDash val="solid"/>
                    </a:lnR>
                    <a:solidFill>
                      <a:srgbClr val="9DD4CF"/>
                    </a:solidFill>
                  </a:tcPr>
                </a:tc>
                <a:extLst>
                  <a:ext uri="{0D108BD9-81ED-4DB2-BD59-A6C34878D82A}">
                    <a16:rowId xmlns:a16="http://schemas.microsoft.com/office/drawing/2014/main" val="981804625"/>
                  </a:ext>
                </a:extLst>
              </a:tr>
              <a:tr h="372945">
                <a:tc>
                  <a:txBody>
                    <a:bodyPr/>
                    <a:lstStyle/>
                    <a:p>
                      <a:r>
                        <a:rPr lang="en-US" sz="1400" b="0" i="0" u="none" strike="noStrike" kern="1200" baseline="0" dirty="0" smtClean="0">
                          <a:solidFill>
                            <a:schemeClr val="tx1"/>
                          </a:solidFill>
                          <a:latin typeface="+mj-lt"/>
                          <a:ea typeface="+mn-ea"/>
                          <a:cs typeface="+mn-cs"/>
                        </a:rPr>
                        <a:t>Candles, tapers and the like</a:t>
                      </a:r>
                      <a:endParaRPr lang="en-US" sz="1400" kern="1200" dirty="0" smtClean="0">
                        <a:solidFill>
                          <a:schemeClr val="tx1"/>
                        </a:solidFill>
                        <a:latin typeface="+mj-lt"/>
                        <a:ea typeface="+mn-ea"/>
                        <a:cs typeface="+mn-cs"/>
                      </a:endParaRPr>
                    </a:p>
                  </a:txBody>
                  <a:tcPr>
                    <a:lnL w="9525" cap="flat" cmpd="sng" algn="ctr">
                      <a:noFill/>
                      <a:prstDash val="solid"/>
                    </a:ln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n-lt"/>
                        </a:rPr>
                        <a:t>10%</a:t>
                      </a:r>
                      <a:endParaRPr kumimoji="0" lang="en-US" sz="1400" b="0" i="0" u="none" strike="noStrike" cap="none" normalizeH="0" baseline="0" dirty="0" smtClean="0">
                        <a:ln>
                          <a:noFill/>
                        </a:ln>
                        <a:solidFill>
                          <a:schemeClr val="tx1"/>
                        </a:solidFill>
                        <a:effectLst/>
                        <a:latin typeface="+mj-lt"/>
                      </a:endParaRPr>
                    </a:p>
                  </a:txBody>
                  <a:tcPr marL="91561" marR="91561" marT="91440" marB="91440" anchor="ctr" horzOverflow="overflow"/>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u="none" strike="noStrike" cap="none" normalizeH="0" baseline="0" dirty="0" smtClean="0">
                          <a:ln>
                            <a:noFill/>
                          </a:ln>
                          <a:effectLst/>
                        </a:rPr>
                        <a:t>25%</a:t>
                      </a:r>
                      <a:endParaRPr kumimoji="0" lang="en-US" sz="1400" b="0" i="0" u="none" strike="noStrike" cap="none" normalizeH="0" baseline="0" dirty="0" smtClean="0">
                        <a:ln>
                          <a:noFill/>
                        </a:ln>
                        <a:solidFill>
                          <a:schemeClr val="tx1"/>
                        </a:solidFill>
                        <a:effectLst/>
                        <a:latin typeface="+mj-lt"/>
                      </a:endParaRPr>
                    </a:p>
                  </a:txBody>
                  <a:tcPr marL="91561" marR="91561" marT="91440" marB="91440" anchor="ctr" horzOverflow="overflow">
                    <a:lnR w="9525" cap="flat" cmpd="sng" algn="ctr">
                      <a:noFill/>
                      <a:prstDash val="solid"/>
                    </a:lnR>
                  </a:tcPr>
                </a:tc>
                <a:extLst>
                  <a:ext uri="{0D108BD9-81ED-4DB2-BD59-A6C34878D82A}">
                    <a16:rowId xmlns:a16="http://schemas.microsoft.com/office/drawing/2014/main" val="10001"/>
                  </a:ext>
                </a:extLst>
              </a:tr>
              <a:tr h="401888">
                <a:tc>
                  <a:txBody>
                    <a:bodyPr/>
                    <a:lstStyle/>
                    <a:p>
                      <a:r>
                        <a:rPr lang="en-US" sz="1400" b="0" i="0" u="none" strike="noStrike" kern="1200" baseline="0" dirty="0" smtClean="0">
                          <a:solidFill>
                            <a:schemeClr val="tx1"/>
                          </a:solidFill>
                          <a:latin typeface="+mj-lt"/>
                          <a:ea typeface="+mn-ea"/>
                          <a:cs typeface="+mn-cs"/>
                        </a:rPr>
                        <a:t>Kites</a:t>
                      </a:r>
                      <a:endParaRPr lang="en-US" sz="1400" kern="1200" dirty="0" smtClean="0">
                        <a:solidFill>
                          <a:schemeClr val="tx1"/>
                        </a:solidFill>
                        <a:latin typeface="+mj-lt"/>
                        <a:ea typeface="+mn-ea"/>
                        <a:cs typeface="+mn-cs"/>
                      </a:endParaRPr>
                    </a:p>
                  </a:txBody>
                  <a:tcPr>
                    <a:lnL w="9525" cap="flat" cmpd="sng" algn="ctr">
                      <a:noFill/>
                      <a:prstDash val="solid"/>
                    </a:ln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n-lt"/>
                        </a:rPr>
                        <a:t>10%</a:t>
                      </a:r>
                      <a:endParaRPr kumimoji="0" lang="en-US" sz="1400" b="0" i="0" u="none" strike="noStrike" cap="none" normalizeH="0" baseline="0" dirty="0" smtClean="0">
                        <a:ln>
                          <a:noFill/>
                        </a:ln>
                        <a:solidFill>
                          <a:schemeClr val="tx1"/>
                        </a:solidFill>
                        <a:effectLst/>
                        <a:latin typeface="+mj-lt"/>
                      </a:endParaRPr>
                    </a:p>
                  </a:txBody>
                  <a:tcPr marL="91561" marR="91561" marT="91440" marB="91440" anchor="ctr" horzOverflow="overflow"/>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u="none" strike="noStrike" cap="none" normalizeH="0" baseline="0" dirty="0" smtClean="0">
                          <a:ln>
                            <a:noFill/>
                          </a:ln>
                          <a:effectLst/>
                        </a:rPr>
                        <a:t>20%</a:t>
                      </a:r>
                      <a:endParaRPr kumimoji="0" lang="en-US" sz="1400" b="0" i="0" u="none" strike="noStrike" cap="none" normalizeH="0" baseline="0" dirty="0" smtClean="0">
                        <a:ln>
                          <a:noFill/>
                        </a:ln>
                        <a:solidFill>
                          <a:schemeClr val="tx1"/>
                        </a:solidFill>
                        <a:effectLst/>
                        <a:latin typeface="+mj-lt"/>
                      </a:endParaRPr>
                    </a:p>
                  </a:txBody>
                  <a:tcPr marL="91561" marR="91561" marT="91440" marB="91440" anchor="ctr" horzOverflow="overflow">
                    <a:lnR w="9525" cap="flat" cmpd="sng" algn="ctr">
                      <a:noFill/>
                      <a:prstDash val="solid"/>
                    </a:lnR>
                  </a:tcPr>
                </a:tc>
                <a:extLst>
                  <a:ext uri="{0D108BD9-81ED-4DB2-BD59-A6C34878D82A}">
                    <a16:rowId xmlns:a16="http://schemas.microsoft.com/office/drawing/2014/main" val="10002"/>
                  </a:ext>
                </a:extLst>
              </a:tr>
              <a:tr h="380112">
                <a:tc>
                  <a:txBody>
                    <a:bodyPr/>
                    <a:lstStyle/>
                    <a:p>
                      <a:r>
                        <a:rPr lang="en-US" sz="1400" b="0" i="0" u="none" strike="noStrike" kern="1200" baseline="0" dirty="0" smtClean="0">
                          <a:solidFill>
                            <a:schemeClr val="tx1"/>
                          </a:solidFill>
                          <a:latin typeface="+mj-lt"/>
                          <a:ea typeface="+mn-ea"/>
                          <a:cs typeface="+mn-cs"/>
                        </a:rPr>
                        <a:t>Sunglasses</a:t>
                      </a:r>
                      <a:endParaRPr lang="en-US" sz="1400" kern="1200" dirty="0" smtClean="0">
                        <a:solidFill>
                          <a:schemeClr val="tx1"/>
                        </a:solidFill>
                        <a:latin typeface="+mj-lt"/>
                        <a:ea typeface="+mn-ea"/>
                        <a:cs typeface="+mn-cs"/>
                      </a:endParaRPr>
                    </a:p>
                  </a:txBody>
                  <a:tcPr>
                    <a:lnL w="9525" cap="flat" cmpd="sng" algn="ctr">
                      <a:noFill/>
                      <a:prstDash val="solid"/>
                    </a:ln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u="none" strike="noStrike" cap="none" normalizeH="0" baseline="0" dirty="0" smtClean="0">
                          <a:ln>
                            <a:noFill/>
                          </a:ln>
                          <a:effectLst/>
                        </a:rPr>
                        <a:t>10%</a:t>
                      </a:r>
                      <a:endParaRPr kumimoji="0" lang="en-US" sz="1400" b="0" i="0" u="none" strike="noStrike" cap="none" normalizeH="0" baseline="0" dirty="0" smtClean="0">
                        <a:ln>
                          <a:noFill/>
                        </a:ln>
                        <a:solidFill>
                          <a:schemeClr val="tx1"/>
                        </a:solidFill>
                        <a:effectLst/>
                        <a:latin typeface="+mj-lt"/>
                      </a:endParaRPr>
                    </a:p>
                  </a:txBody>
                  <a:tcPr marL="91561" marR="91561" marT="91440" marB="91440" anchor="ctr" horzOverflow="overflow"/>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u="none" strike="noStrike" cap="none" normalizeH="0" baseline="0" dirty="0" smtClean="0">
                          <a:ln>
                            <a:noFill/>
                          </a:ln>
                          <a:effectLst/>
                        </a:rPr>
                        <a:t>20%</a:t>
                      </a:r>
                      <a:endParaRPr kumimoji="0" lang="en-US" sz="1400" b="0" i="0" u="none" strike="noStrike" cap="none" normalizeH="0" baseline="0" dirty="0" smtClean="0">
                        <a:ln>
                          <a:noFill/>
                        </a:ln>
                        <a:solidFill>
                          <a:schemeClr val="tx1"/>
                        </a:solidFill>
                        <a:effectLst/>
                        <a:latin typeface="+mj-lt"/>
                      </a:endParaRPr>
                    </a:p>
                  </a:txBody>
                  <a:tcPr marL="91561" marR="91561" marT="91440" marB="91440" anchor="ctr" horzOverflow="overflow">
                    <a:lnR w="9525" cap="flat" cmpd="sng" algn="ctr">
                      <a:noFill/>
                      <a:prstDash val="solid"/>
                    </a:lnR>
                  </a:tcPr>
                </a:tc>
                <a:extLst>
                  <a:ext uri="{0D108BD9-81ED-4DB2-BD59-A6C34878D82A}">
                    <a16:rowId xmlns:a16="http://schemas.microsoft.com/office/drawing/2014/main" val="10003"/>
                  </a:ext>
                </a:extLst>
              </a:tr>
              <a:tr h="451109">
                <a:tc>
                  <a:txBody>
                    <a:bodyPr/>
                    <a:lstStyle/>
                    <a:p>
                      <a:r>
                        <a:rPr lang="en-IN" sz="1400" b="0" i="0" u="none" strike="noStrike" kern="1200" baseline="0" dirty="0" smtClean="0">
                          <a:solidFill>
                            <a:schemeClr val="tx1"/>
                          </a:solidFill>
                          <a:latin typeface="+mj-lt"/>
                          <a:ea typeface="+mn-ea"/>
                          <a:cs typeface="+mn-cs"/>
                        </a:rPr>
                        <a:t>Date, sealing or numbering stamps and the like</a:t>
                      </a:r>
                      <a:endParaRPr lang="en-US" sz="1400" b="1" kern="1200" dirty="0" smtClean="0">
                        <a:solidFill>
                          <a:schemeClr val="tx1"/>
                        </a:solidFill>
                        <a:latin typeface="+mj-lt"/>
                        <a:ea typeface="+mn-ea"/>
                        <a:cs typeface="+mn-cs"/>
                      </a:endParaRPr>
                    </a:p>
                  </a:txBody>
                  <a:tcPr>
                    <a:lnL w="9525" cap="flat" cmpd="sng" algn="ctr">
                      <a:noFill/>
                      <a:prstDash val="solid"/>
                    </a:lnL>
                    <a:no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j-lt"/>
                        </a:rPr>
                        <a:t>10%</a:t>
                      </a:r>
                    </a:p>
                  </a:txBody>
                  <a:tcPr marL="91561" marR="91561" marT="91440" marB="91440" anchor="ctr" horzOverflow="overflow">
                    <a:no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j-lt"/>
                        </a:rPr>
                        <a:t>20%</a:t>
                      </a:r>
                    </a:p>
                  </a:txBody>
                  <a:tcPr marL="91561" marR="91561" marT="91440" marB="91440" anchor="ctr" horzOverflow="overflow">
                    <a:lnR w="9525" cap="flat" cmpd="sng" algn="ctr">
                      <a:noFill/>
                      <a:prstDash val="solid"/>
                    </a:lnR>
                    <a:noFill/>
                  </a:tcPr>
                </a:tc>
                <a:extLst>
                  <a:ext uri="{0D108BD9-81ED-4DB2-BD59-A6C34878D82A}">
                    <a16:rowId xmlns:a16="http://schemas.microsoft.com/office/drawing/2014/main" val="606814928"/>
                  </a:ext>
                </a:extLst>
              </a:tr>
              <a:tr h="316433">
                <a:tc>
                  <a:txBody>
                    <a:bodyPr/>
                    <a:lstStyle/>
                    <a:p>
                      <a:r>
                        <a:rPr lang="en-IN" sz="1400" b="0" i="0" u="none" strike="noStrike" kern="1200" baseline="0" dirty="0" smtClean="0">
                          <a:solidFill>
                            <a:schemeClr val="tx1"/>
                          </a:solidFill>
                          <a:latin typeface="+mj-lt"/>
                          <a:ea typeface="+mn-ea"/>
                          <a:cs typeface="+mn-cs"/>
                        </a:rPr>
                        <a:t>Cigarette lighters and other lighters, whether or not mechanical or electrical, and p</a:t>
                      </a:r>
                      <a:r>
                        <a:rPr lang="en-US" sz="1400" b="0" i="0" u="none" strike="noStrike" kern="1200" baseline="0" dirty="0" smtClean="0">
                          <a:solidFill>
                            <a:schemeClr val="tx1"/>
                          </a:solidFill>
                          <a:latin typeface="+mj-lt"/>
                          <a:ea typeface="+mn-ea"/>
                          <a:cs typeface="+mn-cs"/>
                        </a:rPr>
                        <a:t>arts thereof other than flints </a:t>
                      </a:r>
                      <a:r>
                        <a:rPr lang="en-IN" sz="1400" b="0" i="0" u="none" strike="noStrike" kern="1200" baseline="0" dirty="0" smtClean="0">
                          <a:solidFill>
                            <a:schemeClr val="tx1"/>
                          </a:solidFill>
                          <a:latin typeface="+mj-lt"/>
                          <a:ea typeface="+mn-ea"/>
                          <a:cs typeface="+mn-cs"/>
                        </a:rPr>
                        <a:t>and wicks</a:t>
                      </a:r>
                      <a:endParaRPr lang="en-US" sz="1400" b="1" kern="1200" dirty="0" smtClean="0">
                        <a:solidFill>
                          <a:schemeClr val="tx1"/>
                        </a:solidFill>
                        <a:latin typeface="+mj-lt"/>
                        <a:ea typeface="+mn-ea"/>
                        <a:cs typeface="+mn-cs"/>
                      </a:endParaRPr>
                    </a:p>
                  </a:txBody>
                  <a:tcPr>
                    <a:lnL w="9525" cap="flat" cmpd="sng" algn="ctr">
                      <a:noFill/>
                      <a:prstDash val="solid"/>
                    </a:lnL>
                    <a:no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j-lt"/>
                        </a:rPr>
                        <a:t>10%</a:t>
                      </a:r>
                    </a:p>
                  </a:txBody>
                  <a:tcPr marL="91561" marR="91561" marT="91440" marB="91440" anchor="ctr" horzOverflow="overflow">
                    <a:no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j-lt"/>
                        </a:rPr>
                        <a:t>20%</a:t>
                      </a:r>
                    </a:p>
                  </a:txBody>
                  <a:tcPr marL="91561" marR="91561" marT="91440" marB="91440" anchor="ctr" horzOverflow="overflow">
                    <a:lnR w="9525" cap="flat" cmpd="sng" algn="ctr">
                      <a:noFill/>
                      <a:prstDash val="solid"/>
                    </a:lnR>
                    <a:noFill/>
                  </a:tcPr>
                </a:tc>
                <a:extLst>
                  <a:ext uri="{0D108BD9-81ED-4DB2-BD59-A6C34878D82A}">
                    <a16:rowId xmlns:a16="http://schemas.microsoft.com/office/drawing/2014/main" val="856601658"/>
                  </a:ext>
                </a:extLst>
              </a:tr>
              <a:tr h="723313">
                <a:tc>
                  <a:txBody>
                    <a:bodyPr/>
                    <a:lstStyle/>
                    <a:p>
                      <a:r>
                        <a:rPr lang="en-US" sz="1400" b="0" i="0" u="none" strike="noStrike" kern="1200" baseline="0" dirty="0" smtClean="0">
                          <a:solidFill>
                            <a:schemeClr val="tx1"/>
                          </a:solidFill>
                          <a:latin typeface="+mj-lt"/>
                          <a:ea typeface="+mn-ea"/>
                          <a:cs typeface="+mn-cs"/>
                        </a:rPr>
                        <a:t>Scent sprays and similar toilet sprays, and mounts and heads </a:t>
                      </a:r>
                      <a:r>
                        <a:rPr lang="en-IN" sz="1400" b="0" i="0" u="none" strike="noStrike" kern="1200" baseline="0" dirty="0" smtClean="0">
                          <a:solidFill>
                            <a:schemeClr val="tx1"/>
                          </a:solidFill>
                          <a:latin typeface="+mj-lt"/>
                          <a:ea typeface="+mn-ea"/>
                          <a:cs typeface="+mn-cs"/>
                        </a:rPr>
                        <a:t>therefor; powder-puffs and pads </a:t>
                      </a:r>
                      <a:r>
                        <a:rPr lang="en-US" sz="1400" b="0" i="0" u="none" strike="noStrike" kern="1200" baseline="0" dirty="0" smtClean="0">
                          <a:solidFill>
                            <a:schemeClr val="tx1"/>
                          </a:solidFill>
                          <a:latin typeface="+mj-lt"/>
                          <a:ea typeface="+mn-ea"/>
                          <a:cs typeface="+mn-cs"/>
                        </a:rPr>
                        <a:t>for the application of cosmetic or </a:t>
                      </a:r>
                      <a:r>
                        <a:rPr lang="en-IN" sz="1400" b="0" i="0" u="none" strike="noStrike" kern="1200" baseline="0" dirty="0" smtClean="0">
                          <a:solidFill>
                            <a:schemeClr val="tx1"/>
                          </a:solidFill>
                          <a:latin typeface="+mj-lt"/>
                          <a:ea typeface="+mn-ea"/>
                          <a:cs typeface="+mn-cs"/>
                        </a:rPr>
                        <a:t>toilet preparations</a:t>
                      </a:r>
                      <a:endParaRPr lang="en-US" sz="1400" b="1" kern="1200" dirty="0" smtClean="0">
                        <a:solidFill>
                          <a:schemeClr val="tx1"/>
                        </a:solidFill>
                        <a:latin typeface="+mj-lt"/>
                        <a:ea typeface="+mn-ea"/>
                        <a:cs typeface="+mn-cs"/>
                      </a:endParaRPr>
                    </a:p>
                  </a:txBody>
                  <a:tcPr>
                    <a:lnL w="9525" cap="flat" cmpd="sng" algn="ctr">
                      <a:noFill/>
                      <a:prstDash val="solid"/>
                    </a:lnL>
                    <a:no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j-lt"/>
                        </a:rPr>
                        <a:t>10%</a:t>
                      </a:r>
                    </a:p>
                  </a:txBody>
                  <a:tcPr marL="91561" marR="91561" marT="91440" marB="91440" anchor="ctr" horzOverflow="overflow">
                    <a:no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j-lt"/>
                        </a:rPr>
                        <a:t>20%</a:t>
                      </a:r>
                    </a:p>
                  </a:txBody>
                  <a:tcPr marL="91561" marR="91561" marT="91440" marB="91440" anchor="ctr" horzOverflow="overflow">
                    <a:lnR w="9525" cap="flat" cmpd="sng" algn="ctr">
                      <a:noFill/>
                      <a:prstDash val="solid"/>
                    </a:lnR>
                    <a:noFill/>
                  </a:tcPr>
                </a:tc>
                <a:extLst>
                  <a:ext uri="{0D108BD9-81ED-4DB2-BD59-A6C34878D82A}">
                    <a16:rowId xmlns:a16="http://schemas.microsoft.com/office/drawing/2014/main" val="2575319984"/>
                  </a:ext>
                </a:extLst>
              </a:tr>
            </a:tbl>
          </a:graphicData>
        </a:graphic>
      </p:graphicFrame>
    </p:spTree>
    <p:extLst>
      <p:ext uri="{BB962C8B-B14F-4D97-AF65-F5344CB8AC3E}">
        <p14:creationId xmlns:p14="http://schemas.microsoft.com/office/powerpoint/2010/main" val="148618071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Social Welfare Surcharge		</a:t>
            </a:r>
            <a:endParaRPr lang="en-US" dirty="0"/>
          </a:p>
        </p:txBody>
      </p:sp>
      <p:sp>
        <p:nvSpPr>
          <p:cNvPr id="3" name="Title 2"/>
          <p:cNvSpPr>
            <a:spLocks noGrp="1"/>
          </p:cNvSpPr>
          <p:nvPr>
            <p:ph type="title"/>
          </p:nvPr>
        </p:nvSpPr>
        <p:spPr/>
        <p:txBody>
          <a:bodyPr/>
          <a:lstStyle/>
          <a:p>
            <a:r>
              <a:rPr lang="en-US" dirty="0"/>
              <a:t>Rate </a:t>
            </a:r>
            <a:r>
              <a:rPr lang="en-US" dirty="0" smtClean="0"/>
              <a:t>movement – </a:t>
            </a:r>
            <a:r>
              <a:rPr lang="en-US" dirty="0" smtClean="0"/>
              <a:t>Customs </a:t>
            </a:r>
            <a:r>
              <a:rPr lang="en-US" dirty="0" smtClean="0"/>
              <a:t>Duty</a:t>
            </a:r>
            <a:r>
              <a:rPr lang="en-US" dirty="0"/>
              <a:t> (Contd…)</a:t>
            </a:r>
            <a:endParaRPr lang="en-IN" dirty="0"/>
          </a:p>
        </p:txBody>
      </p:sp>
      <p:graphicFrame>
        <p:nvGraphicFramePr>
          <p:cNvPr id="6" name="Group 3"/>
          <p:cNvGraphicFramePr>
            <a:graphicFrameLocks/>
          </p:cNvGraphicFramePr>
          <p:nvPr>
            <p:custDataLst>
              <p:tags r:id="rId1"/>
            </p:custDataLst>
            <p:extLst>
              <p:ext uri="{D42A27DB-BD31-4B8C-83A1-F6EECF244321}">
                <p14:modId xmlns:p14="http://schemas.microsoft.com/office/powerpoint/2010/main" val="2672214426"/>
              </p:ext>
            </p:extLst>
          </p:nvPr>
        </p:nvGraphicFramePr>
        <p:xfrm>
          <a:off x="373938" y="2821552"/>
          <a:ext cx="8394038" cy="1469206"/>
        </p:xfrm>
        <a:graphic>
          <a:graphicData uri="http://schemas.openxmlformats.org/drawingml/2006/table">
            <a:tbl>
              <a:tblPr firstRow="1" bandRow="1">
                <a:tableStyleId>{5A111915-BE36-4E01-A7E5-04B1672EAD32}</a:tableStyleId>
              </a:tblPr>
              <a:tblGrid>
                <a:gridCol w="6194322">
                  <a:extLst>
                    <a:ext uri="{9D8B030D-6E8A-4147-A177-3AD203B41FA5}">
                      <a16:colId xmlns:a16="http://schemas.microsoft.com/office/drawing/2014/main" val="20000"/>
                    </a:ext>
                  </a:extLst>
                </a:gridCol>
                <a:gridCol w="2199716">
                  <a:extLst>
                    <a:ext uri="{9D8B030D-6E8A-4147-A177-3AD203B41FA5}">
                      <a16:colId xmlns:a16="http://schemas.microsoft.com/office/drawing/2014/main" val="20002"/>
                    </a:ext>
                  </a:extLst>
                </a:gridCol>
              </a:tblGrid>
              <a:tr h="359798">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500" u="none" strike="noStrike" kern="1200" cap="none" normalizeH="0" baseline="0" dirty="0" smtClean="0">
                          <a:ln>
                            <a:noFill/>
                          </a:ln>
                          <a:solidFill>
                            <a:srgbClr val="0097A9"/>
                          </a:solidFill>
                          <a:effectLst/>
                          <a:latin typeface="+mj-lt"/>
                        </a:rPr>
                        <a:t>Description</a:t>
                      </a:r>
                      <a:endParaRPr kumimoji="0" lang="en-US" sz="1500" b="0" i="0" u="none" strike="noStrike" kern="1200" cap="none" normalizeH="0" baseline="0" dirty="0" smtClean="0">
                        <a:ln>
                          <a:noFill/>
                        </a:ln>
                        <a:solidFill>
                          <a:srgbClr val="0097A9"/>
                        </a:solidFill>
                        <a:effectLst/>
                        <a:latin typeface="+mj-lt"/>
                        <a:ea typeface="+mn-ea"/>
                        <a:cs typeface="+mn-cs"/>
                      </a:endParaRPr>
                    </a:p>
                  </a:txBody>
                  <a:tcPr marL="91561" marR="91561" marT="91440" marB="91440" anchor="ctr" horzOverflow="overflow">
                    <a:lnL w="9525" cap="flat" cmpd="sng" algn="ctr">
                      <a:noFill/>
                      <a:prstDash val="solid"/>
                    </a:lnL>
                    <a:lnT w="38100" cap="flat" cmpd="sng" algn="ctr">
                      <a:solidFill>
                        <a:srgbClr val="0097A9"/>
                      </a:solidFill>
                      <a:prstDash val="solid"/>
                      <a:round/>
                      <a:headEnd type="none" w="med" len="med"/>
                      <a:tailEnd type="none" w="med" len="med"/>
                    </a:lnT>
                    <a:noFill/>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500" u="none" strike="noStrike" cap="none" normalizeH="0" baseline="0" dirty="0" smtClean="0">
                          <a:ln>
                            <a:noFill/>
                          </a:ln>
                          <a:solidFill>
                            <a:srgbClr val="0097A9"/>
                          </a:solidFill>
                          <a:effectLst/>
                          <a:latin typeface="+mj-lt"/>
                        </a:rPr>
                        <a:t>Rate Prescribed</a:t>
                      </a:r>
                      <a:endParaRPr kumimoji="0" lang="en-US" sz="1500" b="0" i="0" u="none" strike="noStrike" cap="none" normalizeH="0" baseline="0" dirty="0" smtClean="0">
                        <a:ln>
                          <a:noFill/>
                        </a:ln>
                        <a:solidFill>
                          <a:srgbClr val="0097A9"/>
                        </a:solidFill>
                        <a:effectLst/>
                        <a:latin typeface="+mj-lt"/>
                      </a:endParaRPr>
                    </a:p>
                  </a:txBody>
                  <a:tcPr marL="91561" marR="91561" marT="91440" marB="91440" anchor="ctr" horzOverflow="overflow">
                    <a:lnR w="9525" cap="flat" cmpd="sng" algn="ctr">
                      <a:noFill/>
                      <a:prstDash val="solid"/>
                    </a:lnR>
                    <a:lnT w="38100" cap="flat" cmpd="sng" algn="ctr">
                      <a:solidFill>
                        <a:srgbClr val="0097A9"/>
                      </a:solidFill>
                      <a:prstDash val="solid"/>
                      <a:round/>
                      <a:headEnd type="none" w="med" len="med"/>
                      <a:tailEnd type="none" w="med" len="med"/>
                    </a:lnT>
                    <a:noFill/>
                  </a:tcPr>
                </a:tc>
                <a:extLst>
                  <a:ext uri="{0D108BD9-81ED-4DB2-BD59-A6C34878D82A}">
                    <a16:rowId xmlns:a16="http://schemas.microsoft.com/office/drawing/2014/main" val="10000"/>
                  </a:ext>
                </a:extLst>
              </a:tr>
              <a:tr h="563647">
                <a:tc>
                  <a:txBody>
                    <a:bodyPr/>
                    <a:lstStyle/>
                    <a:p>
                      <a:r>
                        <a:rPr lang="en-US" sz="1500" b="0" i="0" u="none" strike="noStrike" kern="1200" baseline="0" dirty="0" smtClean="0">
                          <a:solidFill>
                            <a:schemeClr val="tx1"/>
                          </a:solidFill>
                          <a:latin typeface="+mj-lt"/>
                          <a:ea typeface="+mn-ea"/>
                          <a:cs typeface="+mn-cs"/>
                        </a:rPr>
                        <a:t>On import of goods (except goods which were hitherto exempt from EC and SHEC)</a:t>
                      </a:r>
                      <a:endParaRPr lang="en-US" sz="1500" kern="1200" dirty="0" smtClean="0">
                        <a:solidFill>
                          <a:schemeClr val="tx1"/>
                        </a:solidFill>
                        <a:latin typeface="+mj-lt"/>
                        <a:ea typeface="+mn-ea"/>
                        <a:cs typeface="+mn-cs"/>
                      </a:endParaRPr>
                    </a:p>
                  </a:txBody>
                  <a:tcPr anchor="ctr">
                    <a:lnL w="9525" cap="flat" cmpd="sng" algn="ctr">
                      <a:noFill/>
                      <a:prstDash val="solid"/>
                    </a:lnL>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500" u="none" strike="noStrike" cap="none" normalizeH="0" baseline="0" dirty="0" smtClean="0">
                          <a:ln>
                            <a:noFill/>
                          </a:ln>
                          <a:effectLst/>
                          <a:latin typeface="+mj-lt"/>
                        </a:rPr>
                        <a:t>10%</a:t>
                      </a:r>
                      <a:endParaRPr kumimoji="0" lang="en-US" sz="1500" b="0" i="0" u="none" strike="noStrike" cap="none" normalizeH="0" baseline="0" dirty="0" smtClean="0">
                        <a:ln>
                          <a:noFill/>
                        </a:ln>
                        <a:solidFill>
                          <a:schemeClr val="tx1"/>
                        </a:solidFill>
                        <a:effectLst/>
                        <a:latin typeface="+mj-lt"/>
                      </a:endParaRPr>
                    </a:p>
                  </a:txBody>
                  <a:tcPr marL="91561" marR="91561" marT="91440" marB="91440" anchor="ctr" horzOverflow="overflow">
                    <a:lnR w="9525" cap="flat" cmpd="sng" algn="ctr">
                      <a:noFill/>
                      <a:prstDash val="solid"/>
                    </a:lnR>
                  </a:tcPr>
                </a:tc>
                <a:extLst>
                  <a:ext uri="{0D108BD9-81ED-4DB2-BD59-A6C34878D82A}">
                    <a16:rowId xmlns:a16="http://schemas.microsoft.com/office/drawing/2014/main" val="10001"/>
                  </a:ext>
                </a:extLst>
              </a:tr>
              <a:tr h="501445">
                <a:tc>
                  <a:txBody>
                    <a:bodyPr/>
                    <a:lstStyle/>
                    <a:p>
                      <a:r>
                        <a:rPr lang="en-US" sz="1500" b="0" kern="1200" dirty="0" smtClean="0">
                          <a:solidFill>
                            <a:schemeClr val="tx1"/>
                          </a:solidFill>
                          <a:latin typeface="+mj-lt"/>
                          <a:ea typeface="+mn-ea"/>
                          <a:cs typeface="+mn-cs"/>
                        </a:rPr>
                        <a:t>Import of Petrol, HSD, Silver</a:t>
                      </a:r>
                      <a:r>
                        <a:rPr lang="en-US" sz="1500" b="0" kern="1200" baseline="0" dirty="0" smtClean="0">
                          <a:solidFill>
                            <a:schemeClr val="tx1"/>
                          </a:solidFill>
                          <a:latin typeface="+mj-lt"/>
                          <a:ea typeface="+mn-ea"/>
                          <a:cs typeface="+mn-cs"/>
                        </a:rPr>
                        <a:t> and Gold</a:t>
                      </a:r>
                      <a:endParaRPr lang="en-US" sz="1500" b="0" kern="1200" dirty="0" smtClean="0">
                        <a:solidFill>
                          <a:schemeClr val="tx1"/>
                        </a:solidFill>
                        <a:latin typeface="+mj-lt"/>
                        <a:ea typeface="+mn-ea"/>
                        <a:cs typeface="+mn-cs"/>
                      </a:endParaRPr>
                    </a:p>
                  </a:txBody>
                  <a:tcPr anchor="ctr">
                    <a:lnL w="9525" cap="flat" cmpd="sng" algn="ctr">
                      <a:noFill/>
                      <a:prstDash val="solid"/>
                    </a:lnL>
                    <a:noFill/>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500" b="0" i="0" u="none" strike="noStrike" cap="none" normalizeH="0" baseline="0" dirty="0" smtClean="0">
                          <a:ln>
                            <a:noFill/>
                          </a:ln>
                          <a:solidFill>
                            <a:schemeClr val="tx1"/>
                          </a:solidFill>
                          <a:effectLst/>
                          <a:latin typeface="+mj-lt"/>
                        </a:rPr>
                        <a:t>3%</a:t>
                      </a:r>
                    </a:p>
                  </a:txBody>
                  <a:tcPr marL="91561" marR="91561" marT="91440" marB="91440" anchor="ctr" horzOverflow="overflow">
                    <a:lnR w="9525" cap="flat" cmpd="sng" algn="ctr">
                      <a:noFill/>
                      <a:prstDash val="solid"/>
                    </a:lnR>
                    <a:noFill/>
                  </a:tcPr>
                </a:tc>
                <a:extLst>
                  <a:ext uri="{0D108BD9-81ED-4DB2-BD59-A6C34878D82A}">
                    <a16:rowId xmlns:a16="http://schemas.microsoft.com/office/drawing/2014/main" val="606814928"/>
                  </a:ext>
                </a:extLst>
              </a:tr>
            </a:tbl>
          </a:graphicData>
        </a:graphic>
      </p:graphicFrame>
      <p:sp>
        <p:nvSpPr>
          <p:cNvPr id="5" name="Content Placeholder 3">
            <a:extLst>
              <a:ext uri="{FF2B5EF4-FFF2-40B4-BE49-F238E27FC236}">
                <a16:creationId xmlns:a16="http://schemas.microsoft.com/office/drawing/2014/main" id="{BD9BD729-5D6C-4175-A2E7-4804F9D8AAEC}"/>
              </a:ext>
            </a:extLst>
          </p:cNvPr>
          <p:cNvSpPr>
            <a:spLocks noGrp="1"/>
          </p:cNvSpPr>
          <p:nvPr>
            <p:ph idx="1"/>
          </p:nvPr>
        </p:nvSpPr>
        <p:spPr>
          <a:xfrm>
            <a:off x="393914" y="1561255"/>
            <a:ext cx="8374062" cy="796412"/>
          </a:xfrm>
        </p:spPr>
        <p:txBody>
          <a:bodyPr/>
          <a:lstStyle/>
          <a:p>
            <a:pPr lvl="2" algn="just"/>
            <a:r>
              <a:rPr lang="en-US" sz="1500" dirty="0" smtClean="0"/>
              <a:t>Social Welfare Surcharge introduced, as Customs duty, on all imported goods</a:t>
            </a:r>
          </a:p>
          <a:p>
            <a:pPr lvl="2" algn="just"/>
            <a:r>
              <a:rPr lang="en-US" sz="1500" dirty="0"/>
              <a:t>Ad-valorem rate of SWS will be on aggregate of Customs Duty (excluding IGST, GST compensation cess, Anti Dumping Duty, Safeguard Duty, etc.)- essentially on BCD</a:t>
            </a:r>
            <a:endParaRPr lang="en-US" sz="1500" dirty="0" smtClean="0"/>
          </a:p>
          <a:p>
            <a:pPr lvl="2" algn="just"/>
            <a:r>
              <a:rPr lang="en-US" sz="1500" dirty="0" smtClean="0"/>
              <a:t>The applicable social welfare surcharges are mentioned below</a:t>
            </a:r>
            <a:endParaRPr lang="en-US" sz="1500" dirty="0"/>
          </a:p>
          <a:p>
            <a:pPr lvl="2" algn="just"/>
            <a:endParaRPr lang="en-US" sz="1500" dirty="0"/>
          </a:p>
        </p:txBody>
      </p:sp>
    </p:spTree>
    <p:extLst>
      <p:ext uri="{BB962C8B-B14F-4D97-AF65-F5344CB8AC3E}">
        <p14:creationId xmlns:p14="http://schemas.microsoft.com/office/powerpoint/2010/main" val="253898440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0B8F-8AA9-4DC9-AF9F-A290C097FC3C}"/>
              </a:ext>
            </a:extLst>
          </p:cNvPr>
          <p:cNvSpPr>
            <a:spLocks noGrp="1"/>
          </p:cNvSpPr>
          <p:nvPr>
            <p:ph type="title"/>
          </p:nvPr>
        </p:nvSpPr>
        <p:spPr/>
        <p:txBody>
          <a:bodyPr/>
          <a:lstStyle/>
          <a:p>
            <a:r>
              <a:rPr lang="en-US" dirty="0" smtClean="0"/>
              <a:t>Customs</a:t>
            </a:r>
            <a:br>
              <a:rPr lang="en-US" dirty="0" smtClean="0"/>
            </a:br>
            <a:r>
              <a:rPr lang="en-US" b="0" dirty="0" smtClean="0"/>
              <a:t>Legislative </a:t>
            </a:r>
            <a:r>
              <a:rPr lang="en-US" b="0" dirty="0"/>
              <a:t>c</a:t>
            </a:r>
            <a:r>
              <a:rPr lang="en-US" b="0" dirty="0" smtClean="0"/>
              <a:t>hanges</a:t>
            </a:r>
            <a:endParaRPr lang="en-US" b="0" dirty="0"/>
          </a:p>
        </p:txBody>
      </p:sp>
    </p:spTree>
    <p:extLst>
      <p:ext uri="{BB962C8B-B14F-4D97-AF65-F5344CB8AC3E}">
        <p14:creationId xmlns:p14="http://schemas.microsoft.com/office/powerpoint/2010/main" val="156531689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dirty="0" smtClean="0"/>
              <a:t>General</a:t>
            </a:r>
            <a:endParaRPr lang="en-IN" dirty="0"/>
          </a:p>
        </p:txBody>
      </p:sp>
      <p:sp>
        <p:nvSpPr>
          <p:cNvPr id="3" name="Title 2">
            <a:extLst>
              <a:ext uri="{FF2B5EF4-FFF2-40B4-BE49-F238E27FC236}">
                <a16:creationId xmlns:a16="http://schemas.microsoft.com/office/drawing/2014/main" id="{0792AFF5-3D73-4BD5-84C6-C6B2F79E54F8}"/>
              </a:ext>
            </a:extLst>
          </p:cNvPr>
          <p:cNvSpPr>
            <a:spLocks noGrp="1"/>
          </p:cNvSpPr>
          <p:nvPr>
            <p:ph type="title"/>
          </p:nvPr>
        </p:nvSpPr>
        <p:spPr/>
        <p:txBody>
          <a:bodyPr/>
          <a:lstStyle/>
          <a:p>
            <a:r>
              <a:rPr lang="en-US" dirty="0" smtClean="0"/>
              <a:t>Customs – Legislative changes</a:t>
            </a:r>
            <a:endParaRPr lang="en-US" dirty="0"/>
          </a:p>
        </p:txBody>
      </p:sp>
      <p:sp>
        <p:nvSpPr>
          <p:cNvPr id="4" name="Content Placeholder 3">
            <a:extLst>
              <a:ext uri="{FF2B5EF4-FFF2-40B4-BE49-F238E27FC236}">
                <a16:creationId xmlns:a16="http://schemas.microsoft.com/office/drawing/2014/main" id="{BD9BD729-5D6C-4175-A2E7-4804F9D8AAEC}"/>
              </a:ext>
            </a:extLst>
          </p:cNvPr>
          <p:cNvSpPr>
            <a:spLocks noGrp="1"/>
          </p:cNvSpPr>
          <p:nvPr>
            <p:ph idx="1"/>
          </p:nvPr>
        </p:nvSpPr>
        <p:spPr>
          <a:xfrm>
            <a:off x="376238" y="1322388"/>
            <a:ext cx="8374062" cy="4713911"/>
          </a:xfrm>
        </p:spPr>
        <p:txBody>
          <a:bodyPr/>
          <a:lstStyle/>
          <a:p>
            <a:pPr lvl="2"/>
            <a:r>
              <a:rPr lang="en-US" sz="1400" dirty="0" smtClean="0"/>
              <a:t>Expanding the applicability of provisions of Customs Act for contraventions or offences made outside India by any person</a:t>
            </a:r>
          </a:p>
          <a:p>
            <a:pPr lvl="2"/>
            <a:r>
              <a:rPr lang="en-US" sz="1400" dirty="0" smtClean="0"/>
              <a:t>Definition of ‘assessment’ has been expanded significantly to explicitly include factors such as classification, valuation, exemption or concession, quantity, weight &amp; measure, origin and any other specific factor which impact the computation of Customs duty </a:t>
            </a:r>
          </a:p>
          <a:p>
            <a:pPr lvl="2"/>
            <a:r>
              <a:rPr lang="en-US" sz="1400" dirty="0" smtClean="0"/>
              <a:t>Specific provision has been inserted empowering the Central government to exempt from payment of whole or any part of duty of customs, leviable thereon subject to certain conditions on   </a:t>
            </a:r>
          </a:p>
          <a:p>
            <a:pPr marL="447675" lvl="3" indent="-266700"/>
            <a:r>
              <a:rPr lang="en-US" sz="1400" dirty="0" smtClean="0"/>
              <a:t>Goods imported for repair, further processing or manufacture or</a:t>
            </a:r>
          </a:p>
          <a:p>
            <a:pPr marL="447675" lvl="3" indent="-266700"/>
            <a:r>
              <a:rPr lang="en-US" sz="1400" dirty="0" smtClean="0"/>
              <a:t>Goods re-imported after export for repair, further processing or manufacture from payment of duty of Customs</a:t>
            </a:r>
            <a:endParaRPr lang="en-US" sz="1400" dirty="0"/>
          </a:p>
          <a:p>
            <a:pPr lvl="2"/>
            <a:r>
              <a:rPr lang="en-US" sz="1400" dirty="0"/>
              <a:t>‘Indian Customs Waters’ limits has been modified from the existing ‘Contiguous zone of India’ to the ‘Exclusive Economic Zone (EEZ)’ of India</a:t>
            </a:r>
          </a:p>
          <a:p>
            <a:pPr lvl="2"/>
            <a:r>
              <a:rPr lang="en-US" sz="1400" dirty="0" smtClean="0"/>
              <a:t>Introducing </a:t>
            </a:r>
            <a:r>
              <a:rPr lang="en-US" sz="1400" dirty="0"/>
              <a:t>electronic cash ledger for payment of duty, fee or interest </a:t>
            </a:r>
            <a:r>
              <a:rPr lang="en-US" sz="1400" dirty="0" err="1"/>
              <a:t>etc</a:t>
            </a:r>
            <a:r>
              <a:rPr lang="en-US" sz="1400" dirty="0"/>
              <a:t> under Customs Act. The form and manner of cash ledger to be prescribed. Likely to be similar to cash ledger under GST laws</a:t>
            </a:r>
          </a:p>
          <a:p>
            <a:pPr marL="180975" lvl="3" indent="0">
              <a:buNone/>
            </a:pPr>
            <a:endParaRPr lang="en-US" sz="1400" dirty="0" smtClean="0"/>
          </a:p>
        </p:txBody>
      </p:sp>
    </p:spTree>
    <p:extLst>
      <p:ext uri="{BB962C8B-B14F-4D97-AF65-F5344CB8AC3E}">
        <p14:creationId xmlns:p14="http://schemas.microsoft.com/office/powerpoint/2010/main" val="332677522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92AFF5-3D73-4BD5-84C6-C6B2F79E54F8}"/>
              </a:ext>
            </a:extLst>
          </p:cNvPr>
          <p:cNvSpPr>
            <a:spLocks noGrp="1"/>
          </p:cNvSpPr>
          <p:nvPr>
            <p:ph type="title"/>
          </p:nvPr>
        </p:nvSpPr>
        <p:spPr/>
        <p:txBody>
          <a:bodyPr/>
          <a:lstStyle/>
          <a:p>
            <a:r>
              <a:rPr lang="en-US" dirty="0" smtClean="0"/>
              <a:t>Customs – Legislative changes</a:t>
            </a:r>
            <a:endParaRPr lang="en-US" dirty="0"/>
          </a:p>
        </p:txBody>
      </p:sp>
      <p:sp>
        <p:nvSpPr>
          <p:cNvPr id="4" name="Content Placeholder 3">
            <a:extLst>
              <a:ext uri="{FF2B5EF4-FFF2-40B4-BE49-F238E27FC236}">
                <a16:creationId xmlns:a16="http://schemas.microsoft.com/office/drawing/2014/main" id="{BD9BD729-5D6C-4175-A2E7-4804F9D8AAEC}"/>
              </a:ext>
            </a:extLst>
          </p:cNvPr>
          <p:cNvSpPr>
            <a:spLocks noGrp="1"/>
          </p:cNvSpPr>
          <p:nvPr>
            <p:ph idx="1"/>
          </p:nvPr>
        </p:nvSpPr>
        <p:spPr>
          <a:xfrm>
            <a:off x="376238" y="836613"/>
            <a:ext cx="8374062" cy="4713911"/>
          </a:xfrm>
        </p:spPr>
        <p:txBody>
          <a:bodyPr/>
          <a:lstStyle/>
          <a:p>
            <a:pPr lvl="2"/>
            <a:r>
              <a:rPr lang="en-US" sz="1400" dirty="0" smtClean="0"/>
              <a:t>Any order or decision passed or any summons or notice served via </a:t>
            </a:r>
            <a:r>
              <a:rPr lang="en-US" sz="1400" dirty="0" smtClean="0"/>
              <a:t>speed post</a:t>
            </a:r>
            <a:r>
              <a:rPr lang="en-US" sz="1400" dirty="0" smtClean="0"/>
              <a:t>, </a:t>
            </a:r>
            <a:r>
              <a:rPr lang="en-US" sz="1400" dirty="0" smtClean="0"/>
              <a:t>courier</a:t>
            </a:r>
            <a:r>
              <a:rPr lang="en-US" sz="1400" dirty="0" smtClean="0"/>
              <a:t>, and registered email to be considered as valid modes of </a:t>
            </a:r>
            <a:r>
              <a:rPr lang="en-US" sz="1400" dirty="0" smtClean="0"/>
              <a:t>delivery </a:t>
            </a:r>
            <a:endParaRPr lang="en-US" sz="1400" dirty="0" smtClean="0"/>
          </a:p>
          <a:p>
            <a:pPr lvl="2"/>
            <a:r>
              <a:rPr lang="en-US" sz="1400" dirty="0" smtClean="0"/>
              <a:t>Affixation of order or decision at some conspicuous place at the last known place of business or residence or affixing a copy thereof on the notice board of the office or uploading on the official website also considered as valid mode of </a:t>
            </a:r>
            <a:r>
              <a:rPr lang="en-US" sz="1400" dirty="0" smtClean="0"/>
              <a:t>delivery</a:t>
            </a:r>
            <a:endParaRPr lang="en-US" sz="1400" dirty="0" smtClean="0"/>
          </a:p>
          <a:p>
            <a:pPr lvl="2"/>
            <a:r>
              <a:rPr lang="en-US" sz="1400" dirty="0" smtClean="0"/>
              <a:t>Introduction of pre-notice consultation in cases not involving collision, willful mis-statement and </a:t>
            </a:r>
            <a:r>
              <a:rPr lang="en-US" sz="1400" dirty="0" smtClean="0"/>
              <a:t>suppression</a:t>
            </a:r>
            <a:endParaRPr lang="en-US" sz="1400" dirty="0" smtClean="0"/>
          </a:p>
          <a:p>
            <a:pPr lvl="2"/>
            <a:r>
              <a:rPr lang="en-US" sz="1400" dirty="0" smtClean="0"/>
              <a:t>Issuance of supplementary show cause notice permitted within the existing time period in circumstances as prescribed through regulations</a:t>
            </a:r>
          </a:p>
          <a:p>
            <a:pPr lvl="2"/>
            <a:r>
              <a:rPr lang="en-US" sz="1400" dirty="0" smtClean="0"/>
              <a:t>Safeguard provision has been issued whereby if a demand notice </a:t>
            </a:r>
            <a:r>
              <a:rPr lang="en-US" sz="1400" dirty="0" smtClean="0"/>
              <a:t>issued </a:t>
            </a:r>
            <a:r>
              <a:rPr lang="en-US" sz="1400" dirty="0" smtClean="0"/>
              <a:t>invoking the extended </a:t>
            </a:r>
            <a:r>
              <a:rPr lang="en-US" sz="1400" dirty="0" smtClean="0"/>
              <a:t>period </a:t>
            </a:r>
            <a:r>
              <a:rPr lang="en-US" sz="1400" dirty="0" smtClean="0"/>
              <a:t>is held not sustainable in any proceeding, including at any stage of appeal for the reason that the charges of collusion, willful mis-statement etc. have not been established against the person to whom the demand notice has been issued, then the said notice shall be deemed to have been issued under subsection (1)</a:t>
            </a:r>
          </a:p>
          <a:p>
            <a:pPr lvl="2"/>
            <a:r>
              <a:rPr lang="en-US" sz="1400" dirty="0"/>
              <a:t>Commissioner (</a:t>
            </a:r>
            <a:r>
              <a:rPr lang="en-US" sz="1400" dirty="0" smtClean="0"/>
              <a:t>Appeals) </a:t>
            </a:r>
            <a:r>
              <a:rPr lang="en-US" sz="1400" dirty="0"/>
              <a:t>has been provided the power to remand back the matter to the adjudicating authority in specified categories of cases namely </a:t>
            </a:r>
          </a:p>
          <a:p>
            <a:pPr marL="447675" lvl="3" indent="-266700"/>
            <a:r>
              <a:rPr lang="en-US" sz="1400" dirty="0"/>
              <a:t>Where an order or decision has been passed without following the principles of natural justice; or</a:t>
            </a:r>
          </a:p>
          <a:p>
            <a:pPr marL="447675" lvl="3" indent="-266700"/>
            <a:r>
              <a:rPr lang="en-US" sz="1400" dirty="0"/>
              <a:t>Where no order or decision has been passed after re-assessment under section 17; or </a:t>
            </a:r>
          </a:p>
          <a:p>
            <a:pPr marL="447675" lvl="3" indent="-266700"/>
            <a:r>
              <a:rPr lang="en-US" sz="1400" dirty="0"/>
              <a:t>Where an order of refund under section 27 has been issued crediting the amount to the Fund without recording any finding on the evidence produced by the applicant</a:t>
            </a:r>
          </a:p>
          <a:p>
            <a:pPr lvl="2"/>
            <a:endParaRPr lang="en-US" sz="1400" dirty="0"/>
          </a:p>
        </p:txBody>
      </p:sp>
    </p:spTree>
    <p:extLst>
      <p:ext uri="{BB962C8B-B14F-4D97-AF65-F5344CB8AC3E}">
        <p14:creationId xmlns:p14="http://schemas.microsoft.com/office/powerpoint/2010/main" val="376507523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92AFF5-3D73-4BD5-84C6-C6B2F79E54F8}"/>
              </a:ext>
            </a:extLst>
          </p:cNvPr>
          <p:cNvSpPr>
            <a:spLocks noGrp="1"/>
          </p:cNvSpPr>
          <p:nvPr>
            <p:ph type="title"/>
          </p:nvPr>
        </p:nvSpPr>
        <p:spPr/>
        <p:txBody>
          <a:bodyPr/>
          <a:lstStyle/>
          <a:p>
            <a:r>
              <a:rPr lang="en-US" dirty="0" smtClean="0"/>
              <a:t>Customs – Legislative changes</a:t>
            </a:r>
            <a:endParaRPr lang="en-US" dirty="0"/>
          </a:p>
        </p:txBody>
      </p:sp>
      <p:sp>
        <p:nvSpPr>
          <p:cNvPr id="4" name="Content Placeholder 3">
            <a:extLst>
              <a:ext uri="{FF2B5EF4-FFF2-40B4-BE49-F238E27FC236}">
                <a16:creationId xmlns:a16="http://schemas.microsoft.com/office/drawing/2014/main" id="{BD9BD729-5D6C-4175-A2E7-4804F9D8AAEC}"/>
              </a:ext>
            </a:extLst>
          </p:cNvPr>
          <p:cNvSpPr>
            <a:spLocks noGrp="1"/>
          </p:cNvSpPr>
          <p:nvPr>
            <p:ph idx="1"/>
          </p:nvPr>
        </p:nvSpPr>
        <p:spPr>
          <a:xfrm>
            <a:off x="373938" y="1112274"/>
            <a:ext cx="8374062" cy="4748980"/>
          </a:xfrm>
        </p:spPr>
        <p:txBody>
          <a:bodyPr/>
          <a:lstStyle/>
          <a:p>
            <a:pPr marL="0" lvl="2" indent="0" algn="just">
              <a:buNone/>
            </a:pPr>
            <a:r>
              <a:rPr lang="en-US" sz="1500" dirty="0"/>
              <a:t>Adjudication time limit has been stipulated</a:t>
            </a:r>
            <a:r>
              <a:rPr lang="en-US" sz="1500" dirty="0" smtClean="0"/>
              <a:t>:</a:t>
            </a:r>
          </a:p>
          <a:p>
            <a:pPr marL="0" lvl="2" indent="0" algn="just">
              <a:buNone/>
            </a:pPr>
            <a:endParaRPr lang="en-US" sz="1400" dirty="0"/>
          </a:p>
          <a:p>
            <a:pPr lvl="2" algn="just"/>
            <a:endParaRPr lang="en-US" sz="1400" dirty="0"/>
          </a:p>
          <a:p>
            <a:pPr lvl="3" algn="just"/>
            <a:endParaRPr lang="en-US" sz="1400" dirty="0"/>
          </a:p>
          <a:p>
            <a:pPr lvl="3" algn="just"/>
            <a:endParaRPr lang="en-US" sz="1400" dirty="0"/>
          </a:p>
          <a:p>
            <a:pPr lvl="3" algn="just"/>
            <a:endParaRPr lang="en-US" sz="1400" dirty="0"/>
          </a:p>
          <a:p>
            <a:pPr lvl="3" algn="just"/>
            <a:endParaRPr lang="en-US" sz="1400" dirty="0"/>
          </a:p>
          <a:p>
            <a:pPr marL="180000" lvl="3" indent="0" algn="just">
              <a:buNone/>
            </a:pPr>
            <a:endParaRPr lang="en-US" sz="1400" dirty="0"/>
          </a:p>
          <a:p>
            <a:pPr marL="180000" lvl="3" indent="0" algn="just">
              <a:buNone/>
            </a:pPr>
            <a:endParaRPr lang="en-US" sz="1400" dirty="0"/>
          </a:p>
          <a:p>
            <a:pPr marL="180000" lvl="3" indent="0" algn="just">
              <a:buNone/>
            </a:pPr>
            <a:endParaRPr lang="en-US" sz="1400" dirty="0"/>
          </a:p>
          <a:p>
            <a:pPr marL="180000" lvl="3" indent="0" algn="just">
              <a:buNone/>
            </a:pPr>
            <a:endParaRPr lang="en-US" sz="1400" dirty="0"/>
          </a:p>
          <a:p>
            <a:pPr marL="180000" lvl="3" indent="0" algn="just">
              <a:buNone/>
            </a:pPr>
            <a:endParaRPr lang="en-US" sz="1400" dirty="0"/>
          </a:p>
          <a:p>
            <a:pPr marL="180000" lvl="3" indent="0" algn="just">
              <a:buNone/>
            </a:pPr>
            <a:endParaRPr lang="en-US" sz="1400" dirty="0"/>
          </a:p>
          <a:p>
            <a:pPr marL="180000" lvl="3" indent="0" algn="just">
              <a:buNone/>
            </a:pPr>
            <a:endParaRPr lang="en-US" sz="1400" dirty="0"/>
          </a:p>
          <a:p>
            <a:pPr marL="180000" lvl="3" indent="0" algn="just">
              <a:spcAft>
                <a:spcPts val="0"/>
              </a:spcAft>
              <a:buNone/>
            </a:pPr>
            <a:endParaRPr lang="en-US" sz="1400" dirty="0"/>
          </a:p>
          <a:p>
            <a:pPr marL="180000" lvl="3" indent="0" algn="just">
              <a:spcAft>
                <a:spcPts val="0"/>
              </a:spcAft>
              <a:buNone/>
            </a:pPr>
            <a:endParaRPr lang="en-US" sz="1400" dirty="0"/>
          </a:p>
          <a:p>
            <a:pPr marL="180000" lvl="3" indent="0" algn="just">
              <a:spcAft>
                <a:spcPts val="0"/>
              </a:spcAft>
              <a:buNone/>
            </a:pPr>
            <a:r>
              <a:rPr lang="en-US" sz="1300" i="1" dirty="0" smtClean="0"/>
              <a:t>* Any officer senior in rank to the proper officer</a:t>
            </a:r>
            <a:endParaRPr lang="en-US" sz="1300" i="1" dirty="0"/>
          </a:p>
          <a:p>
            <a:pPr marL="180000" lvl="3" indent="0" algn="just">
              <a:buNone/>
            </a:pPr>
            <a:endParaRPr lang="en-US" sz="1400" dirty="0"/>
          </a:p>
        </p:txBody>
      </p:sp>
      <p:graphicFrame>
        <p:nvGraphicFramePr>
          <p:cNvPr id="5" name="Group 3"/>
          <p:cNvGraphicFramePr>
            <a:graphicFrameLocks/>
          </p:cNvGraphicFramePr>
          <p:nvPr>
            <p:custDataLst>
              <p:tags r:id="rId1"/>
            </p:custDataLst>
            <p:extLst>
              <p:ext uri="{D42A27DB-BD31-4B8C-83A1-F6EECF244321}">
                <p14:modId xmlns:p14="http://schemas.microsoft.com/office/powerpoint/2010/main" val="285026638"/>
              </p:ext>
            </p:extLst>
          </p:nvPr>
        </p:nvGraphicFramePr>
        <p:xfrm>
          <a:off x="373938" y="1535673"/>
          <a:ext cx="8374062" cy="4638276"/>
        </p:xfrm>
        <a:graphic>
          <a:graphicData uri="http://schemas.openxmlformats.org/drawingml/2006/table">
            <a:tbl>
              <a:tblPr firstRow="1" bandRow="1">
                <a:tableStyleId>{5A111915-BE36-4E01-A7E5-04B1672EAD32}</a:tableStyleId>
              </a:tblPr>
              <a:tblGrid>
                <a:gridCol w="4750512">
                  <a:extLst>
                    <a:ext uri="{9D8B030D-6E8A-4147-A177-3AD203B41FA5}">
                      <a16:colId xmlns:a16="http://schemas.microsoft.com/office/drawing/2014/main" val="20000"/>
                    </a:ext>
                  </a:extLst>
                </a:gridCol>
                <a:gridCol w="3623550">
                  <a:extLst>
                    <a:ext uri="{9D8B030D-6E8A-4147-A177-3AD203B41FA5}">
                      <a16:colId xmlns:a16="http://schemas.microsoft.com/office/drawing/2014/main" val="20001"/>
                    </a:ext>
                  </a:extLst>
                </a:gridCol>
              </a:tblGrid>
              <a:tr h="416006">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1" i="0" u="none" strike="noStrike" kern="1200" cap="none" normalizeH="0" baseline="0" dirty="0" smtClean="0">
                          <a:ln>
                            <a:noFill/>
                          </a:ln>
                          <a:solidFill>
                            <a:srgbClr val="0097A9"/>
                          </a:solidFill>
                          <a:effectLst/>
                          <a:latin typeface="+mj-lt"/>
                          <a:ea typeface="+mn-ea"/>
                          <a:cs typeface="+mn-cs"/>
                        </a:rPr>
                        <a:t>Condition</a:t>
                      </a:r>
                    </a:p>
                  </a:txBody>
                  <a:tcPr marL="91561" marR="91561" marT="91440" marB="91440" anchor="ctr" horzOverflow="overflow">
                    <a:lnL w="9525" cap="flat" cmpd="sng" algn="ctr">
                      <a:noFill/>
                      <a:prstDash val="solid"/>
                    </a:lnL>
                    <a:lnT w="38100" cap="flat" cmpd="sng" algn="ctr">
                      <a:solidFill>
                        <a:srgbClr val="0097A9"/>
                      </a:solidFill>
                      <a:prstDash val="solid"/>
                      <a:round/>
                      <a:headEnd type="none" w="med" len="med"/>
                      <a:tailEnd type="none" w="med" len="med"/>
                    </a:lnT>
                    <a:noFill/>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1" i="0" u="none" strike="noStrike" cap="none" normalizeH="0" baseline="0" dirty="0" smtClean="0">
                          <a:ln>
                            <a:noFill/>
                          </a:ln>
                          <a:solidFill>
                            <a:srgbClr val="0097A9"/>
                          </a:solidFill>
                          <a:effectLst/>
                          <a:latin typeface="+mj-lt"/>
                        </a:rPr>
                        <a:t>Time Limit</a:t>
                      </a:r>
                    </a:p>
                  </a:txBody>
                  <a:tcPr marL="91561" marR="91561" marT="91440" marB="91440" anchor="ctr" horzOverflow="overflow">
                    <a:lnR w="9525" cap="flat" cmpd="sng" algn="ctr">
                      <a:noFill/>
                      <a:prstDash val="solid"/>
                    </a:lnR>
                    <a:lnT w="38100" cap="flat" cmpd="sng" algn="ctr">
                      <a:solidFill>
                        <a:srgbClr val="0097A9"/>
                      </a:solidFill>
                      <a:prstDash val="solid"/>
                      <a:round/>
                      <a:headEnd type="none" w="med" len="med"/>
                      <a:tailEnd type="none" w="med" len="med"/>
                    </a:lnT>
                    <a:noFill/>
                  </a:tcPr>
                </a:tc>
                <a:extLst>
                  <a:ext uri="{0D108BD9-81ED-4DB2-BD59-A6C34878D82A}">
                    <a16:rowId xmlns:a16="http://schemas.microsoft.com/office/drawing/2014/main" val="10000"/>
                  </a:ext>
                </a:extLst>
              </a:tr>
              <a:tr h="743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j-lt"/>
                          <a:ea typeface="+mn-ea"/>
                          <a:cs typeface="+mn-cs"/>
                        </a:rPr>
                        <a:t>No charges of collusion, willful mis-statement, suppression is invoked for adjudication of demand notice </a:t>
                      </a:r>
                    </a:p>
                  </a:txBody>
                  <a:tcPr anchor="ctr">
                    <a:lnL w="9525" cap="flat" cmpd="sng" algn="ctr">
                      <a:noFill/>
                      <a:prstDash val="solid"/>
                    </a:ln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lang="en-US" sz="1400" kern="1200" dirty="0" smtClean="0">
                          <a:solidFill>
                            <a:schemeClr val="tx1"/>
                          </a:solidFill>
                          <a:latin typeface="+mj-lt"/>
                          <a:ea typeface="+mn-ea"/>
                          <a:cs typeface="+mn-cs"/>
                        </a:rPr>
                        <a:t>6 months from Notice date (extendible upto 1 year with approval from senior officer*)</a:t>
                      </a:r>
                    </a:p>
                  </a:txBody>
                  <a:tcPr marL="91561" marR="91561" marT="91440" marB="91440" anchor="ctr" horzOverflow="overflow">
                    <a:lnR w="9525" cap="flat" cmpd="sng" algn="ctr">
                      <a:noFill/>
                      <a:prstDash val="solid"/>
                    </a:lnR>
                  </a:tcPr>
                </a:tc>
                <a:extLst>
                  <a:ext uri="{0D108BD9-81ED-4DB2-BD59-A6C34878D82A}">
                    <a16:rowId xmlns:a16="http://schemas.microsoft.com/office/drawing/2014/main" val="10001"/>
                  </a:ext>
                </a:extLst>
              </a:tr>
              <a:tr h="743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j-lt"/>
                          <a:ea typeface="+mn-ea"/>
                          <a:cs typeface="+mn-cs"/>
                        </a:rPr>
                        <a:t>Charges of collusion, willful mis-statement, suppression is invoked for adjudication of demand notice </a:t>
                      </a:r>
                    </a:p>
                  </a:txBody>
                  <a:tcPr anchor="ctr">
                    <a:lnL w="9525" cap="flat" cmpd="sng" algn="ctr">
                      <a:noFill/>
                      <a:prstDash val="solid"/>
                    </a:ln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lang="en-US" sz="1400" kern="1200" dirty="0" smtClean="0">
                          <a:solidFill>
                            <a:schemeClr val="tx1"/>
                          </a:solidFill>
                          <a:latin typeface="+mj-lt"/>
                          <a:ea typeface="+mn-ea"/>
                          <a:cs typeface="+mn-cs"/>
                        </a:rPr>
                        <a:t>1 year from Notice date (extendible upto 1.5 years with approval from senior officer*) </a:t>
                      </a:r>
                    </a:p>
                  </a:txBody>
                  <a:tcPr marL="91561" marR="91561" marT="91440" marB="91440" anchor="ctr" horzOverflow="overflow">
                    <a:lnR w="9525" cap="flat" cmpd="sng" algn="ctr">
                      <a:noFill/>
                      <a:prstDash val="solid"/>
                    </a:lnR>
                  </a:tcPr>
                </a:tc>
                <a:extLst>
                  <a:ext uri="{0D108BD9-81ED-4DB2-BD59-A6C34878D82A}">
                    <a16:rowId xmlns:a16="http://schemas.microsoft.com/office/drawing/2014/main" val="10002"/>
                  </a:ext>
                </a:extLst>
              </a:tr>
              <a:tr h="1801602">
                <a:tc>
                  <a:txBody>
                    <a:bodyPr/>
                    <a:lstStyle/>
                    <a:p>
                      <a:pPr marL="88900" lvl="4" indent="0" algn="l">
                        <a:tabLst>
                          <a:tab pos="88900" algn="l"/>
                        </a:tabLst>
                      </a:pPr>
                      <a:r>
                        <a:rPr lang="en-US" sz="1400" dirty="0" smtClean="0">
                          <a:latin typeface="+mj-lt"/>
                        </a:rPr>
                        <a:t>In case where:</a:t>
                      </a:r>
                    </a:p>
                    <a:p>
                      <a:pPr marL="288000" lvl="4" indent="-180975" algn="l">
                        <a:buFont typeface="Arial" panose="020B0604020202020204" pitchFamily="34" charset="0"/>
                        <a:buChar char="•"/>
                        <a:tabLst>
                          <a:tab pos="88900" algn="l"/>
                        </a:tabLst>
                      </a:pPr>
                      <a:r>
                        <a:rPr lang="en-US" sz="1400" dirty="0" smtClean="0">
                          <a:latin typeface="+mj-lt"/>
                        </a:rPr>
                        <a:t>An appeal filed similar matter is pending or –</a:t>
                      </a:r>
                      <a:r>
                        <a:rPr lang="en-US" sz="1400" baseline="0" dirty="0" smtClean="0">
                          <a:latin typeface="+mj-lt"/>
                        </a:rPr>
                        <a:t> </a:t>
                      </a:r>
                    </a:p>
                    <a:p>
                      <a:pPr marL="288000" lvl="4" indent="-180975" algn="l">
                        <a:buFont typeface="Arial" panose="020B0604020202020204" pitchFamily="34" charset="0"/>
                        <a:buChar char="•"/>
                        <a:tabLst>
                          <a:tab pos="88900" algn="l"/>
                        </a:tabLst>
                      </a:pPr>
                      <a:r>
                        <a:rPr lang="en-US" sz="1400" dirty="0" smtClean="0">
                          <a:latin typeface="+mj-lt"/>
                        </a:rPr>
                        <a:t>An interim order of stay has been issued by the Appellate Tribunal / High court or Supreme Court </a:t>
                      </a:r>
                      <a:endParaRPr lang="en-IN" sz="1400" dirty="0" smtClean="0">
                        <a:latin typeface="+mj-lt"/>
                      </a:endParaRPr>
                    </a:p>
                    <a:p>
                      <a:pPr marL="288000" lvl="4" indent="-180975" algn="l">
                        <a:buFont typeface="Arial" panose="020B0604020202020204" pitchFamily="34" charset="0"/>
                        <a:buChar char="•"/>
                        <a:tabLst>
                          <a:tab pos="88900" algn="l"/>
                        </a:tabLst>
                      </a:pPr>
                      <a:r>
                        <a:rPr lang="en-US" sz="1400" dirty="0" smtClean="0">
                          <a:latin typeface="+mj-lt"/>
                        </a:rPr>
                        <a:t>The Board has issued a specific direction/ order to keep similar matters on abeyance</a:t>
                      </a:r>
                    </a:p>
                    <a:p>
                      <a:pPr marL="288000" lvl="4" indent="-180975" algn="l">
                        <a:buFont typeface="Arial" panose="020B0604020202020204" pitchFamily="34" charset="0"/>
                        <a:buChar char="•"/>
                        <a:tabLst>
                          <a:tab pos="88900" algn="l"/>
                        </a:tabLst>
                      </a:pPr>
                      <a:r>
                        <a:rPr lang="en-US" sz="1400" dirty="0" smtClean="0">
                          <a:latin typeface="+mj-lt"/>
                        </a:rPr>
                        <a:t>The Settlement Commission has admitted an application made by the person concerned</a:t>
                      </a:r>
                    </a:p>
                  </a:txBody>
                  <a:tcPr anchor="ctr">
                    <a:lnL w="9525" cap="flat" cmpd="sng" algn="ctr">
                      <a:noFill/>
                      <a:prstDash val="solid"/>
                    </a:lnL>
                    <a:lnR w="9525" cap="flat" cmpd="sng" algn="ctr">
                      <a:noFill/>
                      <a:prstDash val="solid"/>
                    </a:lnR>
                  </a:tcPr>
                </a:tc>
                <a:tc>
                  <a:txBody>
                    <a:bodyPr/>
                    <a:lstStyle/>
                    <a:p>
                      <a:pPr marL="88900" marR="0" lvl="4" indent="0" algn="l" defTabSz="914400" rtl="0" eaLnBrk="1" fontAlgn="base" latinLnBrk="0" hangingPunct="1">
                        <a:lnSpc>
                          <a:spcPct val="106000"/>
                        </a:lnSpc>
                        <a:spcBef>
                          <a:spcPct val="50000"/>
                        </a:spcBef>
                        <a:spcAft>
                          <a:spcPct val="0"/>
                        </a:spcAft>
                        <a:buClr>
                          <a:schemeClr val="tx1"/>
                        </a:buClr>
                        <a:buSzTx/>
                        <a:buFontTx/>
                        <a:buNone/>
                        <a:tabLst>
                          <a:tab pos="88900" algn="l"/>
                        </a:tabLst>
                        <a:defRPr/>
                      </a:pPr>
                      <a:r>
                        <a:rPr lang="en-US" sz="1400" kern="1200" dirty="0" smtClean="0">
                          <a:solidFill>
                            <a:schemeClr val="tx1"/>
                          </a:solidFill>
                          <a:latin typeface="+mj-lt"/>
                          <a:ea typeface="+mn-ea"/>
                          <a:cs typeface="+mn-cs"/>
                        </a:rPr>
                        <a:t>The time limit as above shall be computed from the date the situation ceases to exist</a:t>
                      </a:r>
                    </a:p>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endParaRPr kumimoji="0" lang="en-US" sz="1400" b="0" i="0" u="none" strike="noStrike" cap="none" normalizeH="0" baseline="0" dirty="0" smtClean="0">
                        <a:ln>
                          <a:noFill/>
                        </a:ln>
                        <a:solidFill>
                          <a:schemeClr val="tx1"/>
                        </a:solidFill>
                        <a:effectLst/>
                        <a:latin typeface="+mj-lt"/>
                      </a:endParaRPr>
                    </a:p>
                  </a:txBody>
                  <a:tcPr anchor="ctr">
                    <a:lnL w="9525" cap="flat" cmpd="sng" algn="ctr">
                      <a:noFill/>
                      <a:prstDash val="solid"/>
                    </a:lnL>
                    <a:lnR w="9525" cap="flat" cmpd="sng" algn="ctr">
                      <a:noFill/>
                      <a:prstDash val="solid"/>
                    </a:lnR>
                  </a:tcPr>
                </a:tc>
                <a:extLst>
                  <a:ext uri="{0D108BD9-81ED-4DB2-BD59-A6C34878D82A}">
                    <a16:rowId xmlns:a16="http://schemas.microsoft.com/office/drawing/2014/main" val="2166769302"/>
                  </a:ext>
                </a:extLst>
              </a:tr>
              <a:tr h="52695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j-lt"/>
                          <a:ea typeface="+mn-ea"/>
                          <a:cs typeface="+mn-cs"/>
                        </a:rPr>
                        <a:t>Note: Non-adjudication within extended period would be deemed as if no notice had been issued</a:t>
                      </a:r>
                    </a:p>
                  </a:txBody>
                  <a:tcPr anchor="ctr">
                    <a:lnL w="9525" cap="flat" cmpd="sng" algn="ctr">
                      <a:noFill/>
                      <a:prstDash val="solid"/>
                    </a:lnL>
                    <a:lnR w="9525" cap="flat" cmpd="sng" algn="ctr">
                      <a:noFill/>
                      <a:prstDash val="solid"/>
                    </a:lnR>
                  </a:tcPr>
                </a:tc>
                <a:tc hMerge="1">
                  <a:txBody>
                    <a:bodyPr/>
                    <a:lstStyle/>
                    <a:p>
                      <a:endParaRPr lang="en-IN"/>
                    </a:p>
                  </a:txBody>
                  <a:tcPr/>
                </a:tc>
                <a:extLst>
                  <a:ext uri="{0D108BD9-81ED-4DB2-BD59-A6C34878D82A}">
                    <a16:rowId xmlns:a16="http://schemas.microsoft.com/office/drawing/2014/main" val="4073684979"/>
                  </a:ext>
                </a:extLst>
              </a:tr>
            </a:tbl>
          </a:graphicData>
        </a:graphic>
      </p:graphicFrame>
    </p:spTree>
    <p:extLst>
      <p:ext uri="{BB962C8B-B14F-4D97-AF65-F5344CB8AC3E}">
        <p14:creationId xmlns:p14="http://schemas.microsoft.com/office/powerpoint/2010/main" val="257003759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dirty="0" smtClean="0"/>
              <a:t>Authority for Advance Rulings</a:t>
            </a:r>
            <a:endParaRPr lang="en-IN" dirty="0"/>
          </a:p>
        </p:txBody>
      </p:sp>
      <p:sp>
        <p:nvSpPr>
          <p:cNvPr id="3" name="Title 2">
            <a:extLst>
              <a:ext uri="{FF2B5EF4-FFF2-40B4-BE49-F238E27FC236}">
                <a16:creationId xmlns:a16="http://schemas.microsoft.com/office/drawing/2014/main" id="{0792AFF5-3D73-4BD5-84C6-C6B2F79E54F8}"/>
              </a:ext>
            </a:extLst>
          </p:cNvPr>
          <p:cNvSpPr>
            <a:spLocks noGrp="1"/>
          </p:cNvSpPr>
          <p:nvPr>
            <p:ph type="title"/>
          </p:nvPr>
        </p:nvSpPr>
        <p:spPr/>
        <p:txBody>
          <a:bodyPr/>
          <a:lstStyle/>
          <a:p>
            <a:r>
              <a:rPr lang="en-US" dirty="0" smtClean="0"/>
              <a:t>Customs – Legislative changes</a:t>
            </a:r>
            <a:endParaRPr lang="en-US" dirty="0"/>
          </a:p>
        </p:txBody>
      </p:sp>
      <p:sp>
        <p:nvSpPr>
          <p:cNvPr id="4" name="Content Placeholder 3">
            <a:extLst>
              <a:ext uri="{FF2B5EF4-FFF2-40B4-BE49-F238E27FC236}">
                <a16:creationId xmlns:a16="http://schemas.microsoft.com/office/drawing/2014/main" id="{BD9BD729-5D6C-4175-A2E7-4804F9D8AAEC}"/>
              </a:ext>
            </a:extLst>
          </p:cNvPr>
          <p:cNvSpPr>
            <a:spLocks noGrp="1"/>
          </p:cNvSpPr>
          <p:nvPr>
            <p:ph idx="1"/>
          </p:nvPr>
        </p:nvSpPr>
        <p:spPr/>
        <p:txBody>
          <a:bodyPr/>
          <a:lstStyle/>
          <a:p>
            <a:pPr lvl="2"/>
            <a:r>
              <a:rPr lang="en-US" sz="1500" dirty="0" smtClean="0"/>
              <a:t>Separate advance ruling authority to be formed for Customs </a:t>
            </a:r>
          </a:p>
          <a:p>
            <a:pPr lvl="2"/>
            <a:r>
              <a:rPr lang="en-US" sz="1500" dirty="0" smtClean="0"/>
              <a:t>Scope of advance ruling expanded to cover subjects beyond mere determination of duty </a:t>
            </a:r>
          </a:p>
          <a:p>
            <a:pPr lvl="2"/>
            <a:r>
              <a:rPr lang="en-US" sz="1500" dirty="0" smtClean="0"/>
              <a:t>Widened scope of ‘applicant’ to include any person:</a:t>
            </a:r>
          </a:p>
          <a:p>
            <a:pPr marL="447675" lvl="3" indent="-266700">
              <a:tabLst>
                <a:tab pos="447675" algn="l"/>
              </a:tabLst>
            </a:pPr>
            <a:r>
              <a:rPr lang="en-US" sz="1500" dirty="0"/>
              <a:t>who has a valid IEC or </a:t>
            </a:r>
          </a:p>
          <a:p>
            <a:pPr marL="447675" lvl="3" indent="-266700">
              <a:tabLst>
                <a:tab pos="447675" algn="l"/>
              </a:tabLst>
            </a:pPr>
            <a:r>
              <a:rPr lang="en-US" sz="1500" dirty="0"/>
              <a:t>exporting any goods to India or </a:t>
            </a:r>
          </a:p>
          <a:p>
            <a:pPr marL="447675" lvl="3" indent="-266700">
              <a:tabLst>
                <a:tab pos="447675" algn="l"/>
              </a:tabLst>
            </a:pPr>
            <a:r>
              <a:rPr lang="en-US" sz="1500" dirty="0"/>
              <a:t>within a justifiable cause to the satisfaction of the authority </a:t>
            </a:r>
          </a:p>
          <a:p>
            <a:pPr lvl="2"/>
            <a:r>
              <a:rPr lang="en-US" sz="1500" dirty="0" smtClean="0"/>
              <a:t>Time frame to pronounce of advance ruling has been reduced from six months to three months</a:t>
            </a:r>
          </a:p>
        </p:txBody>
      </p:sp>
    </p:spTree>
    <p:extLst>
      <p:ext uri="{BB962C8B-B14F-4D97-AF65-F5344CB8AC3E}">
        <p14:creationId xmlns:p14="http://schemas.microsoft.com/office/powerpoint/2010/main" val="387916355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0B8F-8AA9-4DC9-AF9F-A290C097FC3C}"/>
              </a:ext>
            </a:extLst>
          </p:cNvPr>
          <p:cNvSpPr>
            <a:spLocks noGrp="1"/>
          </p:cNvSpPr>
          <p:nvPr>
            <p:ph type="title"/>
          </p:nvPr>
        </p:nvSpPr>
        <p:spPr/>
        <p:txBody>
          <a:bodyPr/>
          <a:lstStyle/>
          <a:p>
            <a:r>
              <a:rPr lang="en-US" dirty="0" smtClean="0"/>
              <a:t>Customs Tariff</a:t>
            </a:r>
            <a:br>
              <a:rPr lang="en-US" dirty="0" smtClean="0"/>
            </a:br>
            <a:r>
              <a:rPr lang="en-US" b="0" dirty="0" smtClean="0"/>
              <a:t>Legislative </a:t>
            </a:r>
            <a:r>
              <a:rPr lang="en-US" b="0" dirty="0"/>
              <a:t>c</a:t>
            </a:r>
            <a:r>
              <a:rPr lang="en-US" b="0" dirty="0" smtClean="0"/>
              <a:t>hanges</a:t>
            </a:r>
            <a:endParaRPr lang="en-US" b="0" dirty="0"/>
          </a:p>
        </p:txBody>
      </p:sp>
    </p:spTree>
    <p:extLst>
      <p:ext uri="{BB962C8B-B14F-4D97-AF65-F5344CB8AC3E}">
        <p14:creationId xmlns:p14="http://schemas.microsoft.com/office/powerpoint/2010/main" val="298900467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r>
              <a:rPr lang="en-US" dirty="0"/>
              <a:t>Key </a:t>
            </a:r>
            <a:r>
              <a:rPr lang="en-US" dirty="0" smtClean="0"/>
              <a:t>legislative </a:t>
            </a:r>
            <a:r>
              <a:rPr lang="en-US" dirty="0" smtClean="0"/>
              <a:t>changes</a:t>
            </a:r>
            <a:endParaRPr lang="en-IN" dirty="0"/>
          </a:p>
        </p:txBody>
      </p:sp>
      <p:sp>
        <p:nvSpPr>
          <p:cNvPr id="3" name="Title 2">
            <a:extLst>
              <a:ext uri="{FF2B5EF4-FFF2-40B4-BE49-F238E27FC236}">
                <a16:creationId xmlns:a16="http://schemas.microsoft.com/office/drawing/2014/main" id="{0792AFF5-3D73-4BD5-84C6-C6B2F79E54F8}"/>
              </a:ext>
            </a:extLst>
          </p:cNvPr>
          <p:cNvSpPr>
            <a:spLocks noGrp="1"/>
          </p:cNvSpPr>
          <p:nvPr>
            <p:ph type="title"/>
          </p:nvPr>
        </p:nvSpPr>
        <p:spPr/>
        <p:txBody>
          <a:bodyPr/>
          <a:lstStyle/>
          <a:p>
            <a:r>
              <a:rPr lang="en-US" dirty="0" smtClean="0"/>
              <a:t>Customs Tariff</a:t>
            </a:r>
            <a:endParaRPr lang="en-US" dirty="0"/>
          </a:p>
        </p:txBody>
      </p:sp>
      <p:sp>
        <p:nvSpPr>
          <p:cNvPr id="4" name="Content Placeholder 3">
            <a:extLst>
              <a:ext uri="{FF2B5EF4-FFF2-40B4-BE49-F238E27FC236}">
                <a16:creationId xmlns:a16="http://schemas.microsoft.com/office/drawing/2014/main" id="{BD9BD729-5D6C-4175-A2E7-4804F9D8AAEC}"/>
              </a:ext>
            </a:extLst>
          </p:cNvPr>
          <p:cNvSpPr>
            <a:spLocks noGrp="1"/>
          </p:cNvSpPr>
          <p:nvPr>
            <p:ph idx="1"/>
          </p:nvPr>
        </p:nvSpPr>
        <p:spPr/>
        <p:txBody>
          <a:bodyPr/>
          <a:lstStyle/>
          <a:p>
            <a:pPr lvl="2"/>
            <a:r>
              <a:rPr lang="en-US" sz="1500" dirty="0" smtClean="0"/>
              <a:t>Specific valuation provisions for levy of IGST for transfer of warehoused goods before clearance </a:t>
            </a:r>
            <a:r>
              <a:rPr lang="en-US" sz="1500" dirty="0" smtClean="0"/>
              <a:t>therefrom</a:t>
            </a:r>
          </a:p>
          <a:p>
            <a:pPr lvl="2"/>
            <a:endParaRPr lang="en-US" sz="1500" dirty="0" smtClean="0"/>
          </a:p>
          <a:p>
            <a:pPr lvl="2"/>
            <a:r>
              <a:rPr lang="en-US" sz="1500" dirty="0" smtClean="0"/>
              <a:t>Insertion of new note to prescribe NIL rate of export duty for goods not covered in Second Schedule</a:t>
            </a:r>
            <a:endParaRPr lang="en-US" sz="1500" dirty="0"/>
          </a:p>
        </p:txBody>
      </p:sp>
    </p:spTree>
    <p:extLst>
      <p:ext uri="{BB962C8B-B14F-4D97-AF65-F5344CB8AC3E}">
        <p14:creationId xmlns:p14="http://schemas.microsoft.com/office/powerpoint/2010/main" val="307389296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noProof="0" dirty="0"/>
              <a:t>Contents</a:t>
            </a:r>
          </a:p>
        </p:txBody>
      </p:sp>
      <p:sp>
        <p:nvSpPr>
          <p:cNvPr id="6" name="Text Placeholder 5"/>
          <p:cNvSpPr>
            <a:spLocks noGrp="1"/>
          </p:cNvSpPr>
          <p:nvPr>
            <p:ph sz="quarter" idx="10"/>
          </p:nvPr>
        </p:nvSpPr>
        <p:spPr>
          <a:xfrm>
            <a:off x="376238" y="1673792"/>
            <a:ext cx="3342322" cy="4011235"/>
          </a:xfrm>
        </p:spPr>
        <p:txBody>
          <a:bodyPr/>
          <a:lstStyle/>
          <a:p>
            <a:r>
              <a:rPr lang="en-US" sz="1600" dirty="0" smtClean="0"/>
              <a:t>Key changes</a:t>
            </a:r>
          </a:p>
          <a:p>
            <a:r>
              <a:rPr lang="en-US" sz="1600" dirty="0" smtClean="0"/>
              <a:t>Rate movement</a:t>
            </a:r>
            <a:endParaRPr lang="en-US" sz="1600" dirty="0"/>
          </a:p>
          <a:p>
            <a:r>
              <a:rPr lang="en-US" sz="1600" dirty="0" smtClean="0"/>
              <a:t>Legislative changes</a:t>
            </a:r>
            <a:endParaRPr lang="en-US" sz="1600" dirty="0"/>
          </a:p>
          <a:p>
            <a:pPr marL="285750" indent="-285750">
              <a:buFontTx/>
              <a:buChar char="-"/>
            </a:pPr>
            <a:r>
              <a:rPr lang="en-US" sz="1600" dirty="0" smtClean="0"/>
              <a:t>Customs</a:t>
            </a:r>
          </a:p>
          <a:p>
            <a:pPr marL="285750" indent="-285750">
              <a:buFontTx/>
              <a:buChar char="-"/>
            </a:pPr>
            <a:r>
              <a:rPr lang="en-US" sz="1600" dirty="0" smtClean="0"/>
              <a:t>Customs Tariff </a:t>
            </a:r>
            <a:endParaRPr lang="en-US" sz="1600" dirty="0"/>
          </a:p>
          <a:p>
            <a:endParaRPr lang="en-US" sz="1600" dirty="0"/>
          </a:p>
        </p:txBody>
      </p:sp>
      <p:pic>
        <p:nvPicPr>
          <p:cNvPr id="7" name="Picture Placeholder 6">
            <a:extLst>
              <a:ext uri="{FF2B5EF4-FFF2-40B4-BE49-F238E27FC236}">
                <a16:creationId xmlns:a16="http://schemas.microsoft.com/office/drawing/2014/main" id="{1F38B032-389A-47D9-8FF4-E52B3098B79A}"/>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tretch>
            <a:fillRect/>
          </a:stretch>
        </p:blipFill>
        <p:spPr>
          <a:xfrm>
            <a:off x="3227388" y="2679826"/>
            <a:ext cx="5797940" cy="3749105"/>
          </a:xfrm>
        </p:spPr>
      </p:pic>
    </p:spTree>
    <p:extLst>
      <p:ext uri="{BB962C8B-B14F-4D97-AF65-F5344CB8AC3E}">
        <p14:creationId xmlns:p14="http://schemas.microsoft.com/office/powerpoint/2010/main" val="233800887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hbshah\AppData\Local\Microsoft\Windows\Temporary Internet Files\Content.Outlook\892KDZ1U\ind_cbt_glb_ve_206_hi.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286"/>
          <a:stretch/>
        </p:blipFill>
        <p:spPr bwMode="auto">
          <a:xfrm>
            <a:off x="5152607" y="194037"/>
            <a:ext cx="3732678" cy="64699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149" y="2905793"/>
            <a:ext cx="4528949" cy="1158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76158089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Objectives</a:t>
            </a:r>
            <a:r>
              <a:rPr lang="en-IN" dirty="0"/>
              <a:t/>
            </a:r>
            <a:br>
              <a:rPr lang="en-IN" dirty="0"/>
            </a:br>
            <a:endParaRPr lang="en-IN" dirty="0"/>
          </a:p>
        </p:txBody>
      </p:sp>
      <p:sp>
        <p:nvSpPr>
          <p:cNvPr id="6" name="Rectangle 5"/>
          <p:cNvSpPr/>
          <p:nvPr/>
        </p:nvSpPr>
        <p:spPr>
          <a:xfrm>
            <a:off x="532245" y="1621271"/>
            <a:ext cx="1317942" cy="69342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smtClean="0">
              <a:solidFill>
                <a:schemeClr val="tx2"/>
              </a:solidFill>
            </a:endParaRPr>
          </a:p>
        </p:txBody>
      </p:sp>
      <p:sp>
        <p:nvSpPr>
          <p:cNvPr id="7" name="Rectangle 6"/>
          <p:cNvSpPr/>
          <p:nvPr/>
        </p:nvSpPr>
        <p:spPr>
          <a:xfrm>
            <a:off x="532245" y="2535671"/>
            <a:ext cx="1317942" cy="69342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smtClean="0">
              <a:solidFill>
                <a:schemeClr val="tx2"/>
              </a:solidFill>
            </a:endParaRPr>
          </a:p>
        </p:txBody>
      </p:sp>
      <p:sp>
        <p:nvSpPr>
          <p:cNvPr id="8" name="Rectangle 7"/>
          <p:cNvSpPr/>
          <p:nvPr/>
        </p:nvSpPr>
        <p:spPr>
          <a:xfrm>
            <a:off x="532245" y="3434831"/>
            <a:ext cx="1317942" cy="69342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smtClean="0">
              <a:solidFill>
                <a:schemeClr val="tx2"/>
              </a:solidFill>
            </a:endParaRPr>
          </a:p>
        </p:txBody>
      </p:sp>
      <p:sp>
        <p:nvSpPr>
          <p:cNvPr id="10" name="Isosceles Triangle 9"/>
          <p:cNvSpPr/>
          <p:nvPr/>
        </p:nvSpPr>
        <p:spPr>
          <a:xfrm rot="16200000">
            <a:off x="1471888" y="3749949"/>
            <a:ext cx="246381" cy="510222"/>
          </a:xfrm>
          <a:prstGeom prst="triangle">
            <a:avLst/>
          </a:prstGeom>
          <a:solidFill>
            <a:schemeClr val="tx1">
              <a:lumMod val="75000"/>
              <a:lumOff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smtClean="0">
              <a:solidFill>
                <a:schemeClr val="tx2"/>
              </a:solidFill>
            </a:endParaRPr>
          </a:p>
        </p:txBody>
      </p:sp>
      <p:sp>
        <p:nvSpPr>
          <p:cNvPr id="11" name="Round Same Side Corner Rectangle 10"/>
          <p:cNvSpPr/>
          <p:nvPr/>
        </p:nvSpPr>
        <p:spPr>
          <a:xfrm rot="5400000">
            <a:off x="4436702" y="218715"/>
            <a:ext cx="673101" cy="6866575"/>
          </a:xfrm>
          <a:prstGeom prst="round2SameRect">
            <a:avLst>
              <a:gd name="adj1" fmla="val 50000"/>
              <a:gd name="adj2" fmla="val 0"/>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2000" b="0" dirty="0" smtClean="0"/>
          </a:p>
        </p:txBody>
      </p:sp>
      <p:sp>
        <p:nvSpPr>
          <p:cNvPr id="14" name="Isosceles Triangle 13"/>
          <p:cNvSpPr/>
          <p:nvPr/>
        </p:nvSpPr>
        <p:spPr>
          <a:xfrm rot="16200000">
            <a:off x="1471888" y="2850789"/>
            <a:ext cx="246381" cy="510222"/>
          </a:xfrm>
          <a:prstGeom prst="triangle">
            <a:avLst/>
          </a:prstGeom>
          <a:solidFill>
            <a:srgbClr val="0079A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smtClean="0">
              <a:solidFill>
                <a:schemeClr val="tx2"/>
              </a:solidFill>
            </a:endParaRPr>
          </a:p>
        </p:txBody>
      </p:sp>
      <p:sp>
        <p:nvSpPr>
          <p:cNvPr id="15" name="Round Same Side Corner Rectangle 14"/>
          <p:cNvSpPr/>
          <p:nvPr/>
        </p:nvSpPr>
        <p:spPr>
          <a:xfrm rot="5400000">
            <a:off x="4436702" y="-683620"/>
            <a:ext cx="673101" cy="6866575"/>
          </a:xfrm>
          <a:prstGeom prst="round2SameRect">
            <a:avLst>
              <a:gd name="adj1" fmla="val 50000"/>
              <a:gd name="adj2" fmla="val 0"/>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2000" b="0" dirty="0" smtClean="0"/>
          </a:p>
        </p:txBody>
      </p:sp>
      <p:sp>
        <p:nvSpPr>
          <p:cNvPr id="16" name="Isosceles Triangle 15"/>
          <p:cNvSpPr/>
          <p:nvPr/>
        </p:nvSpPr>
        <p:spPr>
          <a:xfrm rot="16200000">
            <a:off x="1471889" y="1936389"/>
            <a:ext cx="246381" cy="510222"/>
          </a:xfrm>
          <a:prstGeom prst="triangle">
            <a:avLst/>
          </a:prstGeom>
          <a:solidFill>
            <a:schemeClr val="accent5">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smtClean="0">
              <a:solidFill>
                <a:schemeClr val="tx2"/>
              </a:solidFill>
            </a:endParaRPr>
          </a:p>
        </p:txBody>
      </p:sp>
      <p:sp>
        <p:nvSpPr>
          <p:cNvPr id="17" name="Round Same Side Corner Rectangle 16"/>
          <p:cNvSpPr/>
          <p:nvPr/>
        </p:nvSpPr>
        <p:spPr>
          <a:xfrm rot="5400000">
            <a:off x="4436702" y="-1585955"/>
            <a:ext cx="673101" cy="6866575"/>
          </a:xfrm>
          <a:prstGeom prst="round2SameRect">
            <a:avLst>
              <a:gd name="adj1" fmla="val 50000"/>
              <a:gd name="adj2" fmla="val 0"/>
            </a:avLst>
          </a:prstGeom>
          <a:solidFill>
            <a:schemeClr val="accent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2000" b="0" dirty="0" smtClean="0"/>
          </a:p>
        </p:txBody>
      </p:sp>
      <p:sp>
        <p:nvSpPr>
          <p:cNvPr id="18" name="TextBox 17"/>
          <p:cNvSpPr txBox="1"/>
          <p:nvPr/>
        </p:nvSpPr>
        <p:spPr>
          <a:xfrm>
            <a:off x="591131" y="1647169"/>
            <a:ext cx="691028" cy="553998"/>
          </a:xfrm>
          <a:prstGeom prst="rect">
            <a:avLst/>
          </a:prstGeom>
          <a:noFill/>
        </p:spPr>
        <p:txBody>
          <a:bodyPr wrap="square" lIns="0" tIns="0" rIns="0" bIns="0" rtlCol="0">
            <a:spAutoFit/>
          </a:bodyPr>
          <a:lstStyle/>
          <a:p>
            <a:pPr algn="ctr"/>
            <a:r>
              <a:rPr lang="en-US" sz="3600" b="1" dirty="0" smtClean="0">
                <a:solidFill>
                  <a:schemeClr val="bg1"/>
                </a:solidFill>
              </a:rPr>
              <a:t>1</a:t>
            </a:r>
          </a:p>
        </p:txBody>
      </p:sp>
      <p:sp>
        <p:nvSpPr>
          <p:cNvPr id="19" name="TextBox 18"/>
          <p:cNvSpPr txBox="1"/>
          <p:nvPr/>
        </p:nvSpPr>
        <p:spPr>
          <a:xfrm>
            <a:off x="591131" y="2575619"/>
            <a:ext cx="691028" cy="553998"/>
          </a:xfrm>
          <a:prstGeom prst="rect">
            <a:avLst/>
          </a:prstGeom>
          <a:noFill/>
        </p:spPr>
        <p:txBody>
          <a:bodyPr wrap="square" lIns="0" tIns="0" rIns="0" bIns="0" rtlCol="0">
            <a:spAutoFit/>
          </a:bodyPr>
          <a:lstStyle/>
          <a:p>
            <a:pPr algn="ctr"/>
            <a:r>
              <a:rPr lang="en-US" sz="3600" b="1" dirty="0" smtClean="0"/>
              <a:t>2</a:t>
            </a:r>
          </a:p>
        </p:txBody>
      </p:sp>
      <p:sp>
        <p:nvSpPr>
          <p:cNvPr id="20" name="TextBox 19"/>
          <p:cNvSpPr txBox="1"/>
          <p:nvPr/>
        </p:nvSpPr>
        <p:spPr>
          <a:xfrm>
            <a:off x="591131" y="3474779"/>
            <a:ext cx="691028" cy="553998"/>
          </a:xfrm>
          <a:prstGeom prst="rect">
            <a:avLst/>
          </a:prstGeom>
          <a:noFill/>
        </p:spPr>
        <p:txBody>
          <a:bodyPr wrap="square" lIns="0" tIns="0" rIns="0" bIns="0" rtlCol="0">
            <a:spAutoFit/>
          </a:bodyPr>
          <a:lstStyle/>
          <a:p>
            <a:pPr algn="ctr"/>
            <a:r>
              <a:rPr lang="en-US" sz="3600" b="1" dirty="0" smtClean="0">
                <a:solidFill>
                  <a:schemeClr val="bg1"/>
                </a:solidFill>
              </a:rPr>
              <a:t>3</a:t>
            </a:r>
          </a:p>
        </p:txBody>
      </p:sp>
      <p:sp>
        <p:nvSpPr>
          <p:cNvPr id="22" name="Rectangle 21"/>
          <p:cNvSpPr/>
          <p:nvPr/>
        </p:nvSpPr>
        <p:spPr>
          <a:xfrm>
            <a:off x="1509508" y="1606100"/>
            <a:ext cx="6355715" cy="230832"/>
          </a:xfrm>
          <a:prstGeom prst="rect">
            <a:avLst/>
          </a:prstGeom>
        </p:spPr>
        <p:txBody>
          <a:bodyPr wrap="square" lIns="0" tIns="0" rIns="0" bIns="0">
            <a:spAutoFit/>
          </a:bodyPr>
          <a:lstStyle/>
          <a:p>
            <a:pPr lvl="0"/>
            <a:r>
              <a:rPr lang="en-GB" sz="1500" dirty="0" smtClean="0">
                <a:solidFill>
                  <a:schemeClr val="bg1"/>
                </a:solidFill>
              </a:rPr>
              <a:t>Promoting ‘Make in India’</a:t>
            </a:r>
            <a:endParaRPr lang="en-US" sz="1500" dirty="0">
              <a:solidFill>
                <a:schemeClr val="bg1"/>
              </a:solidFill>
            </a:endParaRPr>
          </a:p>
        </p:txBody>
      </p:sp>
      <p:sp>
        <p:nvSpPr>
          <p:cNvPr id="23" name="Rectangle 22"/>
          <p:cNvSpPr/>
          <p:nvPr/>
        </p:nvSpPr>
        <p:spPr>
          <a:xfrm>
            <a:off x="1509508" y="2600983"/>
            <a:ext cx="6355715" cy="230832"/>
          </a:xfrm>
          <a:prstGeom prst="rect">
            <a:avLst/>
          </a:prstGeom>
        </p:spPr>
        <p:txBody>
          <a:bodyPr wrap="square" lIns="0" tIns="0" rIns="0" bIns="0">
            <a:spAutoFit/>
          </a:bodyPr>
          <a:lstStyle/>
          <a:p>
            <a:pPr lvl="0"/>
            <a:r>
              <a:rPr lang="en-US" sz="1500" dirty="0" smtClean="0"/>
              <a:t>Ensuring compliance of law</a:t>
            </a:r>
            <a:endParaRPr lang="en-US" sz="1500" dirty="0"/>
          </a:p>
        </p:txBody>
      </p:sp>
      <p:sp>
        <p:nvSpPr>
          <p:cNvPr id="24" name="Rectangle 23"/>
          <p:cNvSpPr/>
          <p:nvPr/>
        </p:nvSpPr>
        <p:spPr>
          <a:xfrm>
            <a:off x="1509508" y="3493668"/>
            <a:ext cx="6355715" cy="230832"/>
          </a:xfrm>
          <a:prstGeom prst="rect">
            <a:avLst/>
          </a:prstGeom>
        </p:spPr>
        <p:txBody>
          <a:bodyPr wrap="square" lIns="0" tIns="0" rIns="0" bIns="0">
            <a:spAutoFit/>
          </a:bodyPr>
          <a:lstStyle/>
          <a:p>
            <a:pPr lvl="0"/>
            <a:r>
              <a:rPr lang="en-US" sz="1500" dirty="0" smtClean="0">
                <a:solidFill>
                  <a:schemeClr val="bg1"/>
                </a:solidFill>
              </a:rPr>
              <a:t>Promoting ‘Ease of Doing Business’ in India</a:t>
            </a:r>
            <a:endParaRPr lang="en-US" sz="1500" dirty="0">
              <a:solidFill>
                <a:schemeClr val="bg1"/>
              </a:solidFill>
            </a:endParaRPr>
          </a:p>
        </p:txBody>
      </p:sp>
      <p:sp>
        <p:nvSpPr>
          <p:cNvPr id="21" name="Rectangle 20">
            <a:extLst>
              <a:ext uri="{FF2B5EF4-FFF2-40B4-BE49-F238E27FC236}">
                <a16:creationId xmlns:a16="http://schemas.microsoft.com/office/drawing/2014/main" id="{3B17DBCE-3ED9-4B10-A304-931D9BBB8C0B}"/>
              </a:ext>
            </a:extLst>
          </p:cNvPr>
          <p:cNvSpPr/>
          <p:nvPr/>
        </p:nvSpPr>
        <p:spPr>
          <a:xfrm>
            <a:off x="532245" y="5091410"/>
            <a:ext cx="7674296" cy="553998"/>
          </a:xfrm>
          <a:prstGeom prst="rect">
            <a:avLst/>
          </a:prstGeom>
          <a:solidFill>
            <a:schemeClr val="accent2"/>
          </a:solidFill>
        </p:spPr>
        <p:txBody>
          <a:bodyPr wrap="square">
            <a:spAutoFit/>
          </a:bodyPr>
          <a:lstStyle/>
          <a:p>
            <a:r>
              <a:rPr lang="en-US" sz="1500" dirty="0" smtClean="0">
                <a:solidFill>
                  <a:schemeClr val="bg1"/>
                </a:solidFill>
              </a:rPr>
              <a:t>Impetus on boosting “Make In India” policy by increasing Custom duty rates and liberalization of procedures to promote “Ease of Doing business” in India </a:t>
            </a:r>
            <a:endParaRPr lang="en-US" sz="1500" dirty="0">
              <a:solidFill>
                <a:schemeClr val="bg1"/>
              </a:solidFill>
            </a:endParaRPr>
          </a:p>
        </p:txBody>
      </p:sp>
    </p:spTree>
    <p:extLst>
      <p:ext uri="{BB962C8B-B14F-4D97-AF65-F5344CB8AC3E}">
        <p14:creationId xmlns:p14="http://schemas.microsoft.com/office/powerpoint/2010/main" val="371179699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0B8F-8AA9-4DC9-AF9F-A290C097FC3C}"/>
              </a:ext>
            </a:extLst>
          </p:cNvPr>
          <p:cNvSpPr>
            <a:spLocks noGrp="1"/>
          </p:cNvSpPr>
          <p:nvPr>
            <p:ph type="title"/>
          </p:nvPr>
        </p:nvSpPr>
        <p:spPr/>
        <p:txBody>
          <a:bodyPr/>
          <a:lstStyle/>
          <a:p>
            <a:r>
              <a:rPr lang="en-US" dirty="0"/>
              <a:t>Key c</a:t>
            </a:r>
            <a:r>
              <a:rPr lang="en-US" dirty="0" smtClean="0"/>
              <a:t>hanges</a:t>
            </a:r>
            <a:endParaRPr lang="en-US" dirty="0"/>
          </a:p>
        </p:txBody>
      </p:sp>
    </p:spTree>
    <p:extLst>
      <p:ext uri="{BB962C8B-B14F-4D97-AF65-F5344CB8AC3E}">
        <p14:creationId xmlns:p14="http://schemas.microsoft.com/office/powerpoint/2010/main" val="345225616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92AFF5-3D73-4BD5-84C6-C6B2F79E54F8}"/>
              </a:ext>
            </a:extLst>
          </p:cNvPr>
          <p:cNvSpPr>
            <a:spLocks noGrp="1"/>
          </p:cNvSpPr>
          <p:nvPr>
            <p:ph type="title"/>
          </p:nvPr>
        </p:nvSpPr>
        <p:spPr/>
        <p:txBody>
          <a:bodyPr/>
          <a:lstStyle/>
          <a:p>
            <a:r>
              <a:rPr lang="en-US" dirty="0"/>
              <a:t>Indirect Tax Budget Proposals</a:t>
            </a:r>
          </a:p>
        </p:txBody>
      </p:sp>
      <p:sp>
        <p:nvSpPr>
          <p:cNvPr id="4" name="Content Placeholder 3">
            <a:extLst>
              <a:ext uri="{FF2B5EF4-FFF2-40B4-BE49-F238E27FC236}">
                <a16:creationId xmlns:a16="http://schemas.microsoft.com/office/drawing/2014/main" id="{BD9BD729-5D6C-4175-A2E7-4804F9D8AAEC}"/>
              </a:ext>
            </a:extLst>
          </p:cNvPr>
          <p:cNvSpPr>
            <a:spLocks noGrp="1"/>
          </p:cNvSpPr>
          <p:nvPr>
            <p:ph idx="1"/>
          </p:nvPr>
        </p:nvSpPr>
        <p:spPr/>
        <p:txBody>
          <a:bodyPr/>
          <a:lstStyle/>
          <a:p>
            <a:pPr lvl="1"/>
            <a:r>
              <a:rPr lang="en-US" sz="1400" dirty="0"/>
              <a:t>Key </a:t>
            </a:r>
            <a:r>
              <a:rPr lang="en-US" sz="1400" dirty="0" smtClean="0"/>
              <a:t>changes </a:t>
            </a:r>
            <a:endParaRPr lang="en-US" sz="1400" dirty="0"/>
          </a:p>
          <a:p>
            <a:pPr lvl="2"/>
            <a:r>
              <a:rPr lang="en-US" sz="1400" dirty="0" smtClean="0"/>
              <a:t>No legislative changes in Goods and Services Tax Law</a:t>
            </a:r>
          </a:p>
          <a:p>
            <a:pPr lvl="2"/>
            <a:r>
              <a:rPr lang="en-US" sz="1400" dirty="0"/>
              <a:t>Abolition of EC and SHEC on importation of goods and introduction of Social Welfare Surcharge </a:t>
            </a:r>
          </a:p>
          <a:p>
            <a:pPr lvl="2"/>
            <a:r>
              <a:rPr lang="en-US" sz="1400" dirty="0" smtClean="0"/>
              <a:t>Increase </a:t>
            </a:r>
            <a:r>
              <a:rPr lang="en-US" sz="1400" dirty="0"/>
              <a:t>in Customs Duty </a:t>
            </a:r>
            <a:r>
              <a:rPr lang="en-US" sz="1400" dirty="0" smtClean="0"/>
              <a:t>rate on imports of goods and </a:t>
            </a:r>
            <a:r>
              <a:rPr lang="en-US" sz="1400" dirty="0"/>
              <a:t>reduction in </a:t>
            </a:r>
            <a:r>
              <a:rPr lang="en-US" sz="1400" dirty="0" smtClean="0"/>
              <a:t>duty </a:t>
            </a:r>
            <a:r>
              <a:rPr lang="en-US" sz="1400" dirty="0"/>
              <a:t>rate for inputs and raw materials used in certain industries </a:t>
            </a:r>
            <a:r>
              <a:rPr lang="en-US" sz="1400" b="1" dirty="0" smtClean="0"/>
              <a:t>…. </a:t>
            </a:r>
            <a:r>
              <a:rPr lang="en-US" sz="1400" b="1" dirty="0"/>
              <a:t>Promoting “Make in India”</a:t>
            </a:r>
          </a:p>
          <a:p>
            <a:pPr lvl="2"/>
            <a:r>
              <a:rPr lang="en-US" sz="1400" dirty="0" smtClean="0"/>
              <a:t>Expanding </a:t>
            </a:r>
            <a:r>
              <a:rPr lang="en-US" sz="1400" dirty="0"/>
              <a:t>the applicability of provisions of Customs Act for contraventions or offences made outside India …  </a:t>
            </a:r>
            <a:r>
              <a:rPr lang="en-US" sz="1400" b="1" dirty="0"/>
              <a:t>Ensuring compliance of </a:t>
            </a:r>
            <a:r>
              <a:rPr lang="en-US" sz="1400" b="1" dirty="0" smtClean="0"/>
              <a:t>law</a:t>
            </a:r>
            <a:endParaRPr lang="en-US" sz="1400" dirty="0" smtClean="0"/>
          </a:p>
          <a:p>
            <a:pPr lvl="2"/>
            <a:r>
              <a:rPr lang="en-US" sz="1400" dirty="0" smtClean="0"/>
              <a:t>Relaxation of adjudicating provisions, exemptions for temporary import or export for repair etc., new provisions to harmonize procedures and documentation  ….</a:t>
            </a:r>
            <a:r>
              <a:rPr lang="en-US" sz="1400" b="1" dirty="0" smtClean="0"/>
              <a:t> Promoting “Ease of Doing” business in India</a:t>
            </a:r>
          </a:p>
          <a:p>
            <a:pPr lvl="2"/>
            <a:endParaRPr lang="en-US" sz="1400" dirty="0"/>
          </a:p>
          <a:p>
            <a:endParaRPr lang="en-US" sz="1400" dirty="0"/>
          </a:p>
          <a:p>
            <a:endParaRPr lang="en-US" sz="1400" dirty="0"/>
          </a:p>
        </p:txBody>
      </p:sp>
    </p:spTree>
    <p:extLst>
      <p:ext uri="{BB962C8B-B14F-4D97-AF65-F5344CB8AC3E}">
        <p14:creationId xmlns:p14="http://schemas.microsoft.com/office/powerpoint/2010/main" val="102920684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0B8F-8AA9-4DC9-AF9F-A290C097FC3C}"/>
              </a:ext>
            </a:extLst>
          </p:cNvPr>
          <p:cNvSpPr>
            <a:spLocks noGrp="1"/>
          </p:cNvSpPr>
          <p:nvPr>
            <p:ph type="title"/>
          </p:nvPr>
        </p:nvSpPr>
        <p:spPr/>
        <p:txBody>
          <a:bodyPr/>
          <a:lstStyle/>
          <a:p>
            <a:r>
              <a:rPr lang="en-US" dirty="0" smtClean="0"/>
              <a:t>Customs</a:t>
            </a:r>
            <a:br>
              <a:rPr lang="en-US" dirty="0" smtClean="0"/>
            </a:br>
            <a:r>
              <a:rPr lang="en-US" b="0" dirty="0" smtClean="0"/>
              <a:t>Rate </a:t>
            </a:r>
            <a:r>
              <a:rPr lang="en-US" b="0" dirty="0"/>
              <a:t>m</a:t>
            </a:r>
            <a:r>
              <a:rPr lang="en-US" b="0" dirty="0" smtClean="0"/>
              <a:t>ovement</a:t>
            </a:r>
            <a:endParaRPr lang="en-US" b="0" dirty="0"/>
          </a:p>
        </p:txBody>
      </p:sp>
    </p:spTree>
    <p:extLst>
      <p:ext uri="{BB962C8B-B14F-4D97-AF65-F5344CB8AC3E}">
        <p14:creationId xmlns:p14="http://schemas.microsoft.com/office/powerpoint/2010/main" val="335622903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Incentivizing ‘Make In India’</a:t>
            </a:r>
          </a:p>
          <a:p>
            <a:r>
              <a:rPr lang="en-US" sz="1400" b="1" dirty="0" smtClean="0">
                <a:solidFill>
                  <a:schemeClr val="tx1"/>
                </a:solidFill>
              </a:rPr>
              <a:t>Reduction in </a:t>
            </a:r>
            <a:r>
              <a:rPr lang="en-US" sz="1400" b="1" dirty="0" smtClean="0">
                <a:solidFill>
                  <a:schemeClr val="tx1"/>
                </a:solidFill>
              </a:rPr>
              <a:t>Customs </a:t>
            </a:r>
            <a:r>
              <a:rPr lang="en-US" sz="1400" b="1" dirty="0" smtClean="0">
                <a:solidFill>
                  <a:schemeClr val="tx1"/>
                </a:solidFill>
              </a:rPr>
              <a:t>duty to reduce costs</a:t>
            </a:r>
            <a:endParaRPr lang="en-US" sz="1400" b="1" dirty="0">
              <a:solidFill>
                <a:schemeClr val="tx1"/>
              </a:solidFill>
            </a:endParaRPr>
          </a:p>
          <a:p>
            <a:r>
              <a:rPr lang="en-US" dirty="0" smtClean="0"/>
              <a:t>	</a:t>
            </a:r>
            <a:endParaRPr lang="en-IN" dirty="0"/>
          </a:p>
        </p:txBody>
      </p:sp>
      <p:sp>
        <p:nvSpPr>
          <p:cNvPr id="3" name="Title 2"/>
          <p:cNvSpPr>
            <a:spLocks noGrp="1"/>
          </p:cNvSpPr>
          <p:nvPr>
            <p:ph type="title"/>
          </p:nvPr>
        </p:nvSpPr>
        <p:spPr/>
        <p:txBody>
          <a:bodyPr/>
          <a:lstStyle/>
          <a:p>
            <a:r>
              <a:rPr lang="en-US" dirty="0"/>
              <a:t>Rate </a:t>
            </a:r>
            <a:r>
              <a:rPr lang="en-US" dirty="0" smtClean="0"/>
              <a:t>movement – </a:t>
            </a:r>
            <a:r>
              <a:rPr lang="en-US" dirty="0" smtClean="0"/>
              <a:t>Customs </a:t>
            </a:r>
            <a:r>
              <a:rPr lang="en-US" dirty="0" smtClean="0"/>
              <a:t>Duty	</a:t>
            </a:r>
            <a:endParaRPr lang="en-IN" dirty="0"/>
          </a:p>
        </p:txBody>
      </p:sp>
      <p:graphicFrame>
        <p:nvGraphicFramePr>
          <p:cNvPr id="6" name="Group 3"/>
          <p:cNvGraphicFramePr>
            <a:graphicFrameLocks/>
          </p:cNvGraphicFramePr>
          <p:nvPr>
            <p:custDataLst>
              <p:tags r:id="rId1"/>
            </p:custDataLst>
            <p:extLst>
              <p:ext uri="{D42A27DB-BD31-4B8C-83A1-F6EECF244321}">
                <p14:modId xmlns:p14="http://schemas.microsoft.com/office/powerpoint/2010/main" val="1647217387"/>
              </p:ext>
            </p:extLst>
          </p:nvPr>
        </p:nvGraphicFramePr>
        <p:xfrm>
          <a:off x="376238" y="1408855"/>
          <a:ext cx="8148357" cy="2883219"/>
        </p:xfrm>
        <a:graphic>
          <a:graphicData uri="http://schemas.openxmlformats.org/drawingml/2006/table">
            <a:tbl>
              <a:tblPr firstRow="1" bandRow="1">
                <a:tableStyleId>{5A111915-BE36-4E01-A7E5-04B1672EAD32}</a:tableStyleId>
              </a:tblPr>
              <a:tblGrid>
                <a:gridCol w="5163111">
                  <a:extLst>
                    <a:ext uri="{9D8B030D-6E8A-4147-A177-3AD203B41FA5}">
                      <a16:colId xmlns:a16="http://schemas.microsoft.com/office/drawing/2014/main" val="20000"/>
                    </a:ext>
                  </a:extLst>
                </a:gridCol>
                <a:gridCol w="1425388">
                  <a:extLst>
                    <a:ext uri="{9D8B030D-6E8A-4147-A177-3AD203B41FA5}">
                      <a16:colId xmlns:a16="http://schemas.microsoft.com/office/drawing/2014/main" val="20001"/>
                    </a:ext>
                  </a:extLst>
                </a:gridCol>
                <a:gridCol w="1559858">
                  <a:extLst>
                    <a:ext uri="{9D8B030D-6E8A-4147-A177-3AD203B41FA5}">
                      <a16:colId xmlns:a16="http://schemas.microsoft.com/office/drawing/2014/main" val="20002"/>
                    </a:ext>
                  </a:extLst>
                </a:gridCol>
              </a:tblGrid>
              <a:tr h="304121">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u="none" strike="noStrike" kern="1200" cap="none" normalizeH="0" baseline="0" dirty="0" smtClean="0">
                          <a:ln>
                            <a:noFill/>
                          </a:ln>
                          <a:solidFill>
                            <a:srgbClr val="0097A9"/>
                          </a:solidFill>
                          <a:effectLst/>
                        </a:rPr>
                        <a:t>Product</a:t>
                      </a:r>
                      <a:endParaRPr kumimoji="0" lang="en-US" sz="1400" b="0" i="0" u="none" strike="noStrike" kern="1200" cap="none" normalizeH="0" baseline="0" dirty="0" smtClean="0">
                        <a:ln>
                          <a:noFill/>
                        </a:ln>
                        <a:solidFill>
                          <a:srgbClr val="0097A9"/>
                        </a:solidFill>
                        <a:effectLst/>
                        <a:latin typeface="+mj-lt"/>
                        <a:ea typeface="+mn-ea"/>
                        <a:cs typeface="+mn-cs"/>
                      </a:endParaRPr>
                    </a:p>
                  </a:txBody>
                  <a:tcPr marL="91561" marR="91561" marT="91440" marB="91440" anchor="ctr" horzOverflow="overflow">
                    <a:lnL w="9525" cap="flat" cmpd="sng" algn="ctr">
                      <a:noFill/>
                      <a:prstDash val="solid"/>
                    </a:lnL>
                    <a:lnT w="38100" cap="flat" cmpd="sng" algn="ctr">
                      <a:solidFill>
                        <a:srgbClr val="0097A9"/>
                      </a:solidFill>
                      <a:prstDash val="solid"/>
                      <a:round/>
                      <a:headEnd type="none" w="med" len="med"/>
                      <a:tailEnd type="none" w="med" len="med"/>
                    </a:lnT>
                    <a:no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u="none" strike="noStrike" cap="none" normalizeH="0" baseline="0" dirty="0" smtClean="0">
                          <a:ln>
                            <a:noFill/>
                          </a:ln>
                          <a:solidFill>
                            <a:srgbClr val="0097A9"/>
                          </a:solidFill>
                          <a:effectLst/>
                        </a:rPr>
                        <a:t>Upto 01 February 2018</a:t>
                      </a:r>
                      <a:endParaRPr kumimoji="0" lang="en-US" sz="1400" b="0" i="0" u="none" strike="noStrike" cap="none" normalizeH="0" baseline="0" dirty="0" smtClean="0">
                        <a:ln>
                          <a:noFill/>
                        </a:ln>
                        <a:solidFill>
                          <a:srgbClr val="0097A9"/>
                        </a:solidFill>
                        <a:effectLst/>
                        <a:latin typeface="+mj-lt"/>
                      </a:endParaRPr>
                    </a:p>
                  </a:txBody>
                  <a:tcPr marL="91561" marR="91561" marT="91440" marB="91440" anchor="ctr" horzOverflow="overflow">
                    <a:lnT w="38100" cap="flat" cmpd="sng" algn="ctr">
                      <a:solidFill>
                        <a:srgbClr val="0097A9"/>
                      </a:solidFill>
                      <a:prstDash val="solid"/>
                      <a:round/>
                      <a:headEnd type="none" w="med" len="med"/>
                      <a:tailEnd type="none" w="med" len="med"/>
                    </a:lnT>
                    <a:no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u="none" strike="noStrike" cap="none" normalizeH="0" baseline="0" dirty="0" smtClean="0">
                          <a:ln>
                            <a:noFill/>
                          </a:ln>
                          <a:solidFill>
                            <a:srgbClr val="0097A9"/>
                          </a:solidFill>
                          <a:effectLst/>
                        </a:rPr>
                        <a:t>Effective 02 February 2018</a:t>
                      </a:r>
                      <a:endParaRPr kumimoji="0" lang="en-US" sz="1400" b="0" i="0" u="none" strike="noStrike" cap="none" normalizeH="0" baseline="0" dirty="0" smtClean="0">
                        <a:ln>
                          <a:noFill/>
                        </a:ln>
                        <a:solidFill>
                          <a:srgbClr val="0097A9"/>
                        </a:solidFill>
                        <a:effectLst/>
                        <a:latin typeface="+mj-lt"/>
                      </a:endParaRPr>
                    </a:p>
                  </a:txBody>
                  <a:tcPr marL="91561" marR="91561" marT="91440" marB="91440" anchor="ctr" horzOverflow="overflow">
                    <a:lnR w="9525" cap="flat" cmpd="sng" algn="ctr">
                      <a:noFill/>
                      <a:prstDash val="solid"/>
                    </a:lnR>
                    <a:lnT w="38100" cap="flat" cmpd="sng" algn="ctr">
                      <a:solidFill>
                        <a:srgbClr val="0097A9"/>
                      </a:solidFill>
                      <a:prstDash val="solid"/>
                      <a:round/>
                      <a:headEnd type="none" w="med" len="med"/>
                      <a:tailEnd type="none" w="med" len="med"/>
                    </a:lnT>
                    <a:noFill/>
                  </a:tcPr>
                </a:tc>
                <a:extLst>
                  <a:ext uri="{0D108BD9-81ED-4DB2-BD59-A6C34878D82A}">
                    <a16:rowId xmlns:a16="http://schemas.microsoft.com/office/drawing/2014/main" val="10000"/>
                  </a:ext>
                </a:extLst>
              </a:tr>
              <a:tr h="2791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Solar tempered glass used in manufacture of solar cells/ panels/ modules</a:t>
                      </a:r>
                      <a:endParaRPr lang="en-US" sz="1400" kern="1200" dirty="0" smtClean="0">
                        <a:solidFill>
                          <a:schemeClr val="tx1"/>
                        </a:solidFill>
                        <a:latin typeface="+mj-lt"/>
                        <a:ea typeface="+mn-ea"/>
                        <a:cs typeface="+mn-cs"/>
                      </a:endParaRPr>
                    </a:p>
                  </a:txBody>
                  <a:tcPr>
                    <a:lnL w="9525" cap="flat" cmpd="sng" algn="ctr">
                      <a:noFill/>
                      <a:prstDash val="solid"/>
                    </a:ln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n-lt"/>
                        </a:rPr>
                        <a:t>5%</a:t>
                      </a:r>
                      <a:endParaRPr kumimoji="0" lang="en-US" sz="1400" b="0" i="0" u="none" strike="noStrike" cap="none" normalizeH="0" baseline="0" dirty="0" smtClean="0">
                        <a:ln>
                          <a:noFill/>
                        </a:ln>
                        <a:solidFill>
                          <a:schemeClr val="tx1"/>
                        </a:solidFill>
                        <a:effectLst/>
                        <a:latin typeface="+mj-lt"/>
                      </a:endParaRPr>
                    </a:p>
                  </a:txBody>
                  <a:tcPr marL="91561" marR="91561" marT="91440" marB="91440" anchor="ctr" horzOverflow="overflow"/>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u="none" strike="noStrike" cap="none" normalizeH="0" baseline="0" dirty="0" smtClean="0">
                          <a:ln>
                            <a:noFill/>
                          </a:ln>
                          <a:effectLst/>
                        </a:rPr>
                        <a:t>Nil</a:t>
                      </a:r>
                      <a:endParaRPr kumimoji="0" lang="en-US" sz="1400" b="0" i="0" u="none" strike="noStrike" cap="none" normalizeH="0" baseline="0" dirty="0" smtClean="0">
                        <a:ln>
                          <a:noFill/>
                        </a:ln>
                        <a:solidFill>
                          <a:schemeClr val="tx1"/>
                        </a:solidFill>
                        <a:effectLst/>
                        <a:latin typeface="+mj-lt"/>
                      </a:endParaRPr>
                    </a:p>
                  </a:txBody>
                  <a:tcPr marL="91561" marR="91561" marT="91440" marB="91440" anchor="ctr" horzOverflow="overflow">
                    <a:lnR w="9525" cap="flat" cmpd="sng" algn="ctr">
                      <a:noFill/>
                      <a:prstDash val="solid"/>
                    </a:lnR>
                  </a:tcPr>
                </a:tc>
                <a:extLst>
                  <a:ext uri="{0D108BD9-81ED-4DB2-BD59-A6C34878D82A}">
                    <a16:rowId xmlns:a16="http://schemas.microsoft.com/office/drawing/2014/main" val="10001"/>
                  </a:ext>
                </a:extLst>
              </a:tr>
              <a:tr h="2910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Ball</a:t>
                      </a:r>
                      <a:r>
                        <a:rPr lang="en-US" sz="1400" kern="1200" baseline="0" dirty="0" smtClean="0"/>
                        <a:t> screws, linear motion guides, CNC systems used in the manufacture of all types of CNC machine tools </a:t>
                      </a:r>
                      <a:endParaRPr lang="en-US" sz="1400" kern="1200" dirty="0" smtClean="0">
                        <a:solidFill>
                          <a:schemeClr val="tx1"/>
                        </a:solidFill>
                        <a:latin typeface="+mj-lt"/>
                        <a:ea typeface="+mn-ea"/>
                        <a:cs typeface="+mn-cs"/>
                      </a:endParaRPr>
                    </a:p>
                  </a:txBody>
                  <a:tcPr>
                    <a:lnL w="9525" cap="flat" cmpd="sng" algn="ctr">
                      <a:noFill/>
                      <a:prstDash val="solid"/>
                    </a:ln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n-lt"/>
                        </a:rPr>
                        <a:t>7.5%</a:t>
                      </a:r>
                      <a:endParaRPr kumimoji="0" lang="en-US" sz="1400" b="0" i="0" u="none" strike="noStrike" cap="none" normalizeH="0" baseline="0" dirty="0" smtClean="0">
                        <a:ln>
                          <a:noFill/>
                        </a:ln>
                        <a:solidFill>
                          <a:schemeClr val="tx1"/>
                        </a:solidFill>
                        <a:effectLst/>
                        <a:latin typeface="+mj-lt"/>
                      </a:endParaRPr>
                    </a:p>
                  </a:txBody>
                  <a:tcPr marL="91561" marR="91561" marT="91440" marB="91440" anchor="ctr" horzOverflow="overflow"/>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u="none" strike="noStrike" cap="none" normalizeH="0" baseline="0" dirty="0" smtClean="0">
                          <a:ln>
                            <a:noFill/>
                          </a:ln>
                          <a:effectLst/>
                        </a:rPr>
                        <a:t>2.5%</a:t>
                      </a:r>
                      <a:endParaRPr kumimoji="0" lang="en-US" sz="1400" b="0" i="0" u="none" strike="noStrike" cap="none" normalizeH="0" baseline="0" dirty="0" smtClean="0">
                        <a:ln>
                          <a:noFill/>
                        </a:ln>
                        <a:solidFill>
                          <a:schemeClr val="tx1"/>
                        </a:solidFill>
                        <a:effectLst/>
                        <a:latin typeface="+mj-lt"/>
                      </a:endParaRPr>
                    </a:p>
                  </a:txBody>
                  <a:tcPr marL="91561" marR="91561" marT="91440" marB="91440" anchor="ctr" horzOverflow="overflow">
                    <a:lnR w="9525" cap="flat" cmpd="sng" algn="ctr">
                      <a:noFill/>
                      <a:prstDash val="solid"/>
                    </a:lnR>
                  </a:tcPr>
                </a:tc>
                <a:extLst>
                  <a:ext uri="{0D108BD9-81ED-4DB2-BD59-A6C34878D82A}">
                    <a16:rowId xmlns:a16="http://schemas.microsoft.com/office/drawing/2014/main" val="10002"/>
                  </a:ext>
                </a:extLst>
              </a:tr>
              <a:tr h="2791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Raw </a:t>
                      </a:r>
                      <a:r>
                        <a:rPr lang="en-US" sz="1400" kern="1200" dirty="0" smtClean="0"/>
                        <a:t>cashew</a:t>
                      </a:r>
                      <a:endParaRPr lang="en-US" sz="1400" kern="1200" dirty="0" smtClean="0">
                        <a:solidFill>
                          <a:schemeClr val="tx1"/>
                        </a:solidFill>
                        <a:latin typeface="+mn-lt"/>
                        <a:ea typeface="+mn-ea"/>
                        <a:cs typeface="+mn-cs"/>
                      </a:endParaRPr>
                    </a:p>
                  </a:txBody>
                  <a:tcPr>
                    <a:lnL w="9525" cap="flat" cmpd="sng" algn="ctr">
                      <a:noFill/>
                      <a:prstDash val="solid"/>
                    </a:ln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u="none" strike="noStrike" cap="none" normalizeH="0" baseline="0" dirty="0" smtClean="0">
                          <a:ln>
                            <a:noFill/>
                          </a:ln>
                          <a:effectLst/>
                        </a:rPr>
                        <a:t>5%</a:t>
                      </a:r>
                      <a:endParaRPr kumimoji="0" lang="en-US" sz="1400" b="0" i="0" u="none" strike="noStrike" cap="none" normalizeH="0" baseline="0" dirty="0" smtClean="0">
                        <a:ln>
                          <a:noFill/>
                        </a:ln>
                        <a:solidFill>
                          <a:schemeClr val="tx1"/>
                        </a:solidFill>
                        <a:effectLst/>
                        <a:latin typeface="+mj-lt"/>
                      </a:endParaRPr>
                    </a:p>
                  </a:txBody>
                  <a:tcPr marL="91561" marR="91561" marT="91440" marB="91440" anchor="ctr" horzOverflow="overflow"/>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u="none" strike="noStrike" cap="none" normalizeH="0" baseline="0" dirty="0" smtClean="0">
                          <a:ln>
                            <a:noFill/>
                          </a:ln>
                          <a:effectLst/>
                        </a:rPr>
                        <a:t>2.5%</a:t>
                      </a:r>
                      <a:endParaRPr kumimoji="0" lang="en-US" sz="1400" b="0" i="0" u="none" strike="noStrike" cap="none" normalizeH="0" baseline="0" dirty="0" smtClean="0">
                        <a:ln>
                          <a:noFill/>
                        </a:ln>
                        <a:solidFill>
                          <a:schemeClr val="tx1"/>
                        </a:solidFill>
                        <a:effectLst/>
                        <a:latin typeface="+mj-lt"/>
                      </a:endParaRPr>
                    </a:p>
                  </a:txBody>
                  <a:tcPr marL="91561" marR="91561" marT="91440" marB="91440" anchor="ctr" horzOverflow="overflow">
                    <a:lnR w="9525" cap="flat" cmpd="sng" algn="ctr">
                      <a:noFill/>
                      <a:prstDash val="solid"/>
                    </a:lnR>
                  </a:tcPr>
                </a:tc>
                <a:extLst>
                  <a:ext uri="{0D108BD9-81ED-4DB2-BD59-A6C34878D82A}">
                    <a16:rowId xmlns:a16="http://schemas.microsoft.com/office/drawing/2014/main" val="10003"/>
                  </a:ext>
                </a:extLst>
              </a:tr>
              <a:tr h="279171">
                <a:tc>
                  <a:txBody>
                    <a:bodyPr/>
                    <a:lstStyle/>
                    <a:p>
                      <a:r>
                        <a:rPr lang="en-US" sz="1400" kern="1200" dirty="0" smtClean="0">
                          <a:solidFill>
                            <a:schemeClr val="tx1"/>
                          </a:solidFill>
                          <a:latin typeface="+mj-lt"/>
                          <a:ea typeface="+mn-ea"/>
                          <a:cs typeface="+mn-cs"/>
                        </a:rPr>
                        <a:t>Inputs</a:t>
                      </a:r>
                      <a:r>
                        <a:rPr lang="en-US" sz="1400" kern="1200" baseline="0" dirty="0" smtClean="0">
                          <a:solidFill>
                            <a:schemeClr val="tx1"/>
                          </a:solidFill>
                          <a:latin typeface="+mj-lt"/>
                          <a:ea typeface="+mn-ea"/>
                          <a:cs typeface="+mn-cs"/>
                        </a:rPr>
                        <a:t> or parts for manufacture of PCBA or moulded plastics of charger/adapter of cellular mobile phones</a:t>
                      </a:r>
                      <a:endParaRPr lang="en-US" sz="1400" kern="1200" dirty="0" smtClean="0">
                        <a:solidFill>
                          <a:schemeClr val="tx1"/>
                        </a:solidFill>
                        <a:latin typeface="+mj-lt"/>
                        <a:ea typeface="+mn-ea"/>
                        <a:cs typeface="+mn-cs"/>
                      </a:endParaRPr>
                    </a:p>
                  </a:txBody>
                  <a:tcPr>
                    <a:lnL w="9525" cap="flat" cmpd="sng" algn="ctr">
                      <a:noFill/>
                      <a:prstDash val="solid"/>
                    </a:ln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j-lt"/>
                        </a:rPr>
                        <a:t>Applicable rate</a:t>
                      </a:r>
                    </a:p>
                  </a:txBody>
                  <a:tcPr marL="91561" marR="91561" marT="91440" marB="91440" anchor="ctr" horzOverflow="overflow"/>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j-lt"/>
                        </a:rPr>
                        <a:t>Nil</a:t>
                      </a:r>
                    </a:p>
                  </a:txBody>
                  <a:tcPr marL="91561" marR="91561" marT="91440" marB="91440" anchor="ctr" horzOverflow="overflow">
                    <a:lnR w="9525" cap="flat" cmpd="sng" algn="ctr">
                      <a:noFill/>
                      <a:prstDash val="solid"/>
                    </a:lnR>
                  </a:tcPr>
                </a:tc>
                <a:extLst>
                  <a:ext uri="{0D108BD9-81ED-4DB2-BD59-A6C34878D82A}">
                    <a16:rowId xmlns:a16="http://schemas.microsoft.com/office/drawing/2014/main" val="3217668762"/>
                  </a:ext>
                </a:extLst>
              </a:tr>
            </a:tbl>
          </a:graphicData>
        </a:graphic>
      </p:graphicFrame>
      <p:graphicFrame>
        <p:nvGraphicFramePr>
          <p:cNvPr id="7" name="Group 3"/>
          <p:cNvGraphicFramePr>
            <a:graphicFrameLocks/>
          </p:cNvGraphicFramePr>
          <p:nvPr>
            <p:custDataLst>
              <p:tags r:id="rId2"/>
            </p:custDataLst>
            <p:extLst>
              <p:ext uri="{D42A27DB-BD31-4B8C-83A1-F6EECF244321}">
                <p14:modId xmlns:p14="http://schemas.microsoft.com/office/powerpoint/2010/main" val="2462688033"/>
              </p:ext>
            </p:extLst>
          </p:nvPr>
        </p:nvGraphicFramePr>
        <p:xfrm>
          <a:off x="376238" y="4704040"/>
          <a:ext cx="8148357" cy="1359980"/>
        </p:xfrm>
        <a:graphic>
          <a:graphicData uri="http://schemas.openxmlformats.org/drawingml/2006/table">
            <a:tbl>
              <a:tblPr firstRow="1" bandRow="1">
                <a:tableStyleId>{5A111915-BE36-4E01-A7E5-04B1672EAD32}</a:tableStyleId>
              </a:tblPr>
              <a:tblGrid>
                <a:gridCol w="5163111">
                  <a:extLst>
                    <a:ext uri="{9D8B030D-6E8A-4147-A177-3AD203B41FA5}">
                      <a16:colId xmlns:a16="http://schemas.microsoft.com/office/drawing/2014/main" val="20000"/>
                    </a:ext>
                  </a:extLst>
                </a:gridCol>
                <a:gridCol w="1425388">
                  <a:extLst>
                    <a:ext uri="{9D8B030D-6E8A-4147-A177-3AD203B41FA5}">
                      <a16:colId xmlns:a16="http://schemas.microsoft.com/office/drawing/2014/main" val="20001"/>
                    </a:ext>
                  </a:extLst>
                </a:gridCol>
                <a:gridCol w="1559858">
                  <a:extLst>
                    <a:ext uri="{9D8B030D-6E8A-4147-A177-3AD203B41FA5}">
                      <a16:colId xmlns:a16="http://schemas.microsoft.com/office/drawing/2014/main" val="20002"/>
                    </a:ext>
                  </a:extLst>
                </a:gridCol>
              </a:tblGrid>
              <a:tr h="304121">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u="none" strike="noStrike" kern="1200" cap="none" normalizeH="0" baseline="0" dirty="0" smtClean="0">
                          <a:ln>
                            <a:noFill/>
                          </a:ln>
                          <a:solidFill>
                            <a:srgbClr val="0097A9"/>
                          </a:solidFill>
                          <a:effectLst/>
                        </a:rPr>
                        <a:t>Product</a:t>
                      </a:r>
                      <a:endParaRPr kumimoji="0" lang="en-US" sz="1400" b="0" i="0" u="none" strike="noStrike" kern="1200" cap="none" normalizeH="0" baseline="0" dirty="0" smtClean="0">
                        <a:ln>
                          <a:noFill/>
                        </a:ln>
                        <a:solidFill>
                          <a:srgbClr val="0097A9"/>
                        </a:solidFill>
                        <a:effectLst/>
                        <a:latin typeface="+mj-lt"/>
                        <a:ea typeface="+mn-ea"/>
                        <a:cs typeface="+mn-cs"/>
                      </a:endParaRPr>
                    </a:p>
                  </a:txBody>
                  <a:tcPr marL="91561" marR="91561" marT="91440" marB="91440" anchor="ctr" horzOverflow="overflow">
                    <a:lnL w="9525" cap="flat" cmpd="sng" algn="ctr">
                      <a:noFill/>
                      <a:prstDash val="solid"/>
                    </a:lnL>
                    <a:lnT w="38100" cap="flat" cmpd="sng" algn="ctr">
                      <a:solidFill>
                        <a:srgbClr val="0097A9"/>
                      </a:solidFill>
                      <a:prstDash val="solid"/>
                      <a:round/>
                      <a:headEnd type="none" w="med" len="med"/>
                      <a:tailEnd type="none" w="med" len="med"/>
                    </a:lnT>
                    <a:no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u="none" strike="noStrike" cap="none" normalizeH="0" baseline="0" dirty="0" smtClean="0">
                          <a:ln>
                            <a:noFill/>
                          </a:ln>
                          <a:solidFill>
                            <a:srgbClr val="0097A9"/>
                          </a:solidFill>
                          <a:effectLst/>
                        </a:rPr>
                        <a:t>Upto 01 February 2018</a:t>
                      </a:r>
                      <a:endParaRPr kumimoji="0" lang="en-US" sz="1400" b="0" i="0" u="none" strike="noStrike" cap="none" normalizeH="0" baseline="0" dirty="0" smtClean="0">
                        <a:ln>
                          <a:noFill/>
                        </a:ln>
                        <a:solidFill>
                          <a:srgbClr val="0097A9"/>
                        </a:solidFill>
                        <a:effectLst/>
                        <a:latin typeface="+mj-lt"/>
                      </a:endParaRPr>
                    </a:p>
                  </a:txBody>
                  <a:tcPr marL="91561" marR="91561" marT="91440" marB="91440" anchor="ctr" horzOverflow="overflow">
                    <a:lnT w="38100" cap="flat" cmpd="sng" algn="ctr">
                      <a:solidFill>
                        <a:srgbClr val="0097A9"/>
                      </a:solidFill>
                      <a:prstDash val="solid"/>
                      <a:round/>
                      <a:headEnd type="none" w="med" len="med"/>
                      <a:tailEnd type="none" w="med" len="med"/>
                    </a:lnT>
                    <a:no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u="none" strike="noStrike" cap="none" normalizeH="0" baseline="0" dirty="0" smtClean="0">
                          <a:ln>
                            <a:noFill/>
                          </a:ln>
                          <a:solidFill>
                            <a:srgbClr val="0097A9"/>
                          </a:solidFill>
                          <a:effectLst/>
                        </a:rPr>
                        <a:t>Effective 02 February 2018</a:t>
                      </a:r>
                      <a:endParaRPr kumimoji="0" lang="en-US" sz="1400" b="0" i="0" u="none" strike="noStrike" cap="none" normalizeH="0" baseline="0" dirty="0" smtClean="0">
                        <a:ln>
                          <a:noFill/>
                        </a:ln>
                        <a:solidFill>
                          <a:srgbClr val="0097A9"/>
                        </a:solidFill>
                        <a:effectLst/>
                        <a:latin typeface="+mj-lt"/>
                      </a:endParaRPr>
                    </a:p>
                  </a:txBody>
                  <a:tcPr marL="91561" marR="91561" marT="91440" marB="91440" anchor="ctr" horzOverflow="overflow">
                    <a:lnR w="9525" cap="flat" cmpd="sng" algn="ctr">
                      <a:noFill/>
                      <a:prstDash val="solid"/>
                    </a:lnR>
                    <a:lnT w="38100" cap="flat" cmpd="sng" algn="ctr">
                      <a:solidFill>
                        <a:srgbClr val="0097A9"/>
                      </a:solidFill>
                      <a:prstDash val="solid"/>
                      <a:round/>
                      <a:headEnd type="none" w="med" len="med"/>
                      <a:tailEnd type="none" w="med" len="med"/>
                    </a:lnT>
                    <a:noFill/>
                  </a:tcPr>
                </a:tc>
                <a:extLst>
                  <a:ext uri="{0D108BD9-81ED-4DB2-BD59-A6C34878D82A}">
                    <a16:rowId xmlns:a16="http://schemas.microsoft.com/office/drawing/2014/main" val="10000"/>
                  </a:ext>
                </a:extLst>
              </a:tr>
              <a:tr h="2910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j-lt"/>
                          <a:ea typeface="+mn-ea"/>
                          <a:cs typeface="+mn-cs"/>
                        </a:rPr>
                        <a:t>Raw materials,</a:t>
                      </a:r>
                      <a:r>
                        <a:rPr lang="en-US" sz="1400" kern="1200" baseline="0" dirty="0" smtClean="0">
                          <a:solidFill>
                            <a:schemeClr val="tx1"/>
                          </a:solidFill>
                          <a:latin typeface="+mj-lt"/>
                          <a:ea typeface="+mn-ea"/>
                          <a:cs typeface="+mn-cs"/>
                        </a:rPr>
                        <a:t> parts or accessories for the manufacture of Cochlear Implants</a:t>
                      </a:r>
                      <a:endParaRPr lang="en-US" sz="1400" kern="1200" dirty="0" smtClean="0">
                        <a:solidFill>
                          <a:schemeClr val="tx1"/>
                        </a:solidFill>
                        <a:latin typeface="+mj-lt"/>
                        <a:ea typeface="+mn-ea"/>
                        <a:cs typeface="+mn-cs"/>
                      </a:endParaRPr>
                    </a:p>
                  </a:txBody>
                  <a:tcPr>
                    <a:lnL w="9525" cap="flat" cmpd="sng" algn="ctr">
                      <a:noFill/>
                      <a:prstDash val="solid"/>
                    </a:ln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j-lt"/>
                        </a:rPr>
                        <a:t>2.5%</a:t>
                      </a:r>
                    </a:p>
                  </a:txBody>
                  <a:tcPr marL="91561" marR="91561" marT="91440" marB="91440" anchor="ctr" horzOverflow="overflow"/>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j-lt"/>
                        </a:rPr>
                        <a:t>Nil</a:t>
                      </a:r>
                    </a:p>
                  </a:txBody>
                  <a:tcPr marL="91561" marR="91561" marT="91440" marB="91440" anchor="ctr" horzOverflow="overflow">
                    <a:lnR w="9525" cap="flat" cmpd="sng" algn="ctr">
                      <a:noFill/>
                      <a:prstDash val="solid"/>
                    </a:lnR>
                  </a:tcPr>
                </a:tc>
                <a:extLst>
                  <a:ext uri="{0D108BD9-81ED-4DB2-BD59-A6C34878D82A}">
                    <a16:rowId xmlns:a16="http://schemas.microsoft.com/office/drawing/2014/main" val="10002"/>
                  </a:ext>
                </a:extLst>
              </a:tr>
            </a:tbl>
          </a:graphicData>
        </a:graphic>
      </p:graphicFrame>
      <p:sp>
        <p:nvSpPr>
          <p:cNvPr id="8" name="TextBox 7"/>
          <p:cNvSpPr txBox="1"/>
          <p:nvPr/>
        </p:nvSpPr>
        <p:spPr>
          <a:xfrm>
            <a:off x="376238" y="4340938"/>
            <a:ext cx="7520853" cy="215444"/>
          </a:xfrm>
          <a:prstGeom prst="rect">
            <a:avLst/>
          </a:prstGeom>
          <a:noFill/>
        </p:spPr>
        <p:txBody>
          <a:bodyPr wrap="square" lIns="0" tIns="0" rIns="0" bIns="0" rtlCol="0">
            <a:spAutoFit/>
          </a:bodyPr>
          <a:lstStyle/>
          <a:p>
            <a:pPr>
              <a:spcBef>
                <a:spcPts val="600"/>
              </a:spcBef>
              <a:buSzPct val="100000"/>
            </a:pPr>
            <a:r>
              <a:rPr lang="en-US" sz="1400" b="1" dirty="0" smtClean="0"/>
              <a:t>Change in </a:t>
            </a:r>
            <a:r>
              <a:rPr lang="en-US" sz="1400" b="1" dirty="0" smtClean="0"/>
              <a:t>Customs </a:t>
            </a:r>
            <a:r>
              <a:rPr lang="en-US" sz="1400" b="1" dirty="0" smtClean="0"/>
              <a:t>duty to address the problem of duty inversions</a:t>
            </a:r>
            <a:endParaRPr lang="en-US" sz="1400" b="1" dirty="0"/>
          </a:p>
        </p:txBody>
      </p:sp>
    </p:spTree>
    <p:extLst>
      <p:ext uri="{BB962C8B-B14F-4D97-AF65-F5344CB8AC3E}">
        <p14:creationId xmlns:p14="http://schemas.microsoft.com/office/powerpoint/2010/main" val="219335891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Incentivizing ‘Make In India’</a:t>
            </a:r>
          </a:p>
          <a:p>
            <a:r>
              <a:rPr lang="en-US" sz="1400" b="1" dirty="0" smtClean="0">
                <a:solidFill>
                  <a:schemeClr val="tx1"/>
                </a:solidFill>
              </a:rPr>
              <a:t>Changes in </a:t>
            </a:r>
            <a:r>
              <a:rPr lang="en-US" sz="1400" b="1" dirty="0" smtClean="0">
                <a:solidFill>
                  <a:schemeClr val="tx1"/>
                </a:solidFill>
              </a:rPr>
              <a:t>Customs </a:t>
            </a:r>
            <a:r>
              <a:rPr lang="en-US" sz="1400" b="1" dirty="0" smtClean="0">
                <a:solidFill>
                  <a:schemeClr val="tx1"/>
                </a:solidFill>
              </a:rPr>
              <a:t>duty to protect domestic industry</a:t>
            </a:r>
            <a:r>
              <a:rPr lang="en-US" sz="1400" b="1" dirty="0" smtClean="0">
                <a:solidFill>
                  <a:schemeClr val="accent5"/>
                </a:solidFill>
              </a:rPr>
              <a:t>	</a:t>
            </a:r>
            <a:endParaRPr lang="en-US" sz="1400" b="1" dirty="0">
              <a:solidFill>
                <a:schemeClr val="accent5"/>
              </a:solidFill>
            </a:endParaRPr>
          </a:p>
          <a:p>
            <a:r>
              <a:rPr lang="en-US" dirty="0" smtClean="0"/>
              <a:t>	</a:t>
            </a:r>
            <a:endParaRPr lang="en-IN" dirty="0"/>
          </a:p>
        </p:txBody>
      </p:sp>
      <p:sp>
        <p:nvSpPr>
          <p:cNvPr id="3" name="Title 2"/>
          <p:cNvSpPr>
            <a:spLocks noGrp="1"/>
          </p:cNvSpPr>
          <p:nvPr>
            <p:ph type="title"/>
          </p:nvPr>
        </p:nvSpPr>
        <p:spPr/>
        <p:txBody>
          <a:bodyPr/>
          <a:lstStyle/>
          <a:p>
            <a:r>
              <a:rPr lang="en-US" dirty="0"/>
              <a:t>Rate </a:t>
            </a:r>
            <a:r>
              <a:rPr lang="en-US" dirty="0" smtClean="0"/>
              <a:t>movement – </a:t>
            </a:r>
            <a:r>
              <a:rPr lang="en-US" dirty="0" smtClean="0"/>
              <a:t>Customs </a:t>
            </a:r>
            <a:r>
              <a:rPr lang="en-US" dirty="0" smtClean="0"/>
              <a:t>Duty </a:t>
            </a:r>
            <a:r>
              <a:rPr lang="en-US" dirty="0"/>
              <a:t>(Contd…) </a:t>
            </a:r>
            <a:r>
              <a:rPr lang="en-US" dirty="0" smtClean="0"/>
              <a:t>	</a:t>
            </a:r>
            <a:endParaRPr lang="en-IN" dirty="0"/>
          </a:p>
        </p:txBody>
      </p:sp>
      <p:graphicFrame>
        <p:nvGraphicFramePr>
          <p:cNvPr id="6" name="Group 3"/>
          <p:cNvGraphicFramePr>
            <a:graphicFrameLocks/>
          </p:cNvGraphicFramePr>
          <p:nvPr>
            <p:custDataLst>
              <p:tags r:id="rId1"/>
            </p:custDataLst>
            <p:extLst>
              <p:ext uri="{D42A27DB-BD31-4B8C-83A1-F6EECF244321}">
                <p14:modId xmlns:p14="http://schemas.microsoft.com/office/powerpoint/2010/main" val="3237309328"/>
              </p:ext>
            </p:extLst>
          </p:nvPr>
        </p:nvGraphicFramePr>
        <p:xfrm>
          <a:off x="376238" y="1408855"/>
          <a:ext cx="8148357" cy="4814318"/>
        </p:xfrm>
        <a:graphic>
          <a:graphicData uri="http://schemas.openxmlformats.org/drawingml/2006/table">
            <a:tbl>
              <a:tblPr firstRow="1" bandRow="1">
                <a:tableStyleId>{5A111915-BE36-4E01-A7E5-04B1672EAD32}</a:tableStyleId>
              </a:tblPr>
              <a:tblGrid>
                <a:gridCol w="5163111">
                  <a:extLst>
                    <a:ext uri="{9D8B030D-6E8A-4147-A177-3AD203B41FA5}">
                      <a16:colId xmlns:a16="http://schemas.microsoft.com/office/drawing/2014/main" val="20000"/>
                    </a:ext>
                  </a:extLst>
                </a:gridCol>
                <a:gridCol w="1425388">
                  <a:extLst>
                    <a:ext uri="{9D8B030D-6E8A-4147-A177-3AD203B41FA5}">
                      <a16:colId xmlns:a16="http://schemas.microsoft.com/office/drawing/2014/main" val="20001"/>
                    </a:ext>
                  </a:extLst>
                </a:gridCol>
                <a:gridCol w="1559858">
                  <a:extLst>
                    <a:ext uri="{9D8B030D-6E8A-4147-A177-3AD203B41FA5}">
                      <a16:colId xmlns:a16="http://schemas.microsoft.com/office/drawing/2014/main" val="20002"/>
                    </a:ext>
                  </a:extLst>
                </a:gridCol>
              </a:tblGrid>
              <a:tr h="659781">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u="none" strike="noStrike" kern="1200" cap="none" normalizeH="0" baseline="0" dirty="0" smtClean="0">
                          <a:ln>
                            <a:noFill/>
                          </a:ln>
                          <a:solidFill>
                            <a:schemeClr val="accent5"/>
                          </a:solidFill>
                          <a:effectLst/>
                        </a:rPr>
                        <a:t>Product</a:t>
                      </a:r>
                      <a:endParaRPr kumimoji="0" lang="en-US" sz="1400" b="0" i="0" u="none" strike="noStrike" kern="1200" cap="none" normalizeH="0" baseline="0" dirty="0" smtClean="0">
                        <a:ln>
                          <a:noFill/>
                        </a:ln>
                        <a:solidFill>
                          <a:schemeClr val="accent5"/>
                        </a:solidFill>
                        <a:effectLst/>
                        <a:latin typeface="+mj-lt"/>
                        <a:ea typeface="+mn-ea"/>
                        <a:cs typeface="+mn-cs"/>
                      </a:endParaRPr>
                    </a:p>
                  </a:txBody>
                  <a:tcPr marL="91561" marR="91561" marT="91440" marB="91440" anchor="ctr" horzOverflow="overflow">
                    <a:lnL w="9525" cap="flat" cmpd="sng" algn="ctr">
                      <a:noFill/>
                      <a:prstDash val="solid"/>
                    </a:lnL>
                    <a:lnT w="38100" cap="flat" cmpd="sng" algn="ctr">
                      <a:solidFill>
                        <a:srgbClr val="0097A9"/>
                      </a:solidFill>
                      <a:prstDash val="solid"/>
                      <a:round/>
                      <a:headEnd type="none" w="med" len="med"/>
                      <a:tailEnd type="none" w="med" len="med"/>
                    </a:lnT>
                    <a:no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u="none" strike="noStrike" cap="none" normalizeH="0" baseline="0" dirty="0" smtClean="0">
                          <a:ln>
                            <a:noFill/>
                          </a:ln>
                          <a:solidFill>
                            <a:schemeClr val="accent5"/>
                          </a:solidFill>
                          <a:effectLst/>
                        </a:rPr>
                        <a:t>Upto 01 February 2018</a:t>
                      </a:r>
                      <a:endParaRPr kumimoji="0" lang="en-US" sz="1400" b="0" i="0" u="none" strike="noStrike" cap="none" normalizeH="0" baseline="0" dirty="0" smtClean="0">
                        <a:ln>
                          <a:noFill/>
                        </a:ln>
                        <a:solidFill>
                          <a:schemeClr val="accent5"/>
                        </a:solidFill>
                        <a:effectLst/>
                        <a:latin typeface="+mj-lt"/>
                      </a:endParaRPr>
                    </a:p>
                  </a:txBody>
                  <a:tcPr marL="91561" marR="91561" marT="91440" marB="91440" anchor="ctr" horzOverflow="overflow">
                    <a:lnT w="38100" cap="flat" cmpd="sng" algn="ctr">
                      <a:solidFill>
                        <a:srgbClr val="0097A9"/>
                      </a:solidFill>
                      <a:prstDash val="solid"/>
                      <a:round/>
                      <a:headEnd type="none" w="med" len="med"/>
                      <a:tailEnd type="none" w="med" len="med"/>
                    </a:lnT>
                    <a:no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u="none" strike="noStrike" cap="none" normalizeH="0" baseline="0" dirty="0" smtClean="0">
                          <a:ln>
                            <a:noFill/>
                          </a:ln>
                          <a:solidFill>
                            <a:schemeClr val="accent5"/>
                          </a:solidFill>
                          <a:effectLst/>
                        </a:rPr>
                        <a:t>Effective 02 February 2018</a:t>
                      </a:r>
                      <a:endParaRPr kumimoji="0" lang="en-US" sz="1400" b="0" i="0" u="none" strike="noStrike" cap="none" normalizeH="0" baseline="0" dirty="0" smtClean="0">
                        <a:ln>
                          <a:noFill/>
                        </a:ln>
                        <a:solidFill>
                          <a:schemeClr val="accent5"/>
                        </a:solidFill>
                        <a:effectLst/>
                        <a:latin typeface="+mj-lt"/>
                      </a:endParaRPr>
                    </a:p>
                  </a:txBody>
                  <a:tcPr marL="91561" marR="91561" marT="91440" marB="91440" anchor="ctr" horzOverflow="overflow">
                    <a:lnR w="9525" cap="flat" cmpd="sng" algn="ctr">
                      <a:noFill/>
                      <a:prstDash val="solid"/>
                    </a:lnR>
                    <a:lnT w="38100" cap="flat" cmpd="sng" algn="ctr">
                      <a:solidFill>
                        <a:srgbClr val="0097A9"/>
                      </a:solidFill>
                      <a:prstDash val="solid"/>
                      <a:round/>
                      <a:headEnd type="none" w="med" len="med"/>
                      <a:tailEnd type="none" w="med" len="med"/>
                    </a:lnT>
                    <a:noFill/>
                  </a:tcPr>
                </a:tc>
                <a:extLst>
                  <a:ext uri="{0D108BD9-81ED-4DB2-BD59-A6C34878D82A}">
                    <a16:rowId xmlns:a16="http://schemas.microsoft.com/office/drawing/2014/main" val="10000"/>
                  </a:ext>
                </a:extLst>
              </a:tr>
              <a:tr h="373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Electronics /Hardware</a:t>
                      </a:r>
                    </a:p>
                  </a:txBody>
                  <a:tcPr>
                    <a:lnL w="9525" cap="flat" cmpd="sng" algn="ctr">
                      <a:noFill/>
                      <a:prstDash val="solid"/>
                    </a:lnL>
                    <a:solidFill>
                      <a:srgbClr val="9DD4CF"/>
                    </a:solid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endParaRPr kumimoji="0" lang="en-US" sz="1400" b="0" i="0" u="none" strike="noStrike" cap="none" normalizeH="0" baseline="0" dirty="0" smtClean="0">
                        <a:ln>
                          <a:noFill/>
                        </a:ln>
                        <a:solidFill>
                          <a:schemeClr val="tx1"/>
                        </a:solidFill>
                        <a:effectLst/>
                        <a:latin typeface="+mj-lt"/>
                      </a:endParaRPr>
                    </a:p>
                  </a:txBody>
                  <a:tcPr marL="91561" marR="91561" marT="91440" marB="91440" anchor="ctr" horzOverflow="overflow">
                    <a:solidFill>
                      <a:srgbClr val="9DD4CF"/>
                    </a:solid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endParaRPr kumimoji="0" lang="en-US" sz="1400" b="0" i="0" u="none" strike="noStrike" cap="none" normalizeH="0" baseline="0" dirty="0" smtClean="0">
                        <a:ln>
                          <a:noFill/>
                        </a:ln>
                        <a:solidFill>
                          <a:schemeClr val="tx1"/>
                        </a:solidFill>
                        <a:effectLst/>
                        <a:latin typeface="+mj-lt"/>
                      </a:endParaRPr>
                    </a:p>
                  </a:txBody>
                  <a:tcPr marL="91561" marR="91561" marT="91440" marB="91440" anchor="ctr" horzOverflow="overflow">
                    <a:lnR w="9525" cap="flat" cmpd="sng" algn="ctr">
                      <a:noFill/>
                      <a:prstDash val="solid"/>
                    </a:lnR>
                    <a:solidFill>
                      <a:srgbClr val="9DD4CF"/>
                    </a:solidFill>
                  </a:tcPr>
                </a:tc>
                <a:extLst>
                  <a:ext uri="{0D108BD9-81ED-4DB2-BD59-A6C34878D82A}">
                    <a16:rowId xmlns:a16="http://schemas.microsoft.com/office/drawing/2014/main" val="1321931211"/>
                  </a:ext>
                </a:extLst>
              </a:tr>
              <a:tr h="3364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Cellular</a:t>
                      </a:r>
                      <a:r>
                        <a:rPr lang="en-US" sz="1400" kern="1200" baseline="0" dirty="0" smtClean="0"/>
                        <a:t> mobile phones</a:t>
                      </a:r>
                      <a:endParaRPr lang="en-US" sz="1400" kern="1200" dirty="0" smtClean="0">
                        <a:solidFill>
                          <a:schemeClr val="tx1"/>
                        </a:solidFill>
                        <a:latin typeface="+mn-lt"/>
                        <a:ea typeface="+mn-ea"/>
                        <a:cs typeface="+mn-cs"/>
                      </a:endParaRPr>
                    </a:p>
                  </a:txBody>
                  <a:tcPr>
                    <a:lnL w="9525" cap="flat" cmpd="sng" algn="ctr">
                      <a:noFill/>
                      <a:prstDash val="solid"/>
                    </a:ln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u="none" strike="noStrike" cap="none" normalizeH="0" baseline="0" dirty="0" smtClean="0">
                          <a:ln>
                            <a:noFill/>
                          </a:ln>
                          <a:effectLst/>
                        </a:rPr>
                        <a:t>15%</a:t>
                      </a:r>
                      <a:endParaRPr kumimoji="0" lang="en-US" sz="1400" b="0" i="0" u="none" strike="noStrike" cap="none" normalizeH="0" baseline="0" dirty="0" smtClean="0">
                        <a:ln>
                          <a:noFill/>
                        </a:ln>
                        <a:solidFill>
                          <a:schemeClr val="tx1"/>
                        </a:solidFill>
                        <a:effectLst/>
                        <a:latin typeface="+mj-lt"/>
                      </a:endParaRPr>
                    </a:p>
                  </a:txBody>
                  <a:tcPr marL="91561" marR="91561" marT="91440" marB="91440" anchor="ctr" horzOverflow="overflow"/>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u="none" strike="noStrike" cap="none" normalizeH="0" baseline="0" dirty="0" smtClean="0">
                          <a:ln>
                            <a:noFill/>
                          </a:ln>
                          <a:effectLst/>
                        </a:rPr>
                        <a:t>20%</a:t>
                      </a:r>
                      <a:endParaRPr kumimoji="0" lang="en-US" sz="1400" b="0" i="0" u="none" strike="noStrike" cap="none" normalizeH="0" baseline="0" dirty="0" smtClean="0">
                        <a:ln>
                          <a:noFill/>
                        </a:ln>
                        <a:solidFill>
                          <a:schemeClr val="tx1"/>
                        </a:solidFill>
                        <a:effectLst/>
                        <a:latin typeface="+mj-lt"/>
                      </a:endParaRPr>
                    </a:p>
                  </a:txBody>
                  <a:tcPr marL="91561" marR="91561" marT="91440" marB="91440" anchor="ctr" horzOverflow="overflow">
                    <a:lnR w="9525" cap="flat" cmpd="sng" algn="ctr">
                      <a:noFill/>
                      <a:prstDash val="solid"/>
                    </a:lnR>
                  </a:tcPr>
                </a:tc>
                <a:extLst>
                  <a:ext uri="{0D108BD9-81ED-4DB2-BD59-A6C34878D82A}">
                    <a16:rowId xmlns:a16="http://schemas.microsoft.com/office/drawing/2014/main" val="10003"/>
                  </a:ext>
                </a:extLst>
              </a:tr>
              <a:tr h="345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latin typeface="+mn-lt"/>
                          <a:ea typeface="+mn-ea"/>
                          <a:cs typeface="+mn-cs"/>
                        </a:rPr>
                        <a:t>Specified parts and accessories of c</a:t>
                      </a:r>
                      <a:r>
                        <a:rPr lang="en-US" sz="1400" kern="1200" dirty="0" smtClean="0"/>
                        <a:t>ellular</a:t>
                      </a:r>
                      <a:r>
                        <a:rPr lang="en-US" sz="1400" kern="1200" baseline="0" dirty="0" smtClean="0"/>
                        <a:t> mobile phones</a:t>
                      </a:r>
                      <a:endParaRPr lang="en-US" sz="1400" kern="1200" dirty="0" smtClean="0">
                        <a:solidFill>
                          <a:schemeClr val="tx1"/>
                        </a:solidFill>
                        <a:latin typeface="+mn-lt"/>
                        <a:ea typeface="+mn-ea"/>
                        <a:cs typeface="+mn-cs"/>
                      </a:endParaRPr>
                    </a:p>
                  </a:txBody>
                  <a:tcPr>
                    <a:lnL w="9525" cap="flat" cmpd="sng" algn="ctr">
                      <a:noFill/>
                      <a:prstDash val="solid"/>
                    </a:lnL>
                    <a:no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j-lt"/>
                        </a:rPr>
                        <a:t>7.5/10%</a:t>
                      </a:r>
                    </a:p>
                  </a:txBody>
                  <a:tcPr marL="91561" marR="91561" marT="91440" marB="91440" anchor="ctr" horzOverflow="overflow">
                    <a:no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j-lt"/>
                        </a:rPr>
                        <a:t>15%/10%</a:t>
                      </a:r>
                    </a:p>
                  </a:txBody>
                  <a:tcPr marL="91561" marR="91561" marT="91440" marB="91440" anchor="ctr" horzOverflow="overflow">
                    <a:lnR w="9525" cap="flat" cmpd="sng" algn="ctr">
                      <a:noFill/>
                      <a:prstDash val="solid"/>
                    </a:lnR>
                    <a:noFill/>
                  </a:tcPr>
                </a:tc>
                <a:extLst>
                  <a:ext uri="{0D108BD9-81ED-4DB2-BD59-A6C34878D82A}">
                    <a16:rowId xmlns:a16="http://schemas.microsoft.com/office/drawing/2014/main" val="1381389998"/>
                  </a:ext>
                </a:extLst>
              </a:tr>
              <a:tr h="496132">
                <a:tc>
                  <a:txBody>
                    <a:bodyPr/>
                    <a:lstStyle/>
                    <a:p>
                      <a:r>
                        <a:rPr lang="en-IN" sz="1400" b="0" i="0" u="none" strike="noStrike" kern="1200" baseline="0" dirty="0" smtClean="0">
                          <a:solidFill>
                            <a:schemeClr val="tx1"/>
                          </a:solidFill>
                          <a:latin typeface="+mj-lt"/>
                          <a:ea typeface="+mn-ea"/>
                          <a:cs typeface="+mn-cs"/>
                        </a:rPr>
                        <a:t>PCBA of charger/adapter and moulded plastics of charger/adapter of cellular mobile phones</a:t>
                      </a:r>
                      <a:endParaRPr lang="en-US" sz="1400" kern="1200" dirty="0" smtClean="0">
                        <a:solidFill>
                          <a:schemeClr val="tx1"/>
                        </a:solidFill>
                        <a:latin typeface="+mj-lt"/>
                        <a:ea typeface="+mn-ea"/>
                        <a:cs typeface="+mn-cs"/>
                      </a:endParaRPr>
                    </a:p>
                  </a:txBody>
                  <a:tcPr>
                    <a:lnL w="9525" cap="flat" cmpd="sng" algn="ctr">
                      <a:noFill/>
                      <a:prstDash val="solid"/>
                    </a:ln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j-lt"/>
                        </a:rPr>
                        <a:t>Nil</a:t>
                      </a:r>
                    </a:p>
                  </a:txBody>
                  <a:tcPr marL="91561" marR="91561" marT="91440" marB="91440" anchor="ctr" horzOverflow="overflow"/>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j-lt"/>
                        </a:rPr>
                        <a:t>10%</a:t>
                      </a:r>
                    </a:p>
                  </a:txBody>
                  <a:tcPr marL="91561" marR="91561" marT="91440" marB="91440" anchor="ctr" horzOverflow="overflow">
                    <a:lnR w="9525" cap="flat" cmpd="sng" algn="ctr">
                      <a:noFill/>
                      <a:prstDash val="solid"/>
                    </a:lnR>
                  </a:tcPr>
                </a:tc>
                <a:extLst>
                  <a:ext uri="{0D108BD9-81ED-4DB2-BD59-A6C34878D82A}">
                    <a16:rowId xmlns:a16="http://schemas.microsoft.com/office/drawing/2014/main" val="1910299916"/>
                  </a:ext>
                </a:extLst>
              </a:tr>
              <a:tr h="3568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tx1"/>
                          </a:solidFill>
                          <a:latin typeface="+mn-lt"/>
                          <a:ea typeface="+mn-ea"/>
                          <a:cs typeface="+mn-cs"/>
                        </a:rPr>
                        <a:t>Smart watches/Wearable devices</a:t>
                      </a:r>
                      <a:endParaRPr lang="en-US" sz="1400" kern="1200" dirty="0" smtClean="0">
                        <a:solidFill>
                          <a:schemeClr val="tx1"/>
                        </a:solidFill>
                        <a:latin typeface="+mn-lt"/>
                        <a:ea typeface="+mn-ea"/>
                        <a:cs typeface="+mn-cs"/>
                      </a:endParaRPr>
                    </a:p>
                  </a:txBody>
                  <a:tcPr>
                    <a:lnL w="9525" cap="flat" cmpd="sng" algn="ctr">
                      <a:noFill/>
                      <a:prstDash val="solid"/>
                    </a:ln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j-lt"/>
                        </a:rPr>
                        <a:t>10%</a:t>
                      </a:r>
                    </a:p>
                  </a:txBody>
                  <a:tcPr marL="91561" marR="91561" marT="91440" marB="91440" anchor="ctr" horzOverflow="overflow"/>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j-lt"/>
                        </a:rPr>
                        <a:t>20%</a:t>
                      </a:r>
                    </a:p>
                  </a:txBody>
                  <a:tcPr marL="91561" marR="91561" marT="91440" marB="91440" anchor="ctr" horzOverflow="overflow">
                    <a:lnR w="9525" cap="flat" cmpd="sng" algn="ctr">
                      <a:noFill/>
                      <a:prstDash val="solid"/>
                    </a:lnR>
                  </a:tcPr>
                </a:tc>
                <a:extLst>
                  <a:ext uri="{0D108BD9-81ED-4DB2-BD59-A6C34878D82A}">
                    <a16:rowId xmlns:a16="http://schemas.microsoft.com/office/drawing/2014/main" val="2314958168"/>
                  </a:ext>
                </a:extLst>
              </a:tr>
              <a:tr h="415636">
                <a:tc>
                  <a:txBody>
                    <a:bodyPr/>
                    <a:lstStyle/>
                    <a:p>
                      <a:r>
                        <a:rPr lang="en-IN" sz="1400" b="0" i="0" u="none" strike="noStrike" kern="1200" baseline="0" dirty="0" smtClean="0">
                          <a:solidFill>
                            <a:schemeClr val="tx1"/>
                          </a:solidFill>
                          <a:latin typeface="+mj-lt"/>
                          <a:ea typeface="+mn-ea"/>
                          <a:cs typeface="+mn-cs"/>
                        </a:rPr>
                        <a:t>LCD/LED/OLED panels and other parts of LCD/LED/OLED TVs</a:t>
                      </a:r>
                      <a:endParaRPr lang="en-US" sz="1400" kern="1200" dirty="0" smtClean="0">
                        <a:solidFill>
                          <a:schemeClr val="tx1"/>
                        </a:solidFill>
                        <a:latin typeface="+mj-lt"/>
                        <a:ea typeface="+mn-ea"/>
                        <a:cs typeface="+mn-cs"/>
                      </a:endParaRPr>
                    </a:p>
                  </a:txBody>
                  <a:tcPr>
                    <a:lnL w="9525" cap="flat" cmpd="sng" algn="ctr">
                      <a:noFill/>
                      <a:prstDash val="solid"/>
                    </a:ln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j-lt"/>
                        </a:rPr>
                        <a:t>7.5/10%</a:t>
                      </a:r>
                    </a:p>
                  </a:txBody>
                  <a:tcPr marL="91561" marR="91561" marT="91440" marB="91440" anchor="ctr" horzOverflow="overflow"/>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j-lt"/>
                        </a:rPr>
                        <a:t>15%</a:t>
                      </a:r>
                    </a:p>
                  </a:txBody>
                  <a:tcPr marL="91561" marR="91561" marT="91440" marB="91440" anchor="ctr" horzOverflow="overflow">
                    <a:lnR w="9525" cap="flat" cmpd="sng" algn="ctr">
                      <a:noFill/>
                      <a:prstDash val="solid"/>
                    </a:lnR>
                  </a:tcPr>
                </a:tc>
                <a:extLst>
                  <a:ext uri="{0D108BD9-81ED-4DB2-BD59-A6C34878D82A}">
                    <a16:rowId xmlns:a16="http://schemas.microsoft.com/office/drawing/2014/main" val="1330023592"/>
                  </a:ext>
                </a:extLst>
              </a:tr>
              <a:tr h="352680">
                <a:tc>
                  <a:txBody>
                    <a:bodyPr/>
                    <a:lstStyle/>
                    <a:p>
                      <a:r>
                        <a:rPr lang="en-IN" sz="1400" b="0" i="0" u="none" strike="noStrike" kern="1200" baseline="0" dirty="0" smtClean="0">
                          <a:solidFill>
                            <a:schemeClr val="tx1"/>
                          </a:solidFill>
                          <a:latin typeface="+mj-lt"/>
                          <a:ea typeface="+mn-ea"/>
                          <a:cs typeface="+mn-cs"/>
                        </a:rPr>
                        <a:t>12 specified parts for manufacture of LCD/LED TV panels</a:t>
                      </a:r>
                      <a:endParaRPr lang="en-US" sz="1400" kern="1200" dirty="0" smtClean="0">
                        <a:solidFill>
                          <a:schemeClr val="tx1"/>
                        </a:solidFill>
                        <a:latin typeface="+mj-lt"/>
                        <a:ea typeface="+mn-ea"/>
                        <a:cs typeface="+mn-cs"/>
                      </a:endParaRPr>
                    </a:p>
                  </a:txBody>
                  <a:tcPr>
                    <a:lnL w="9525" cap="flat" cmpd="sng" algn="ctr">
                      <a:noFill/>
                      <a:prstDash val="solid"/>
                    </a:ln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j-lt"/>
                        </a:rPr>
                        <a:t>Nil</a:t>
                      </a:r>
                    </a:p>
                  </a:txBody>
                  <a:tcPr marL="91561" marR="91561" marT="91440" marB="91440" anchor="ctr" horzOverflow="overflow"/>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j-lt"/>
                        </a:rPr>
                        <a:t>10%</a:t>
                      </a:r>
                    </a:p>
                  </a:txBody>
                  <a:tcPr marL="91561" marR="91561" marT="91440" marB="91440" anchor="ctr" horzOverflow="overflow">
                    <a:lnR w="9525" cap="flat" cmpd="sng" algn="ctr">
                      <a:noFill/>
                      <a:prstDash val="solid"/>
                    </a:lnR>
                  </a:tcPr>
                </a:tc>
                <a:extLst>
                  <a:ext uri="{0D108BD9-81ED-4DB2-BD59-A6C34878D82A}">
                    <a16:rowId xmlns:a16="http://schemas.microsoft.com/office/drawing/2014/main" val="1993576465"/>
                  </a:ext>
                </a:extLst>
              </a:tr>
              <a:tr h="520156">
                <a:tc>
                  <a:txBody>
                    <a:bodyPr/>
                    <a:lstStyle/>
                    <a:p>
                      <a:r>
                        <a:rPr lang="en-US" sz="1400" b="0" i="0" u="none" strike="noStrike" kern="1200" baseline="0" dirty="0" smtClean="0">
                          <a:solidFill>
                            <a:schemeClr val="tx1"/>
                          </a:solidFill>
                          <a:latin typeface="+mj-lt"/>
                          <a:ea typeface="+mn-ea"/>
                          <a:cs typeface="+mn-cs"/>
                        </a:rPr>
                        <a:t>Preform of silica for use in the </a:t>
                      </a:r>
                      <a:r>
                        <a:rPr lang="en-IN" sz="1400" b="0" i="0" u="none" strike="noStrike" kern="1200" baseline="0" dirty="0" smtClean="0">
                          <a:solidFill>
                            <a:schemeClr val="tx1"/>
                          </a:solidFill>
                          <a:latin typeface="+mj-lt"/>
                          <a:ea typeface="+mn-ea"/>
                          <a:cs typeface="+mn-cs"/>
                        </a:rPr>
                        <a:t>manufacture of telecommunication grade optical fibres or optical fibre cables</a:t>
                      </a:r>
                      <a:endParaRPr lang="en-US" sz="1400" kern="1200" dirty="0" smtClean="0">
                        <a:solidFill>
                          <a:schemeClr val="tx1"/>
                        </a:solidFill>
                        <a:latin typeface="+mj-lt"/>
                        <a:ea typeface="+mn-ea"/>
                        <a:cs typeface="+mn-cs"/>
                      </a:endParaRPr>
                    </a:p>
                  </a:txBody>
                  <a:tcPr>
                    <a:lnL w="9525" cap="flat" cmpd="sng" algn="ctr">
                      <a:noFill/>
                      <a:prstDash val="solid"/>
                    </a:ln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j-lt"/>
                        </a:rPr>
                        <a:t>Nil</a:t>
                      </a:r>
                    </a:p>
                  </a:txBody>
                  <a:tcPr marL="91561" marR="91561" marT="91440" marB="91440" anchor="ctr" horzOverflow="overflow"/>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j-lt"/>
                        </a:rPr>
                        <a:t>5%</a:t>
                      </a:r>
                    </a:p>
                  </a:txBody>
                  <a:tcPr marL="91561" marR="91561" marT="91440" marB="91440" anchor="ctr" horzOverflow="overflow">
                    <a:lnR w="9525" cap="flat" cmpd="sng" algn="ctr">
                      <a:noFill/>
                      <a:prstDash val="solid"/>
                    </a:lnR>
                  </a:tcPr>
                </a:tc>
                <a:extLst>
                  <a:ext uri="{0D108BD9-81ED-4DB2-BD59-A6C34878D82A}">
                    <a16:rowId xmlns:a16="http://schemas.microsoft.com/office/drawing/2014/main" val="3730519830"/>
                  </a:ext>
                </a:extLst>
              </a:tr>
            </a:tbl>
          </a:graphicData>
        </a:graphic>
      </p:graphicFrame>
    </p:spTree>
    <p:extLst>
      <p:ext uri="{BB962C8B-B14F-4D97-AF65-F5344CB8AC3E}">
        <p14:creationId xmlns:p14="http://schemas.microsoft.com/office/powerpoint/2010/main" val="419609178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Incentivizing ‘Make In India’</a:t>
            </a:r>
          </a:p>
          <a:p>
            <a:r>
              <a:rPr lang="en-US" sz="1400" b="1" dirty="0" smtClean="0">
                <a:solidFill>
                  <a:schemeClr val="tx1"/>
                </a:solidFill>
              </a:rPr>
              <a:t>Changes in </a:t>
            </a:r>
            <a:r>
              <a:rPr lang="en-US" sz="1400" b="1" dirty="0" smtClean="0">
                <a:solidFill>
                  <a:schemeClr val="tx1"/>
                </a:solidFill>
              </a:rPr>
              <a:t>Customs </a:t>
            </a:r>
            <a:r>
              <a:rPr lang="en-US" sz="1400" b="1" dirty="0" smtClean="0">
                <a:solidFill>
                  <a:schemeClr val="tx1"/>
                </a:solidFill>
              </a:rPr>
              <a:t>duty to protect domestic industry	</a:t>
            </a:r>
            <a:endParaRPr lang="en-US" sz="1400" b="1" dirty="0">
              <a:solidFill>
                <a:schemeClr val="tx1"/>
              </a:solidFill>
            </a:endParaRPr>
          </a:p>
          <a:p>
            <a:r>
              <a:rPr lang="en-US" dirty="0" smtClean="0">
                <a:solidFill>
                  <a:schemeClr val="tx1"/>
                </a:solidFill>
              </a:rPr>
              <a:t>	</a:t>
            </a:r>
            <a:endParaRPr lang="en-IN" dirty="0">
              <a:solidFill>
                <a:schemeClr val="tx1"/>
              </a:solidFill>
            </a:endParaRPr>
          </a:p>
        </p:txBody>
      </p:sp>
      <p:sp>
        <p:nvSpPr>
          <p:cNvPr id="3" name="Title 2"/>
          <p:cNvSpPr>
            <a:spLocks noGrp="1"/>
          </p:cNvSpPr>
          <p:nvPr>
            <p:ph type="title"/>
          </p:nvPr>
        </p:nvSpPr>
        <p:spPr/>
        <p:txBody>
          <a:bodyPr/>
          <a:lstStyle/>
          <a:p>
            <a:r>
              <a:rPr lang="en-US" dirty="0"/>
              <a:t>Rate </a:t>
            </a:r>
            <a:r>
              <a:rPr lang="en-US" dirty="0" smtClean="0"/>
              <a:t>movement – </a:t>
            </a:r>
            <a:r>
              <a:rPr lang="en-US" dirty="0" smtClean="0"/>
              <a:t>Customs </a:t>
            </a:r>
            <a:r>
              <a:rPr lang="en-US" dirty="0" smtClean="0"/>
              <a:t>Duty </a:t>
            </a:r>
            <a:r>
              <a:rPr lang="en-US" dirty="0"/>
              <a:t>(Contd…)</a:t>
            </a:r>
            <a:endParaRPr lang="en-IN" dirty="0"/>
          </a:p>
        </p:txBody>
      </p:sp>
      <p:graphicFrame>
        <p:nvGraphicFramePr>
          <p:cNvPr id="6" name="Group 3"/>
          <p:cNvGraphicFramePr>
            <a:graphicFrameLocks/>
          </p:cNvGraphicFramePr>
          <p:nvPr>
            <p:custDataLst>
              <p:tags r:id="rId1"/>
            </p:custDataLst>
            <p:extLst>
              <p:ext uri="{D42A27DB-BD31-4B8C-83A1-F6EECF244321}">
                <p14:modId xmlns:p14="http://schemas.microsoft.com/office/powerpoint/2010/main" val="1413827314"/>
              </p:ext>
            </p:extLst>
          </p:nvPr>
        </p:nvGraphicFramePr>
        <p:xfrm>
          <a:off x="311583" y="1399619"/>
          <a:ext cx="8148357" cy="5492750"/>
        </p:xfrm>
        <a:graphic>
          <a:graphicData uri="http://schemas.openxmlformats.org/drawingml/2006/table">
            <a:tbl>
              <a:tblPr firstRow="1" bandRow="1">
                <a:tableStyleId>{5A111915-BE36-4E01-A7E5-04B1672EAD32}</a:tableStyleId>
              </a:tblPr>
              <a:tblGrid>
                <a:gridCol w="5163111">
                  <a:extLst>
                    <a:ext uri="{9D8B030D-6E8A-4147-A177-3AD203B41FA5}">
                      <a16:colId xmlns:a16="http://schemas.microsoft.com/office/drawing/2014/main" val="20000"/>
                    </a:ext>
                  </a:extLst>
                </a:gridCol>
                <a:gridCol w="1425388">
                  <a:extLst>
                    <a:ext uri="{9D8B030D-6E8A-4147-A177-3AD203B41FA5}">
                      <a16:colId xmlns:a16="http://schemas.microsoft.com/office/drawing/2014/main" val="20001"/>
                    </a:ext>
                  </a:extLst>
                </a:gridCol>
                <a:gridCol w="1559858">
                  <a:extLst>
                    <a:ext uri="{9D8B030D-6E8A-4147-A177-3AD203B41FA5}">
                      <a16:colId xmlns:a16="http://schemas.microsoft.com/office/drawing/2014/main" val="20002"/>
                    </a:ext>
                  </a:extLst>
                </a:gridCol>
              </a:tblGrid>
              <a:tr h="748036">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u="none" strike="noStrike" kern="1200" cap="none" normalizeH="0" baseline="0" dirty="0" smtClean="0">
                          <a:ln>
                            <a:noFill/>
                          </a:ln>
                          <a:solidFill>
                            <a:srgbClr val="0097A9"/>
                          </a:solidFill>
                          <a:effectLst/>
                        </a:rPr>
                        <a:t>Product</a:t>
                      </a:r>
                      <a:endParaRPr kumimoji="0" lang="en-US" sz="1400" b="0" i="0" u="none" strike="noStrike" kern="1200" cap="none" normalizeH="0" baseline="0" dirty="0" smtClean="0">
                        <a:ln>
                          <a:noFill/>
                        </a:ln>
                        <a:solidFill>
                          <a:srgbClr val="0097A9"/>
                        </a:solidFill>
                        <a:effectLst/>
                        <a:latin typeface="+mj-lt"/>
                        <a:ea typeface="+mn-ea"/>
                        <a:cs typeface="+mn-cs"/>
                      </a:endParaRPr>
                    </a:p>
                  </a:txBody>
                  <a:tcPr marL="91561" marR="91561" marT="91440" marB="91440" anchor="ctr" horzOverflow="overflow">
                    <a:lnL w="9525" cap="flat" cmpd="sng" algn="ctr">
                      <a:noFill/>
                      <a:prstDash val="solid"/>
                    </a:lnL>
                    <a:lnT w="38100" cap="flat" cmpd="sng" algn="ctr">
                      <a:solidFill>
                        <a:srgbClr val="0097A9"/>
                      </a:solidFill>
                      <a:prstDash val="solid"/>
                      <a:round/>
                      <a:headEnd type="none" w="med" len="med"/>
                      <a:tailEnd type="none" w="med" len="med"/>
                    </a:lnT>
                    <a:no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u="none" strike="noStrike" cap="none" normalizeH="0" baseline="0" dirty="0" smtClean="0">
                          <a:ln>
                            <a:noFill/>
                          </a:ln>
                          <a:solidFill>
                            <a:srgbClr val="0097A9"/>
                          </a:solidFill>
                          <a:effectLst/>
                        </a:rPr>
                        <a:t>Upto 01 February 2018</a:t>
                      </a:r>
                      <a:endParaRPr kumimoji="0" lang="en-US" sz="1400" b="0" i="0" u="none" strike="noStrike" cap="none" normalizeH="0" baseline="0" dirty="0" smtClean="0">
                        <a:ln>
                          <a:noFill/>
                        </a:ln>
                        <a:solidFill>
                          <a:srgbClr val="0097A9"/>
                        </a:solidFill>
                        <a:effectLst/>
                        <a:latin typeface="+mj-lt"/>
                      </a:endParaRPr>
                    </a:p>
                  </a:txBody>
                  <a:tcPr marL="91561" marR="91561" marT="91440" marB="91440" anchor="ctr" horzOverflow="overflow">
                    <a:lnT w="38100" cap="flat" cmpd="sng" algn="ctr">
                      <a:solidFill>
                        <a:srgbClr val="0097A9"/>
                      </a:solidFill>
                      <a:prstDash val="solid"/>
                      <a:round/>
                      <a:headEnd type="none" w="med" len="med"/>
                      <a:tailEnd type="none" w="med" len="med"/>
                    </a:lnT>
                    <a:no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u="none" strike="noStrike" cap="none" normalizeH="0" baseline="0" dirty="0" smtClean="0">
                          <a:ln>
                            <a:noFill/>
                          </a:ln>
                          <a:solidFill>
                            <a:srgbClr val="0097A9"/>
                          </a:solidFill>
                          <a:effectLst/>
                        </a:rPr>
                        <a:t>Effective 02 February 2018</a:t>
                      </a:r>
                      <a:endParaRPr kumimoji="0" lang="en-US" sz="1400" b="0" i="0" u="none" strike="noStrike" cap="none" normalizeH="0" baseline="0" dirty="0" smtClean="0">
                        <a:ln>
                          <a:noFill/>
                        </a:ln>
                        <a:solidFill>
                          <a:srgbClr val="0097A9"/>
                        </a:solidFill>
                        <a:effectLst/>
                        <a:latin typeface="+mj-lt"/>
                      </a:endParaRPr>
                    </a:p>
                  </a:txBody>
                  <a:tcPr marL="91561" marR="91561" marT="91440" marB="91440" anchor="ctr" horzOverflow="overflow">
                    <a:lnR w="9525" cap="flat" cmpd="sng" algn="ctr">
                      <a:noFill/>
                      <a:prstDash val="solid"/>
                    </a:lnR>
                    <a:lnT w="38100" cap="flat" cmpd="sng" algn="ctr">
                      <a:solidFill>
                        <a:srgbClr val="0097A9"/>
                      </a:solidFill>
                      <a:prstDash val="solid"/>
                      <a:round/>
                      <a:headEnd type="none" w="med" len="med"/>
                      <a:tailEnd type="none" w="med" len="med"/>
                    </a:lnT>
                    <a:noFill/>
                  </a:tcPr>
                </a:tc>
                <a:extLst>
                  <a:ext uri="{0D108BD9-81ED-4DB2-BD59-A6C34878D82A}">
                    <a16:rowId xmlns:a16="http://schemas.microsoft.com/office/drawing/2014/main" val="10000"/>
                  </a:ext>
                </a:extLst>
              </a:tr>
              <a:tr h="319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t>Silk Fabrics</a:t>
                      </a:r>
                      <a:endParaRPr lang="en-US" sz="1400" b="1" kern="1200" dirty="0" smtClean="0">
                        <a:solidFill>
                          <a:schemeClr val="tx1"/>
                        </a:solidFill>
                        <a:latin typeface="+mj-lt"/>
                        <a:ea typeface="+mn-ea"/>
                        <a:cs typeface="+mn-cs"/>
                      </a:endParaRPr>
                    </a:p>
                  </a:txBody>
                  <a:tcPr>
                    <a:lnL w="9525" cap="flat" cmpd="sng" algn="ctr">
                      <a:noFill/>
                      <a:prstDash val="solid"/>
                    </a:lnL>
                    <a:solidFill>
                      <a:srgbClr val="9DD4CF"/>
                    </a:solid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1" i="0" u="none" strike="noStrike" cap="none" normalizeH="0" baseline="0" dirty="0" smtClean="0">
                          <a:ln>
                            <a:noFill/>
                          </a:ln>
                          <a:solidFill>
                            <a:schemeClr val="tx1"/>
                          </a:solidFill>
                          <a:effectLst/>
                          <a:latin typeface="+mn-lt"/>
                        </a:rPr>
                        <a:t>10%</a:t>
                      </a:r>
                      <a:endParaRPr kumimoji="0" lang="en-US" sz="1400" b="1" i="0" u="none" strike="noStrike" cap="none" normalizeH="0" baseline="0" dirty="0" smtClean="0">
                        <a:ln>
                          <a:noFill/>
                        </a:ln>
                        <a:solidFill>
                          <a:schemeClr val="tx1"/>
                        </a:solidFill>
                        <a:effectLst/>
                        <a:latin typeface="+mj-lt"/>
                      </a:endParaRPr>
                    </a:p>
                  </a:txBody>
                  <a:tcPr marL="91561" marR="91561" marT="91440" marB="91440" anchor="ctr" horzOverflow="overflow">
                    <a:solidFill>
                      <a:srgbClr val="9DD4CF"/>
                    </a:solid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1" u="none" strike="noStrike" cap="none" normalizeH="0" baseline="0" dirty="0" smtClean="0">
                          <a:ln>
                            <a:noFill/>
                          </a:ln>
                          <a:effectLst/>
                        </a:rPr>
                        <a:t>20%</a:t>
                      </a:r>
                      <a:endParaRPr kumimoji="0" lang="en-US" sz="1400" b="1" i="0" u="none" strike="noStrike" cap="none" normalizeH="0" baseline="0" dirty="0" smtClean="0">
                        <a:ln>
                          <a:noFill/>
                        </a:ln>
                        <a:solidFill>
                          <a:schemeClr val="tx1"/>
                        </a:solidFill>
                        <a:effectLst/>
                        <a:latin typeface="+mj-lt"/>
                      </a:endParaRPr>
                    </a:p>
                  </a:txBody>
                  <a:tcPr marL="91561" marR="91561" marT="91440" marB="91440" anchor="ctr" horzOverflow="overflow">
                    <a:lnR w="9525" cap="flat" cmpd="sng" algn="ctr">
                      <a:noFill/>
                      <a:prstDash val="solid"/>
                    </a:lnR>
                    <a:solidFill>
                      <a:srgbClr val="9DD4CF"/>
                    </a:solidFill>
                  </a:tcPr>
                </a:tc>
                <a:extLst>
                  <a:ext uri="{0D108BD9-81ED-4DB2-BD59-A6C34878D82A}">
                    <a16:rowId xmlns:a16="http://schemas.microsoft.com/office/drawing/2014/main" val="10001"/>
                  </a:ext>
                </a:extLst>
              </a:tr>
              <a:tr h="3347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t>Footwear</a:t>
                      </a:r>
                      <a:endParaRPr lang="en-US" sz="1400" b="1" kern="1200" dirty="0" smtClean="0">
                        <a:solidFill>
                          <a:schemeClr val="tx1"/>
                        </a:solidFill>
                        <a:latin typeface="+mn-lt"/>
                        <a:ea typeface="+mn-ea"/>
                        <a:cs typeface="+mn-cs"/>
                      </a:endParaRPr>
                    </a:p>
                  </a:txBody>
                  <a:tcPr>
                    <a:lnL w="9525" cap="flat" cmpd="sng" algn="ctr">
                      <a:noFill/>
                      <a:prstDash val="solid"/>
                    </a:lnL>
                    <a:solidFill>
                      <a:srgbClr val="9DD4CF"/>
                    </a:solid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endParaRPr kumimoji="0" lang="en-US" sz="1400" b="1" i="0" u="none" strike="noStrike" cap="none" normalizeH="0" baseline="0" dirty="0" smtClean="0">
                        <a:ln>
                          <a:noFill/>
                        </a:ln>
                        <a:solidFill>
                          <a:schemeClr val="tx1"/>
                        </a:solidFill>
                        <a:effectLst/>
                        <a:latin typeface="+mj-lt"/>
                      </a:endParaRPr>
                    </a:p>
                  </a:txBody>
                  <a:tcPr marL="91561" marR="91561" marT="91440" marB="91440" anchor="ctr" horzOverflow="overflow">
                    <a:solidFill>
                      <a:srgbClr val="9DD4CF"/>
                    </a:solid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endParaRPr kumimoji="0" lang="en-US" sz="1400" b="1" i="0" u="none" strike="noStrike" cap="none" normalizeH="0" baseline="0" dirty="0" smtClean="0">
                        <a:ln>
                          <a:noFill/>
                        </a:ln>
                        <a:solidFill>
                          <a:schemeClr val="tx1"/>
                        </a:solidFill>
                        <a:effectLst/>
                        <a:latin typeface="+mj-lt"/>
                      </a:endParaRPr>
                    </a:p>
                  </a:txBody>
                  <a:tcPr marL="91561" marR="91561" marT="91440" marB="91440" anchor="ctr" horzOverflow="overflow">
                    <a:lnR w="9525" cap="flat" cmpd="sng" algn="ctr">
                      <a:noFill/>
                      <a:prstDash val="solid"/>
                    </a:lnR>
                    <a:solidFill>
                      <a:srgbClr val="9DD4CF"/>
                    </a:solidFill>
                  </a:tcPr>
                </a:tc>
                <a:extLst>
                  <a:ext uri="{0D108BD9-81ED-4DB2-BD59-A6C34878D82A}">
                    <a16:rowId xmlns:a16="http://schemas.microsoft.com/office/drawing/2014/main" val="10002"/>
                  </a:ext>
                </a:extLst>
              </a:tr>
              <a:tr h="306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smtClean="0">
                          <a:solidFill>
                            <a:schemeClr val="tx1"/>
                          </a:solidFill>
                          <a:latin typeface="+mn-lt"/>
                          <a:ea typeface="+mn-ea"/>
                          <a:cs typeface="+mn-cs"/>
                        </a:rPr>
                        <a:t>Footwear</a:t>
                      </a:r>
                    </a:p>
                  </a:txBody>
                  <a:tcPr>
                    <a:lnL w="9525" cap="flat" cmpd="sng" algn="ctr">
                      <a:noFill/>
                      <a:prstDash val="solid"/>
                    </a:lnL>
                    <a:no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defRPr/>
                      </a:pPr>
                      <a:r>
                        <a:rPr kumimoji="0" lang="en-US" sz="1400" u="none" strike="noStrike" kern="1200" cap="none" normalizeH="0" baseline="0" dirty="0" smtClean="0">
                          <a:ln>
                            <a:noFill/>
                          </a:ln>
                          <a:solidFill>
                            <a:schemeClr val="tx1"/>
                          </a:solidFill>
                          <a:effectLst/>
                          <a:latin typeface="+mn-lt"/>
                          <a:ea typeface="+mn-ea"/>
                          <a:cs typeface="+mn-cs"/>
                        </a:rPr>
                        <a:t>10%</a:t>
                      </a:r>
                    </a:p>
                  </a:txBody>
                  <a:tcPr marL="91561" marR="91561" marT="91440" marB="91440" anchor="ctr" horzOverflow="overflow">
                    <a:no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defRPr/>
                      </a:pPr>
                      <a:r>
                        <a:rPr kumimoji="0" lang="en-US" sz="1400" u="none" strike="noStrike" kern="1200" cap="none" normalizeH="0" baseline="0" dirty="0" smtClean="0">
                          <a:ln>
                            <a:noFill/>
                          </a:ln>
                          <a:solidFill>
                            <a:schemeClr val="tx1"/>
                          </a:solidFill>
                          <a:effectLst/>
                          <a:latin typeface="+mn-lt"/>
                          <a:ea typeface="+mn-ea"/>
                          <a:cs typeface="+mn-cs"/>
                        </a:rPr>
                        <a:t>20%</a:t>
                      </a:r>
                    </a:p>
                  </a:txBody>
                  <a:tcPr marL="91561" marR="91561" marT="91440" marB="91440" anchor="ctr" horzOverflow="overflow">
                    <a:lnR w="9525" cap="flat" cmpd="sng" algn="ctr">
                      <a:noFill/>
                      <a:prstDash val="solid"/>
                    </a:lnR>
                    <a:noFill/>
                  </a:tcPr>
                </a:tc>
                <a:extLst>
                  <a:ext uri="{0D108BD9-81ED-4DB2-BD59-A6C34878D82A}">
                    <a16:rowId xmlns:a16="http://schemas.microsoft.com/office/drawing/2014/main" val="1303877506"/>
                  </a:ext>
                </a:extLst>
              </a:tr>
              <a:tr h="306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smtClean="0">
                          <a:solidFill>
                            <a:schemeClr val="tx1"/>
                          </a:solidFill>
                          <a:latin typeface="+mn-lt"/>
                          <a:ea typeface="+mn-ea"/>
                          <a:cs typeface="+mn-cs"/>
                        </a:rPr>
                        <a:t>Parts of Footwear</a:t>
                      </a:r>
                    </a:p>
                  </a:txBody>
                  <a:tcPr>
                    <a:lnL w="9525" cap="flat" cmpd="sng" algn="ctr">
                      <a:noFill/>
                      <a:prstDash val="solid"/>
                    </a:lnL>
                    <a:no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u="none" strike="noStrike" kern="1200" cap="none" normalizeH="0" baseline="0" dirty="0" smtClean="0">
                          <a:ln>
                            <a:noFill/>
                          </a:ln>
                          <a:solidFill>
                            <a:schemeClr val="tx1"/>
                          </a:solidFill>
                          <a:effectLst/>
                          <a:latin typeface="+mn-lt"/>
                          <a:ea typeface="+mn-ea"/>
                          <a:cs typeface="+mn-cs"/>
                        </a:rPr>
                        <a:t>10%</a:t>
                      </a:r>
                    </a:p>
                  </a:txBody>
                  <a:tcPr marL="91561" marR="91561" marT="91440" marB="91440" anchor="ctr" horzOverflow="overflow">
                    <a:no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u="none" strike="noStrike" kern="1200" cap="none" normalizeH="0" baseline="0" dirty="0" smtClean="0">
                          <a:ln>
                            <a:noFill/>
                          </a:ln>
                          <a:solidFill>
                            <a:schemeClr val="tx1"/>
                          </a:solidFill>
                          <a:effectLst/>
                          <a:latin typeface="+mn-lt"/>
                          <a:ea typeface="+mn-ea"/>
                          <a:cs typeface="+mn-cs"/>
                        </a:rPr>
                        <a:t>15%</a:t>
                      </a:r>
                    </a:p>
                  </a:txBody>
                  <a:tcPr marL="91561" marR="91561" marT="91440" marB="91440" anchor="ctr" horzOverflow="overflow">
                    <a:lnR w="9525" cap="flat" cmpd="sng" algn="ctr">
                      <a:noFill/>
                      <a:prstDash val="solid"/>
                    </a:lnR>
                    <a:noFill/>
                  </a:tcPr>
                </a:tc>
                <a:extLst>
                  <a:ext uri="{0D108BD9-81ED-4DB2-BD59-A6C34878D82A}">
                    <a16:rowId xmlns:a16="http://schemas.microsoft.com/office/drawing/2014/main" val="216288576"/>
                  </a:ext>
                </a:extLst>
              </a:tr>
              <a:tr h="3491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Diamonds,</a:t>
                      </a:r>
                      <a:r>
                        <a:rPr lang="en-US" sz="1400" b="1" kern="1200" baseline="0" dirty="0" smtClean="0">
                          <a:solidFill>
                            <a:schemeClr val="tx1"/>
                          </a:solidFill>
                          <a:latin typeface="+mn-lt"/>
                          <a:ea typeface="+mn-ea"/>
                          <a:cs typeface="+mn-cs"/>
                        </a:rPr>
                        <a:t> precious stones and jewelry</a:t>
                      </a:r>
                      <a:endParaRPr lang="en-US" sz="1400" b="1" kern="1200" dirty="0" smtClean="0">
                        <a:solidFill>
                          <a:schemeClr val="tx1"/>
                        </a:solidFill>
                        <a:latin typeface="+mn-lt"/>
                        <a:ea typeface="+mn-ea"/>
                        <a:cs typeface="+mn-cs"/>
                      </a:endParaRPr>
                    </a:p>
                  </a:txBody>
                  <a:tcPr>
                    <a:lnL w="9525" cap="flat" cmpd="sng" algn="ctr">
                      <a:noFill/>
                      <a:prstDash val="solid"/>
                    </a:lnL>
                    <a:solidFill>
                      <a:srgbClr val="9DD4CF"/>
                    </a:solid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endParaRPr kumimoji="0" lang="en-US" sz="1400" b="0" i="0" u="none" strike="noStrike" cap="none" normalizeH="0" baseline="0" dirty="0" smtClean="0">
                        <a:ln>
                          <a:noFill/>
                        </a:ln>
                        <a:solidFill>
                          <a:schemeClr val="tx1"/>
                        </a:solidFill>
                        <a:effectLst/>
                        <a:latin typeface="+mj-lt"/>
                      </a:endParaRPr>
                    </a:p>
                  </a:txBody>
                  <a:tcPr marL="91561" marR="91561" marT="91440" marB="91440" anchor="ctr" horzOverflow="overflow">
                    <a:solidFill>
                      <a:srgbClr val="9DD4CF"/>
                    </a:solid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endParaRPr kumimoji="0" lang="en-US" sz="1400" b="0" i="0" u="none" strike="noStrike" cap="none" normalizeH="0" baseline="0" dirty="0" smtClean="0">
                        <a:ln>
                          <a:noFill/>
                        </a:ln>
                        <a:solidFill>
                          <a:schemeClr val="tx1"/>
                        </a:solidFill>
                        <a:effectLst/>
                        <a:latin typeface="+mj-lt"/>
                      </a:endParaRPr>
                    </a:p>
                  </a:txBody>
                  <a:tcPr marL="91561" marR="91561" marT="91440" marB="91440" anchor="ctr" horzOverflow="overflow">
                    <a:lnR w="9525" cap="flat" cmpd="sng" algn="ctr">
                      <a:noFill/>
                      <a:prstDash val="solid"/>
                    </a:lnR>
                    <a:solidFill>
                      <a:srgbClr val="9DD4CF"/>
                    </a:solidFill>
                  </a:tcPr>
                </a:tc>
                <a:extLst>
                  <a:ext uri="{0D108BD9-81ED-4DB2-BD59-A6C34878D82A}">
                    <a16:rowId xmlns:a16="http://schemas.microsoft.com/office/drawing/2014/main" val="1321931211"/>
                  </a:ext>
                </a:extLst>
              </a:tr>
              <a:tr h="306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Imitation Jewelry</a:t>
                      </a:r>
                      <a:endParaRPr lang="en-US" sz="1400" kern="1200" dirty="0" smtClean="0">
                        <a:solidFill>
                          <a:schemeClr val="tx1"/>
                        </a:solidFill>
                        <a:latin typeface="+mn-lt"/>
                        <a:ea typeface="+mn-ea"/>
                        <a:cs typeface="+mn-cs"/>
                      </a:endParaRPr>
                    </a:p>
                  </a:txBody>
                  <a:tcPr>
                    <a:lnL w="9525" cap="flat" cmpd="sng" algn="ctr">
                      <a:noFill/>
                      <a:prstDash val="solid"/>
                    </a:ln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u="none" strike="noStrike" cap="none" normalizeH="0" baseline="0" dirty="0" smtClean="0">
                          <a:ln>
                            <a:noFill/>
                          </a:ln>
                          <a:effectLst/>
                        </a:rPr>
                        <a:t>15%</a:t>
                      </a:r>
                      <a:endParaRPr kumimoji="0" lang="en-US" sz="1400" b="0" i="0" u="none" strike="noStrike" cap="none" normalizeH="0" baseline="0" dirty="0" smtClean="0">
                        <a:ln>
                          <a:noFill/>
                        </a:ln>
                        <a:solidFill>
                          <a:schemeClr val="tx1"/>
                        </a:solidFill>
                        <a:effectLst/>
                        <a:latin typeface="+mj-lt"/>
                      </a:endParaRPr>
                    </a:p>
                  </a:txBody>
                  <a:tcPr marL="91561" marR="91561" marT="91440" marB="91440" anchor="ctr" horzOverflow="overflow"/>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u="none" strike="noStrike" cap="none" normalizeH="0" baseline="0" dirty="0" smtClean="0">
                          <a:ln>
                            <a:noFill/>
                          </a:ln>
                          <a:effectLst/>
                        </a:rPr>
                        <a:t>20%</a:t>
                      </a:r>
                      <a:endParaRPr kumimoji="0" lang="en-US" sz="1400" b="0" i="0" u="none" strike="noStrike" cap="none" normalizeH="0" baseline="0" dirty="0" smtClean="0">
                        <a:ln>
                          <a:noFill/>
                        </a:ln>
                        <a:solidFill>
                          <a:schemeClr val="tx1"/>
                        </a:solidFill>
                        <a:effectLst/>
                        <a:latin typeface="+mj-lt"/>
                      </a:endParaRPr>
                    </a:p>
                  </a:txBody>
                  <a:tcPr marL="91561" marR="91561" marT="91440" marB="91440" anchor="ctr" horzOverflow="overflow">
                    <a:lnR w="9525" cap="flat" cmpd="sng" algn="ctr">
                      <a:noFill/>
                      <a:prstDash val="solid"/>
                    </a:lnR>
                  </a:tcPr>
                </a:tc>
                <a:extLst>
                  <a:ext uri="{0D108BD9-81ED-4DB2-BD59-A6C34878D82A}">
                    <a16:rowId xmlns:a16="http://schemas.microsoft.com/office/drawing/2014/main" val="10003"/>
                  </a:ext>
                </a:extLst>
              </a:tr>
              <a:tr h="379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latin typeface="+mn-lt"/>
                          <a:ea typeface="+mn-ea"/>
                          <a:cs typeface="+mn-cs"/>
                        </a:rPr>
                        <a:t>Cut and polished colored</a:t>
                      </a:r>
                      <a:r>
                        <a:rPr lang="en-US" sz="1400" b="0" kern="1200" baseline="0" dirty="0" smtClean="0">
                          <a:solidFill>
                            <a:schemeClr val="tx1"/>
                          </a:solidFill>
                          <a:latin typeface="+mn-lt"/>
                          <a:ea typeface="+mn-ea"/>
                          <a:cs typeface="+mn-cs"/>
                        </a:rPr>
                        <a:t> gem stones, Diamonds including lab grown diamonds, non industrial diamonds, cut and polished diamonds </a:t>
                      </a:r>
                      <a:endParaRPr lang="en-US" sz="1400" b="0" kern="1200" dirty="0" smtClean="0">
                        <a:solidFill>
                          <a:schemeClr val="tx1"/>
                        </a:solidFill>
                        <a:latin typeface="+mn-lt"/>
                        <a:ea typeface="+mn-ea"/>
                        <a:cs typeface="+mn-cs"/>
                      </a:endParaRPr>
                    </a:p>
                  </a:txBody>
                  <a:tcPr>
                    <a:lnL w="9525" cap="flat" cmpd="sng" algn="ctr">
                      <a:noFill/>
                      <a:prstDash val="solid"/>
                    </a:lnL>
                    <a:no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j-lt"/>
                        </a:rPr>
                        <a:t>2.5%</a:t>
                      </a:r>
                    </a:p>
                  </a:txBody>
                  <a:tcPr marL="91561" marR="91561" marT="91440" marB="91440" anchor="ctr" horzOverflow="overflow">
                    <a:no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j-lt"/>
                        </a:rPr>
                        <a:t>5%</a:t>
                      </a:r>
                    </a:p>
                  </a:txBody>
                  <a:tcPr marL="91561" marR="91561" marT="91440" marB="91440" anchor="ctr" horzOverflow="overflow">
                    <a:lnR w="9525" cap="flat" cmpd="sng" algn="ctr">
                      <a:noFill/>
                      <a:prstDash val="solid"/>
                    </a:lnR>
                    <a:noFill/>
                  </a:tcPr>
                </a:tc>
                <a:extLst>
                  <a:ext uri="{0D108BD9-81ED-4DB2-BD59-A6C34878D82A}">
                    <a16:rowId xmlns:a16="http://schemas.microsoft.com/office/drawing/2014/main" val="1381389998"/>
                  </a:ext>
                </a:extLst>
              </a:tr>
              <a:tr h="3491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Furniture</a:t>
                      </a:r>
                    </a:p>
                  </a:txBody>
                  <a:tcPr>
                    <a:lnL w="9525" cap="flat" cmpd="sng" algn="ctr">
                      <a:noFill/>
                      <a:prstDash val="solid"/>
                    </a:lnL>
                    <a:solidFill>
                      <a:srgbClr val="9DD4CF"/>
                    </a:solid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endParaRPr kumimoji="0" lang="en-US" sz="1400" b="0" i="0" u="none" strike="noStrike" cap="none" normalizeH="0" baseline="0" dirty="0" smtClean="0">
                        <a:ln>
                          <a:noFill/>
                        </a:ln>
                        <a:solidFill>
                          <a:schemeClr val="tx1"/>
                        </a:solidFill>
                        <a:effectLst/>
                        <a:latin typeface="+mj-lt"/>
                      </a:endParaRPr>
                    </a:p>
                  </a:txBody>
                  <a:tcPr marL="91561" marR="91561" marT="91440" marB="91440" anchor="ctr" horzOverflow="overflow">
                    <a:solidFill>
                      <a:srgbClr val="9DD4CF"/>
                    </a:solidFil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endParaRPr kumimoji="0" lang="en-US" sz="1400" b="0" i="0" u="none" strike="noStrike" cap="none" normalizeH="0" baseline="0" dirty="0" smtClean="0">
                        <a:ln>
                          <a:noFill/>
                        </a:ln>
                        <a:solidFill>
                          <a:schemeClr val="tx1"/>
                        </a:solidFill>
                        <a:effectLst/>
                        <a:latin typeface="+mj-lt"/>
                      </a:endParaRPr>
                    </a:p>
                  </a:txBody>
                  <a:tcPr marL="91561" marR="91561" marT="91440" marB="91440" anchor="ctr" horzOverflow="overflow">
                    <a:lnR w="9525" cap="flat" cmpd="sng" algn="ctr">
                      <a:noFill/>
                      <a:prstDash val="solid"/>
                    </a:lnR>
                    <a:solidFill>
                      <a:srgbClr val="9DD4CF"/>
                    </a:solidFill>
                  </a:tcPr>
                </a:tc>
                <a:extLst>
                  <a:ext uri="{0D108BD9-81ED-4DB2-BD59-A6C34878D82A}">
                    <a16:rowId xmlns:a16="http://schemas.microsoft.com/office/drawing/2014/main" val="606814928"/>
                  </a:ext>
                </a:extLst>
              </a:tr>
              <a:tr h="379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Seats and parts of seats</a:t>
                      </a:r>
                      <a:r>
                        <a:rPr lang="en-US" sz="1400" kern="1200" baseline="0" dirty="0" smtClean="0">
                          <a:solidFill>
                            <a:schemeClr val="tx1"/>
                          </a:solidFill>
                          <a:latin typeface="+mn-lt"/>
                          <a:ea typeface="+mn-ea"/>
                          <a:cs typeface="+mn-cs"/>
                        </a:rPr>
                        <a:t>(except air craft seats), other furniture and parts, mattresses supports</a:t>
                      </a:r>
                      <a:endParaRPr lang="en-US" sz="1400" kern="1200" dirty="0" smtClean="0">
                        <a:solidFill>
                          <a:schemeClr val="tx1"/>
                        </a:solidFill>
                        <a:latin typeface="+mn-lt"/>
                        <a:ea typeface="+mn-ea"/>
                        <a:cs typeface="+mn-cs"/>
                      </a:endParaRPr>
                    </a:p>
                  </a:txBody>
                  <a:tcPr>
                    <a:lnL w="9525" cap="flat" cmpd="sng" algn="ctr">
                      <a:noFill/>
                      <a:prstDash val="solid"/>
                    </a:ln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j-lt"/>
                        </a:rPr>
                        <a:t>10%</a:t>
                      </a:r>
                    </a:p>
                  </a:txBody>
                  <a:tcPr marL="91561" marR="91561" marT="91440" marB="91440" anchor="ctr" horzOverflow="overflow"/>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j-lt"/>
                        </a:rPr>
                        <a:t>20%</a:t>
                      </a:r>
                    </a:p>
                  </a:txBody>
                  <a:tcPr marL="91561" marR="91561" marT="91440" marB="91440" anchor="ctr" horzOverflow="overflow">
                    <a:lnR w="9525" cap="flat" cmpd="sng" algn="ctr">
                      <a:noFill/>
                      <a:prstDash val="solid"/>
                    </a:lnR>
                  </a:tcPr>
                </a:tc>
                <a:extLst>
                  <a:ext uri="{0D108BD9-81ED-4DB2-BD59-A6C34878D82A}">
                    <a16:rowId xmlns:a16="http://schemas.microsoft.com/office/drawing/2014/main" val="1910299916"/>
                  </a:ext>
                </a:extLst>
              </a:tr>
              <a:tr h="379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tx1"/>
                          </a:solidFill>
                          <a:latin typeface="+mn-lt"/>
                          <a:ea typeface="+mn-ea"/>
                          <a:cs typeface="+mn-cs"/>
                        </a:rPr>
                        <a:t>Lamps and lighting fitting, illuminated signs and name plates (except solar lanterns and lamps)</a:t>
                      </a:r>
                      <a:endParaRPr lang="en-US" sz="1400" kern="1200" dirty="0" smtClean="0">
                        <a:solidFill>
                          <a:schemeClr val="tx1"/>
                        </a:solidFill>
                        <a:latin typeface="+mn-lt"/>
                        <a:ea typeface="+mn-ea"/>
                        <a:cs typeface="+mn-cs"/>
                      </a:endParaRPr>
                    </a:p>
                  </a:txBody>
                  <a:tcPr>
                    <a:lnL w="9525" cap="flat" cmpd="sng" algn="ctr">
                      <a:noFill/>
                      <a:prstDash val="solid"/>
                    </a:lnL>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j-lt"/>
                        </a:rPr>
                        <a:t>10%</a:t>
                      </a:r>
                    </a:p>
                  </a:txBody>
                  <a:tcPr marL="91561" marR="91561" marT="91440" marB="91440" anchor="ctr" horzOverflow="overflow"/>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mj-lt"/>
                        </a:rPr>
                        <a:t>20%</a:t>
                      </a:r>
                    </a:p>
                  </a:txBody>
                  <a:tcPr marL="91561" marR="91561" marT="91440" marB="91440" anchor="ctr" horzOverflow="overflow">
                    <a:lnR w="9525" cap="flat" cmpd="sng" algn="ctr">
                      <a:noFill/>
                      <a:prstDash val="solid"/>
                    </a:lnR>
                  </a:tcPr>
                </a:tc>
                <a:extLst>
                  <a:ext uri="{0D108BD9-81ED-4DB2-BD59-A6C34878D82A}">
                    <a16:rowId xmlns:a16="http://schemas.microsoft.com/office/drawing/2014/main" val="2314958168"/>
                  </a:ext>
                </a:extLst>
              </a:tr>
            </a:tbl>
          </a:graphicData>
        </a:graphic>
      </p:graphicFrame>
    </p:spTree>
    <p:extLst>
      <p:ext uri="{BB962C8B-B14F-4D97-AF65-F5344CB8AC3E}">
        <p14:creationId xmlns:p14="http://schemas.microsoft.com/office/powerpoint/2010/main" val="763543352"/>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xI7QwSDGFEKBDcoj1l7Sd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xI7QwSDGFEKBDcoj1l7Sd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xI7QwSDGFEKBDcoj1l7Sd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I7QwSDGFEKBDcoj1l7Sd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xI7QwSDGFEKBDcoj1l7Sd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xI7QwSDGFEKBDcoj1l7Sd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xI7QwSDGFEKBDcoj1l7Sd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xI7QwSDGFEKBDcoj1l7SdA"/>
</p:tagLst>
</file>

<file path=ppt/theme/theme1.xml><?xml version="1.0" encoding="utf-8"?>
<a:theme xmlns:a="http://schemas.openxmlformats.org/drawingml/2006/main" name="Deloitte 16_9 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4_3_Onscreen.potx" id="{300F3ED9-9C4C-4838-B157-107BB206E623}" vid="{ABD9136E-862F-4680-B56C-E8832C898BE1}"/>
    </a:ext>
  </a:extLst>
</a:theme>
</file>

<file path=ppt/theme/theme2.xml><?xml version="1.0" encoding="utf-8"?>
<a:theme xmlns:a="http://schemas.openxmlformats.org/drawingml/2006/main" name="17_Deloitte 16_9 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4_3_Onscreen.potx" id="{300F3ED9-9C4C-4838-B157-107BB206E623}" vid="{ABD9136E-862F-4680-B56C-E8832C898B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503</TotalTime>
  <Words>1632</Words>
  <Application>Microsoft Office PowerPoint</Application>
  <PresentationFormat>On-screen Show (4:3)</PresentationFormat>
  <Paragraphs>241</Paragraphs>
  <Slides>20</Slides>
  <Notes>3</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6" baseType="lpstr">
      <vt:lpstr>Arial</vt:lpstr>
      <vt:lpstr>Open Sans</vt:lpstr>
      <vt:lpstr>Verdana</vt:lpstr>
      <vt:lpstr>Deloitte 16_9 onscreen</vt:lpstr>
      <vt:lpstr>17_Deloitte 16_9 onscreen</vt:lpstr>
      <vt:lpstr>think-cell Slide</vt:lpstr>
      <vt:lpstr>Headline Verdana Bold</vt:lpstr>
      <vt:lpstr>Contents</vt:lpstr>
      <vt:lpstr>Objectives </vt:lpstr>
      <vt:lpstr>Key changes</vt:lpstr>
      <vt:lpstr>Indirect Tax Budget Proposals</vt:lpstr>
      <vt:lpstr>Customs Rate movement</vt:lpstr>
      <vt:lpstr>Rate movement – Customs Duty </vt:lpstr>
      <vt:lpstr>Rate movement – Customs Duty (Contd…)  </vt:lpstr>
      <vt:lpstr>Rate movement – Customs Duty (Contd…)</vt:lpstr>
      <vt:lpstr>Rate movement – Customs Duty (Contd…)  </vt:lpstr>
      <vt:lpstr>Rate movement – Customs Duty (Contd…)  </vt:lpstr>
      <vt:lpstr>Rate movement – Customs Duty (Contd…)</vt:lpstr>
      <vt:lpstr>Customs Legislative changes</vt:lpstr>
      <vt:lpstr>Customs – Legislative changes</vt:lpstr>
      <vt:lpstr>Customs – Legislative changes</vt:lpstr>
      <vt:lpstr>Customs – Legislative changes</vt:lpstr>
      <vt:lpstr>Customs – Legislative changes</vt:lpstr>
      <vt:lpstr>Customs Tariff Legislative changes</vt:lpstr>
      <vt:lpstr>Customs Tariff</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Verdana Bold</dc:title>
  <dc:creator>Juugbir Singh</dc:creator>
  <cp:lastModifiedBy>A S, Saicharan (IN - Bengaluru)</cp:lastModifiedBy>
  <cp:revision>73</cp:revision>
  <cp:lastPrinted>2014-06-25T02:16:22Z</cp:lastPrinted>
  <dcterms:created xsi:type="dcterms:W3CDTF">2018-01-27T14:25:36Z</dcterms:created>
  <dcterms:modified xsi:type="dcterms:W3CDTF">2018-02-10T07:53:21Z</dcterms:modified>
</cp:coreProperties>
</file>