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3.jpg" ContentType="image/jpg"/>
  <Override PartName="/ppt/media/image38.jpg" ContentType="image/jpg"/>
  <Override PartName="/ppt/media/image91.jpg" ContentType="image/jpg"/>
  <Override PartName="/ppt/media/image114.jpg" ContentType="image/jpg"/>
  <Override PartName="/ppt/media/image128.jpg" ContentType="image/jpg"/>
  <Override PartName="/ppt/media/image144.jpg" ContentType="image/jpg"/>
  <Override PartName="/ppt/media/image145.jpg" ContentType="image/jpg"/>
  <Override PartName="/ppt/media/image157.jpg" ContentType="image/jpg"/>
  <Override PartName="/ppt/media/image160.jpg" ContentType="image/jpg"/>
  <Override PartName="/ppt/media/image191.jpg" ContentType="image/jpg"/>
  <Override PartName="/ppt/media/image193.jpg" ContentType="image/jpg"/>
  <Override PartName="/ppt/media/image197.jpg" ContentType="image/jpg"/>
  <Override PartName="/ppt/media/image224.jpg" ContentType="image/jpg"/>
  <Override PartName="/ppt/media/image225.jpg" ContentType="image/jpg"/>
  <Override PartName="/ppt/media/image233.jpg" ContentType="image/jpg"/>
  <Override PartName="/ppt/media/image234.jpg" ContentType="image/jpg"/>
  <Override PartName="/ppt/media/image235.jpg" ContentType="image/jpg"/>
  <Override PartName="/ppt/media/image237.jpg" ContentType="image/jpg"/>
  <Override PartName="/ppt/media/image244.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9" r:id="rId44"/>
    <p:sldId id="321" r:id="rId45"/>
    <p:sldId id="322" r:id="rId46"/>
    <p:sldId id="324" r:id="rId47"/>
    <p:sldId id="325" r:id="rId48"/>
    <p:sldId id="299" r:id="rId49"/>
    <p:sldId id="300" r:id="rId50"/>
    <p:sldId id="301" r:id="rId51"/>
    <p:sldId id="302" r:id="rId52"/>
    <p:sldId id="303" r:id="rId53"/>
    <p:sldId id="304" r:id="rId54"/>
    <p:sldId id="306" r:id="rId55"/>
    <p:sldId id="323" r:id="rId56"/>
    <p:sldId id="317" r:id="rId57"/>
    <p:sldId id="318" r:id="rId58"/>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0DADB-5B6D-4303-81BB-0CAD6EC101DA}" type="doc">
      <dgm:prSet loTypeId="urn:microsoft.com/office/officeart/2005/8/layout/vList2" loCatId="list" qsTypeId="urn:microsoft.com/office/officeart/2005/8/quickstyle/simple4" qsCatId="simple" csTypeId="urn:microsoft.com/office/officeart/2005/8/colors/accent6_1" csCatId="accent6" phldr="1"/>
      <dgm:spPr/>
      <dgm:t>
        <a:bodyPr/>
        <a:lstStyle/>
        <a:p>
          <a:endParaRPr lang="en-US"/>
        </a:p>
      </dgm:t>
    </dgm:pt>
    <dgm:pt modelId="{5C11B73B-DB00-4292-97C2-8F53E564FF2C}">
      <dgm:prSet phldrT="[Text]" custT="1"/>
      <dgm:spPr/>
      <dgm:t>
        <a:bodyPr/>
        <a:lstStyle/>
        <a:p>
          <a:r>
            <a:rPr sz="2200" b="1" dirty="0">
              <a:latin typeface="Cambria" panose="02040503050406030204" pitchFamily="18" charset="0"/>
            </a:rPr>
            <a:t>What is Safe </a:t>
          </a:r>
          <a:r>
            <a:rPr sz="2200" b="1" dirty="0" err="1">
              <a:latin typeface="Cambria" panose="02040503050406030204" pitchFamily="18" charset="0"/>
            </a:rPr>
            <a:t>Harbour</a:t>
          </a:r>
          <a:r>
            <a:rPr sz="2200" b="1" dirty="0">
              <a:latin typeface="Cambria" panose="02040503050406030204" pitchFamily="18" charset="0"/>
            </a:rPr>
            <a:t>?</a:t>
          </a:r>
          <a:endParaRPr lang="en-US" sz="2200" b="1" dirty="0">
            <a:latin typeface="Cambria" panose="02040503050406030204" pitchFamily="18" charset="0"/>
          </a:endParaRPr>
        </a:p>
      </dgm:t>
    </dgm:pt>
    <dgm:pt modelId="{4809FDED-9D0E-425C-8BA9-B143BFAF035A}" type="parTrans" cxnId="{F1891192-B135-4C9A-85ED-5017415ED1DC}">
      <dgm:prSet/>
      <dgm:spPr/>
      <dgm:t>
        <a:bodyPr/>
        <a:lstStyle/>
        <a:p>
          <a:endParaRPr lang="en-US" sz="1800" b="0"/>
        </a:p>
      </dgm:t>
    </dgm:pt>
    <dgm:pt modelId="{4214DB5A-7D64-404E-B00E-F54C0A1A960A}" type="sibTrans" cxnId="{F1891192-B135-4C9A-85ED-5017415ED1DC}">
      <dgm:prSet/>
      <dgm:spPr/>
      <dgm:t>
        <a:bodyPr/>
        <a:lstStyle/>
        <a:p>
          <a:endParaRPr lang="en-US" sz="1800" b="0"/>
        </a:p>
      </dgm:t>
    </dgm:pt>
    <dgm:pt modelId="{684337DB-E30C-4564-A3E7-D70755437C55}">
      <dgm:prSet phldrT="[Text]" custT="1"/>
      <dgm:spPr/>
      <dgm:t>
        <a:bodyPr/>
        <a:lstStyle/>
        <a:p>
          <a:r>
            <a:rPr sz="2200" dirty="0">
              <a:latin typeface="Cambria" panose="02040503050406030204" pitchFamily="18" charset="0"/>
            </a:rPr>
            <a:t>Governed by Section 92CB of the Income- tax Act, 1961</a:t>
          </a:r>
          <a:endParaRPr lang="en-US" sz="2200" b="0" dirty="0">
            <a:latin typeface="Cambria" panose="02040503050406030204" pitchFamily="18" charset="0"/>
          </a:endParaRPr>
        </a:p>
      </dgm:t>
    </dgm:pt>
    <dgm:pt modelId="{B07B71E4-89F2-4060-94EC-A60E582A8FA2}" type="parTrans" cxnId="{7730CB1C-3A1A-418E-B741-D2A3BAA91E93}">
      <dgm:prSet/>
      <dgm:spPr/>
      <dgm:t>
        <a:bodyPr/>
        <a:lstStyle/>
        <a:p>
          <a:endParaRPr lang="en-US" sz="1800" b="0"/>
        </a:p>
      </dgm:t>
    </dgm:pt>
    <dgm:pt modelId="{FBE88A7A-1EF6-4FDE-9CB1-8A119B309376}" type="sibTrans" cxnId="{7730CB1C-3A1A-418E-B741-D2A3BAA91E93}">
      <dgm:prSet/>
      <dgm:spPr/>
      <dgm:t>
        <a:bodyPr/>
        <a:lstStyle/>
        <a:p>
          <a:endParaRPr lang="en-US" sz="1800" b="0"/>
        </a:p>
      </dgm:t>
    </dgm:pt>
    <dgm:pt modelId="{49C756E0-B235-4A8B-A973-8D1F339D1DD3}">
      <dgm:prSet phldrT="[Text]" custT="1"/>
      <dgm:spPr/>
      <dgm:t>
        <a:bodyPr/>
        <a:lstStyle/>
        <a:p>
          <a:r>
            <a:rPr sz="2200" dirty="0">
              <a:latin typeface="Cambria" panose="02040503050406030204" pitchFamily="18" charset="0"/>
            </a:rPr>
            <a:t>Proposed in the Finance Act, 2009</a:t>
          </a:r>
          <a:endParaRPr lang="en-US" sz="2200" b="0" dirty="0">
            <a:latin typeface="Cambria" panose="02040503050406030204" pitchFamily="18" charset="0"/>
          </a:endParaRPr>
        </a:p>
      </dgm:t>
    </dgm:pt>
    <dgm:pt modelId="{D7406D56-EABB-451F-893B-B212A4C03986}" type="parTrans" cxnId="{D738CDE8-0BDE-4CCB-B506-C40705D52DEB}">
      <dgm:prSet/>
      <dgm:spPr/>
      <dgm:t>
        <a:bodyPr/>
        <a:lstStyle/>
        <a:p>
          <a:endParaRPr lang="en-US" sz="1800" b="0"/>
        </a:p>
      </dgm:t>
    </dgm:pt>
    <dgm:pt modelId="{A74C6608-86E1-4644-A414-23AF47A61B91}" type="sibTrans" cxnId="{D738CDE8-0BDE-4CCB-B506-C40705D52DEB}">
      <dgm:prSet/>
      <dgm:spPr/>
      <dgm:t>
        <a:bodyPr/>
        <a:lstStyle/>
        <a:p>
          <a:endParaRPr lang="en-US" sz="1800" b="0"/>
        </a:p>
      </dgm:t>
    </dgm:pt>
    <dgm:pt modelId="{0C09B2A2-2269-4849-8EA4-454119A9302F}">
      <dgm:prSet phldrT="[Text]" custT="1"/>
      <dgm:spPr/>
      <dgm:t>
        <a:bodyPr/>
        <a:lstStyle/>
        <a:p>
          <a:r>
            <a:rPr sz="2200" dirty="0">
              <a:latin typeface="Cambria" panose="02040503050406030204" pitchFamily="18" charset="0"/>
            </a:rPr>
            <a:t>Rules framed in consultation with and following the recommendation of the </a:t>
          </a:r>
          <a:r>
            <a:rPr sz="2200" dirty="0" err="1">
              <a:latin typeface="Cambria" panose="02040503050406030204" pitchFamily="18" charset="0"/>
            </a:rPr>
            <a:t>Rangachary</a:t>
          </a:r>
          <a:r>
            <a:rPr sz="2200" dirty="0">
              <a:latin typeface="Cambria" panose="02040503050406030204" pitchFamily="18" charset="0"/>
            </a:rPr>
            <a:t> committee specifically set to frame such rules</a:t>
          </a:r>
          <a:endParaRPr lang="en-US" sz="2200" b="0" dirty="0">
            <a:latin typeface="Cambria" panose="02040503050406030204" pitchFamily="18" charset="0"/>
          </a:endParaRPr>
        </a:p>
      </dgm:t>
    </dgm:pt>
    <dgm:pt modelId="{6FF27775-78C3-4CF6-BA40-418C8362000A}" type="parTrans" cxnId="{2C20C3C8-32E4-4747-B086-DDF9F044F091}">
      <dgm:prSet/>
      <dgm:spPr/>
      <dgm:t>
        <a:bodyPr/>
        <a:lstStyle/>
        <a:p>
          <a:endParaRPr lang="en-US" sz="1800" b="0"/>
        </a:p>
      </dgm:t>
    </dgm:pt>
    <dgm:pt modelId="{C7681F71-20BD-439B-A4E0-20051B051951}" type="sibTrans" cxnId="{2C20C3C8-32E4-4747-B086-DDF9F044F091}">
      <dgm:prSet/>
      <dgm:spPr/>
      <dgm:t>
        <a:bodyPr/>
        <a:lstStyle/>
        <a:p>
          <a:endParaRPr lang="en-US" sz="1800" b="0"/>
        </a:p>
      </dgm:t>
    </dgm:pt>
    <dgm:pt modelId="{9FA0E98D-3FE2-4689-BC2B-4189731071F6}" type="parTrans">
      <dgm:prSet/>
      <dgm:spPr/>
      <dgm:t>
        <a:bodyPr/>
        <a:lstStyle/>
        <a:p>
          <a:endParaRPr lang="en-US" sz="1800" b="0"/>
        </a:p>
      </dgm:t>
    </dgm:pt>
    <dgm:pt modelId="{B44A047B-3DC2-4497-92D2-1CAE4BE05690}" type="sibTrans">
      <dgm:prSet/>
      <dgm:spPr/>
      <dgm:t>
        <a:bodyPr/>
        <a:lstStyle/>
        <a:p>
          <a:endParaRPr lang="en-US" sz="1800" b="0"/>
        </a:p>
      </dgm:t>
    </dgm:pt>
    <dgm:pt modelId="{E9A9521F-B35F-412F-8AE3-9DE5F421E8AE}">
      <dgm:prSet phldrT="[Text]" custT="1"/>
      <dgm:spPr/>
      <dgm:t>
        <a:bodyPr/>
        <a:lstStyle/>
        <a:p>
          <a:r>
            <a:rPr sz="2200">
              <a:latin typeface="Cambria" panose="02040503050406030204" pitchFamily="18" charset="0"/>
            </a:rPr>
            <a:t>If complied with the rules, the TPO would accept the transfer price declared by the taxpayer</a:t>
          </a:r>
          <a:endParaRPr lang="en-US" sz="2200" b="0" dirty="0">
            <a:latin typeface="Cambria" panose="02040503050406030204" pitchFamily="18" charset="0"/>
          </a:endParaRPr>
        </a:p>
      </dgm:t>
    </dgm:pt>
    <dgm:pt modelId="{0CF12EC3-47C3-439D-9724-5B54D626CA56}" type="parTrans" cxnId="{13DB2492-A200-444F-9821-5231B1866012}">
      <dgm:prSet/>
      <dgm:spPr/>
      <dgm:t>
        <a:bodyPr/>
        <a:lstStyle/>
        <a:p>
          <a:endParaRPr lang="en-US"/>
        </a:p>
      </dgm:t>
    </dgm:pt>
    <dgm:pt modelId="{820125D8-98C5-4AAB-B981-5875D597DC7E}" type="sibTrans" cxnId="{13DB2492-A200-444F-9821-5231B1866012}">
      <dgm:prSet/>
      <dgm:spPr/>
      <dgm:t>
        <a:bodyPr/>
        <a:lstStyle/>
        <a:p>
          <a:endParaRPr lang="en-US"/>
        </a:p>
      </dgm:t>
    </dgm:pt>
    <dgm:pt modelId="{BA409921-0436-48F5-989C-8DF47E333F5C}">
      <dgm:prSet phldrT="[Text]" custT="1"/>
      <dgm:spPr/>
      <dgm:t>
        <a:bodyPr/>
        <a:lstStyle/>
        <a:p>
          <a:r>
            <a:rPr sz="2200" dirty="0">
              <a:latin typeface="Cambria" panose="02040503050406030204" pitchFamily="18" charset="0"/>
            </a:rPr>
            <a:t>Why Safe </a:t>
          </a:r>
          <a:r>
            <a:rPr sz="2200" dirty="0" err="1">
              <a:latin typeface="Cambria" panose="02040503050406030204" pitchFamily="18" charset="0"/>
            </a:rPr>
            <a:t>Harbour</a:t>
          </a:r>
          <a:r>
            <a:rPr sz="2200" dirty="0">
              <a:latin typeface="Cambria" panose="02040503050406030204" pitchFamily="18" charset="0"/>
            </a:rPr>
            <a:t>?</a:t>
          </a:r>
          <a:endParaRPr lang="en-US" sz="2200" b="0" dirty="0">
            <a:latin typeface="Cambria" panose="02040503050406030204" pitchFamily="18" charset="0"/>
          </a:endParaRPr>
        </a:p>
      </dgm:t>
    </dgm:pt>
    <dgm:pt modelId="{6362864B-27C0-4462-9469-81B5D1175075}" type="parTrans" cxnId="{CBB296A5-0B14-4D0C-81E7-E51ABAB9DB56}">
      <dgm:prSet/>
      <dgm:spPr/>
      <dgm:t>
        <a:bodyPr/>
        <a:lstStyle/>
        <a:p>
          <a:endParaRPr lang="en-US"/>
        </a:p>
      </dgm:t>
    </dgm:pt>
    <dgm:pt modelId="{58A30902-F09E-4ED1-B92E-ABF89600EF3E}" type="sibTrans" cxnId="{CBB296A5-0B14-4D0C-81E7-E51ABAB9DB56}">
      <dgm:prSet/>
      <dgm:spPr/>
      <dgm:t>
        <a:bodyPr/>
        <a:lstStyle/>
        <a:p>
          <a:endParaRPr lang="en-US"/>
        </a:p>
      </dgm:t>
    </dgm:pt>
    <dgm:pt modelId="{C7A25A6A-42CF-44BD-ABC6-07BF3A0DCB27}">
      <dgm:prSet phldrT="[Text]" custT="1"/>
      <dgm:spPr/>
      <dgm:t>
        <a:bodyPr/>
        <a:lstStyle/>
        <a:p>
          <a:r>
            <a:rPr sz="2200" dirty="0">
              <a:latin typeface="Cambria" panose="02040503050406030204" pitchFamily="18" charset="0"/>
            </a:rPr>
            <a:t>Simplifying Compliance</a:t>
          </a:r>
          <a:endParaRPr lang="en-US" sz="2200" b="0" dirty="0">
            <a:latin typeface="Cambria" panose="02040503050406030204" pitchFamily="18" charset="0"/>
          </a:endParaRPr>
        </a:p>
      </dgm:t>
    </dgm:pt>
    <dgm:pt modelId="{588E461D-5477-43B9-ABC3-1D43457A6EF6}" type="parTrans" cxnId="{5211A502-EA7E-45B5-A25A-040F6A4D57E7}">
      <dgm:prSet/>
      <dgm:spPr/>
      <dgm:t>
        <a:bodyPr/>
        <a:lstStyle/>
        <a:p>
          <a:endParaRPr lang="en-US"/>
        </a:p>
      </dgm:t>
    </dgm:pt>
    <dgm:pt modelId="{5FF59448-6DD0-4028-8A0B-0B664031D6B3}" type="sibTrans" cxnId="{5211A502-EA7E-45B5-A25A-040F6A4D57E7}">
      <dgm:prSet/>
      <dgm:spPr/>
      <dgm:t>
        <a:bodyPr/>
        <a:lstStyle/>
        <a:p>
          <a:endParaRPr lang="en-US"/>
        </a:p>
      </dgm:t>
    </dgm:pt>
    <dgm:pt modelId="{C5255043-CC5F-48B6-A888-7DB7B8C2C1BB}">
      <dgm:prSet phldrT="[Text]" custT="1"/>
      <dgm:spPr/>
      <dgm:t>
        <a:bodyPr/>
        <a:lstStyle/>
        <a:p>
          <a:r>
            <a:rPr sz="2200" dirty="0">
              <a:latin typeface="Cambria" panose="02040503050406030204" pitchFamily="18" charset="0"/>
            </a:rPr>
            <a:t>Providing Price certainty</a:t>
          </a:r>
          <a:endParaRPr lang="en-US" sz="2200" b="0" dirty="0">
            <a:latin typeface="Cambria" panose="02040503050406030204" pitchFamily="18" charset="0"/>
          </a:endParaRPr>
        </a:p>
      </dgm:t>
    </dgm:pt>
    <dgm:pt modelId="{3C45E8D5-543D-47A7-93A2-CC9CAD2FD0AC}" type="parTrans" cxnId="{F90D3CA9-AAC2-42C5-B22F-61AA5DB720FC}">
      <dgm:prSet/>
      <dgm:spPr/>
      <dgm:t>
        <a:bodyPr/>
        <a:lstStyle/>
        <a:p>
          <a:endParaRPr lang="en-US"/>
        </a:p>
      </dgm:t>
    </dgm:pt>
    <dgm:pt modelId="{78E43735-F365-4C4C-AB54-CA4E3234AB64}" type="sibTrans" cxnId="{F90D3CA9-AAC2-42C5-B22F-61AA5DB720FC}">
      <dgm:prSet/>
      <dgm:spPr/>
      <dgm:t>
        <a:bodyPr/>
        <a:lstStyle/>
        <a:p>
          <a:endParaRPr lang="en-US"/>
        </a:p>
      </dgm:t>
    </dgm:pt>
    <dgm:pt modelId="{C0434CDB-ACB7-4438-BC93-2A9C72AD1E43}">
      <dgm:prSet phldrT="[Text]" custT="1"/>
      <dgm:spPr/>
      <dgm:t>
        <a:bodyPr/>
        <a:lstStyle/>
        <a:p>
          <a:r>
            <a:rPr sz="2200" dirty="0">
              <a:latin typeface="Cambria" panose="02040503050406030204" pitchFamily="18" charset="0"/>
            </a:rPr>
            <a:t>Reduction of disputes and tax assessments</a:t>
          </a:r>
          <a:endParaRPr lang="en-US" sz="2200" b="0" dirty="0">
            <a:latin typeface="Cambria" panose="02040503050406030204" pitchFamily="18" charset="0"/>
          </a:endParaRPr>
        </a:p>
      </dgm:t>
    </dgm:pt>
    <dgm:pt modelId="{AD93CF9F-3999-4558-9FC8-2B1B0AA209EB}" type="parTrans" cxnId="{323206D6-54F7-4119-AA12-884797E7202E}">
      <dgm:prSet/>
      <dgm:spPr/>
      <dgm:t>
        <a:bodyPr/>
        <a:lstStyle/>
        <a:p>
          <a:endParaRPr lang="en-US"/>
        </a:p>
      </dgm:t>
    </dgm:pt>
    <dgm:pt modelId="{4CB6BC5F-D34F-4C47-AA98-8E27B8BB39E5}" type="sibTrans" cxnId="{323206D6-54F7-4119-AA12-884797E7202E}">
      <dgm:prSet/>
      <dgm:spPr/>
      <dgm:t>
        <a:bodyPr/>
        <a:lstStyle/>
        <a:p>
          <a:endParaRPr lang="en-US"/>
        </a:p>
      </dgm:t>
    </dgm:pt>
    <dgm:pt modelId="{E5629283-07B4-44D0-BFF4-EAA18765BCCD}">
      <dgm:prSet phldrT="[Text]" custT="1"/>
      <dgm:spPr/>
      <dgm:t>
        <a:bodyPr/>
        <a:lstStyle/>
        <a:p>
          <a:r>
            <a:rPr sz="2200" dirty="0">
              <a:latin typeface="Cambria" panose="02040503050406030204" pitchFamily="18" charset="0"/>
            </a:rPr>
            <a:t>Specified Sectors covered with specific limits</a:t>
          </a:r>
          <a:endParaRPr lang="en-US" sz="2200" b="0" dirty="0">
            <a:latin typeface="Cambria" panose="02040503050406030204" pitchFamily="18" charset="0"/>
          </a:endParaRPr>
        </a:p>
      </dgm:t>
    </dgm:pt>
    <dgm:pt modelId="{8FF7C5AD-6D16-4D9D-96C8-A9DDC83441CD}" type="parTrans" cxnId="{ADDECB56-B85B-4C43-8E7A-C11B4F0B0C04}">
      <dgm:prSet/>
      <dgm:spPr/>
      <dgm:t>
        <a:bodyPr/>
        <a:lstStyle/>
        <a:p>
          <a:endParaRPr lang="en-US"/>
        </a:p>
      </dgm:t>
    </dgm:pt>
    <dgm:pt modelId="{347B83CA-A37D-4152-B855-1F20065EA72A}" type="sibTrans" cxnId="{ADDECB56-B85B-4C43-8E7A-C11B4F0B0C04}">
      <dgm:prSet/>
      <dgm:spPr/>
      <dgm:t>
        <a:bodyPr/>
        <a:lstStyle/>
        <a:p>
          <a:endParaRPr lang="en-US"/>
        </a:p>
      </dgm:t>
    </dgm:pt>
    <dgm:pt modelId="{B03AD1C7-BBBC-440E-8E7B-720D84969755}" type="pres">
      <dgm:prSet presAssocID="{A0A0DADB-5B6D-4303-81BB-0CAD6EC101DA}" presName="linear" presStyleCnt="0">
        <dgm:presLayoutVars>
          <dgm:animLvl val="lvl"/>
          <dgm:resizeHandles val="exact"/>
        </dgm:presLayoutVars>
      </dgm:prSet>
      <dgm:spPr/>
      <dgm:t>
        <a:bodyPr/>
        <a:lstStyle/>
        <a:p>
          <a:endParaRPr lang="en-IN"/>
        </a:p>
      </dgm:t>
    </dgm:pt>
    <dgm:pt modelId="{7E602C11-6BA6-4FB2-A3D6-85CF88118B40}" type="pres">
      <dgm:prSet presAssocID="{5C11B73B-DB00-4292-97C2-8F53E564FF2C}" presName="parentText" presStyleLbl="node1" presStyleIdx="0" presStyleCnt="4" custLinFactNeighborY="-910">
        <dgm:presLayoutVars>
          <dgm:chMax val="0"/>
          <dgm:bulletEnabled val="1"/>
        </dgm:presLayoutVars>
      </dgm:prSet>
      <dgm:spPr>
        <a:prstGeom prst="rect">
          <a:avLst/>
        </a:prstGeom>
      </dgm:spPr>
      <dgm:t>
        <a:bodyPr/>
        <a:lstStyle/>
        <a:p>
          <a:endParaRPr lang="en-IN"/>
        </a:p>
      </dgm:t>
    </dgm:pt>
    <dgm:pt modelId="{0B2FA691-47B1-4F2F-895C-0AD491F48870}" type="pres">
      <dgm:prSet presAssocID="{5C11B73B-DB00-4292-97C2-8F53E564FF2C}" presName="childText" presStyleLbl="revTx" presStyleIdx="0" presStyleCnt="1">
        <dgm:presLayoutVars>
          <dgm:bulletEnabled val="1"/>
        </dgm:presLayoutVars>
      </dgm:prSet>
      <dgm:spPr/>
      <dgm:t>
        <a:bodyPr/>
        <a:lstStyle/>
        <a:p>
          <a:endParaRPr lang="en-IN"/>
        </a:p>
      </dgm:t>
    </dgm:pt>
    <dgm:pt modelId="{6A60D25C-52EE-4D05-BB15-9079BB8192B2}" type="pres">
      <dgm:prSet presAssocID="{684337DB-E30C-4564-A3E7-D70755437C55}" presName="parentText" presStyleLbl="node1" presStyleIdx="1" presStyleCnt="4" custScaleY="65320">
        <dgm:presLayoutVars>
          <dgm:chMax val="0"/>
          <dgm:bulletEnabled val="1"/>
        </dgm:presLayoutVars>
      </dgm:prSet>
      <dgm:spPr>
        <a:prstGeom prst="rect">
          <a:avLst/>
        </a:prstGeom>
      </dgm:spPr>
      <dgm:t>
        <a:bodyPr/>
        <a:lstStyle/>
        <a:p>
          <a:endParaRPr lang="en-IN"/>
        </a:p>
      </dgm:t>
    </dgm:pt>
    <dgm:pt modelId="{BE3D0B93-DA3A-4282-919F-E2A90F23EB3E}" type="pres">
      <dgm:prSet presAssocID="{FBE88A7A-1EF6-4FDE-9CB1-8A119B309376}" presName="spacer" presStyleCnt="0"/>
      <dgm:spPr/>
    </dgm:pt>
    <dgm:pt modelId="{2CACD200-89F8-4936-8B3F-E4E2ABFF0D8D}" type="pres">
      <dgm:prSet presAssocID="{49C756E0-B235-4A8B-A973-8D1F339D1DD3}" presName="parentText" presStyleLbl="node1" presStyleIdx="2" presStyleCnt="4" custScaleY="68302">
        <dgm:presLayoutVars>
          <dgm:chMax val="0"/>
          <dgm:bulletEnabled val="1"/>
        </dgm:presLayoutVars>
      </dgm:prSet>
      <dgm:spPr>
        <a:prstGeom prst="rect">
          <a:avLst/>
        </a:prstGeom>
      </dgm:spPr>
      <dgm:t>
        <a:bodyPr/>
        <a:lstStyle/>
        <a:p>
          <a:endParaRPr lang="en-IN"/>
        </a:p>
      </dgm:t>
    </dgm:pt>
    <dgm:pt modelId="{68B892F4-6BE6-4458-9B61-C15808091D3B}" type="pres">
      <dgm:prSet presAssocID="{A74C6608-86E1-4644-A414-23AF47A61B91}" presName="spacer" presStyleCnt="0"/>
      <dgm:spPr/>
    </dgm:pt>
    <dgm:pt modelId="{76FC3D43-4C64-4DEB-972A-D39DD51F9439}" type="pres">
      <dgm:prSet presAssocID="{0C09B2A2-2269-4849-8EA4-454119A9302F}" presName="parentText" presStyleLbl="node1" presStyleIdx="3" presStyleCnt="4">
        <dgm:presLayoutVars>
          <dgm:chMax val="0"/>
          <dgm:bulletEnabled val="1"/>
        </dgm:presLayoutVars>
      </dgm:prSet>
      <dgm:spPr>
        <a:prstGeom prst="rect">
          <a:avLst/>
        </a:prstGeom>
      </dgm:spPr>
      <dgm:t>
        <a:bodyPr/>
        <a:lstStyle/>
        <a:p>
          <a:endParaRPr lang="en-IN"/>
        </a:p>
      </dgm:t>
    </dgm:pt>
  </dgm:ptLst>
  <dgm:cxnLst>
    <dgm:cxn modelId="{ADDECB56-B85B-4C43-8E7A-C11B4F0B0C04}" srcId="{5C11B73B-DB00-4292-97C2-8F53E564FF2C}" destId="{E5629283-07B4-44D0-BFF4-EAA18765BCCD}" srcOrd="2" destOrd="0" parTransId="{8FF7C5AD-6D16-4D9D-96C8-A9DDC83441CD}" sibTransId="{347B83CA-A37D-4152-B855-1F20065EA72A}"/>
    <dgm:cxn modelId="{F90D3CA9-AAC2-42C5-B22F-61AA5DB720FC}" srcId="{BA409921-0436-48F5-989C-8DF47E333F5C}" destId="{C5255043-CC5F-48B6-A888-7DB7B8C2C1BB}" srcOrd="1" destOrd="0" parTransId="{3C45E8D5-543D-47A7-93A2-CC9CAD2FD0AC}" sibTransId="{78E43735-F365-4C4C-AB54-CA4E3234AB64}"/>
    <dgm:cxn modelId="{323206D6-54F7-4119-AA12-884797E7202E}" srcId="{BA409921-0436-48F5-989C-8DF47E333F5C}" destId="{C0434CDB-ACB7-4438-BC93-2A9C72AD1E43}" srcOrd="2" destOrd="0" parTransId="{AD93CF9F-3999-4558-9FC8-2B1B0AA209EB}" sibTransId="{4CB6BC5F-D34F-4C47-AA98-8E27B8BB39E5}"/>
    <dgm:cxn modelId="{D738CDE8-0BDE-4CCB-B506-C40705D52DEB}" srcId="{A0A0DADB-5B6D-4303-81BB-0CAD6EC101DA}" destId="{49C756E0-B235-4A8B-A973-8D1F339D1DD3}" srcOrd="2" destOrd="0" parTransId="{D7406D56-EABB-451F-893B-B212A4C03986}" sibTransId="{A74C6608-86E1-4644-A414-23AF47A61B91}"/>
    <dgm:cxn modelId="{55194F36-A2E0-436E-8C56-8CF0B91554D8}" type="presOf" srcId="{A0A0DADB-5B6D-4303-81BB-0CAD6EC101DA}" destId="{B03AD1C7-BBBC-440E-8E7B-720D84969755}" srcOrd="0" destOrd="0" presId="urn:microsoft.com/office/officeart/2005/8/layout/vList2"/>
    <dgm:cxn modelId="{4E46A887-A34A-4B52-832C-74FF4EDBF113}" type="presOf" srcId="{E9A9521F-B35F-412F-8AE3-9DE5F421E8AE}" destId="{0B2FA691-47B1-4F2F-895C-0AD491F48870}" srcOrd="0" destOrd="0" presId="urn:microsoft.com/office/officeart/2005/8/layout/vList2"/>
    <dgm:cxn modelId="{9FF51EED-7CB4-477B-89A4-BA4676636664}" type="presOf" srcId="{684337DB-E30C-4564-A3E7-D70755437C55}" destId="{6A60D25C-52EE-4D05-BB15-9079BB8192B2}" srcOrd="0" destOrd="0" presId="urn:microsoft.com/office/officeart/2005/8/layout/vList2"/>
    <dgm:cxn modelId="{1E16ADD4-1C8B-4E62-96E4-A9BD73656F4E}" type="presOf" srcId="{5C11B73B-DB00-4292-97C2-8F53E564FF2C}" destId="{7E602C11-6BA6-4FB2-A3D6-85CF88118B40}" srcOrd="0" destOrd="0" presId="urn:microsoft.com/office/officeart/2005/8/layout/vList2"/>
    <dgm:cxn modelId="{4823D1B6-5F01-41F2-B32C-18098A34F7B1}" type="presOf" srcId="{49C756E0-B235-4A8B-A973-8D1F339D1DD3}" destId="{2CACD200-89F8-4936-8B3F-E4E2ABFF0D8D}" srcOrd="0" destOrd="0" presId="urn:microsoft.com/office/officeart/2005/8/layout/vList2"/>
    <dgm:cxn modelId="{2C20C3C8-32E4-4747-B086-DDF9F044F091}" srcId="{A0A0DADB-5B6D-4303-81BB-0CAD6EC101DA}" destId="{0C09B2A2-2269-4849-8EA4-454119A9302F}" srcOrd="3" destOrd="0" parTransId="{6FF27775-78C3-4CF6-BA40-418C8362000A}" sibTransId="{C7681F71-20BD-439B-A4E0-20051B051951}"/>
    <dgm:cxn modelId="{BC5D7E71-CC37-44A8-8409-BFB3EADB7122}" type="presOf" srcId="{C0434CDB-ACB7-4438-BC93-2A9C72AD1E43}" destId="{0B2FA691-47B1-4F2F-895C-0AD491F48870}" srcOrd="0" destOrd="4" presId="urn:microsoft.com/office/officeart/2005/8/layout/vList2"/>
    <dgm:cxn modelId="{F1891192-B135-4C9A-85ED-5017415ED1DC}" srcId="{A0A0DADB-5B6D-4303-81BB-0CAD6EC101DA}" destId="{5C11B73B-DB00-4292-97C2-8F53E564FF2C}" srcOrd="0" destOrd="0" parTransId="{4809FDED-9D0E-425C-8BA9-B143BFAF035A}" sibTransId="{4214DB5A-7D64-404E-B00E-F54C0A1A960A}"/>
    <dgm:cxn modelId="{7730CB1C-3A1A-418E-B741-D2A3BAA91E93}" srcId="{A0A0DADB-5B6D-4303-81BB-0CAD6EC101DA}" destId="{684337DB-E30C-4564-A3E7-D70755437C55}" srcOrd="1" destOrd="0" parTransId="{B07B71E4-89F2-4060-94EC-A60E582A8FA2}" sibTransId="{FBE88A7A-1EF6-4FDE-9CB1-8A119B309376}"/>
    <dgm:cxn modelId="{13DB2492-A200-444F-9821-5231B1866012}" srcId="{5C11B73B-DB00-4292-97C2-8F53E564FF2C}" destId="{E9A9521F-B35F-412F-8AE3-9DE5F421E8AE}" srcOrd="0" destOrd="0" parTransId="{0CF12EC3-47C3-439D-9724-5B54D626CA56}" sibTransId="{820125D8-98C5-4AAB-B981-5875D597DC7E}"/>
    <dgm:cxn modelId="{CBB296A5-0B14-4D0C-81E7-E51ABAB9DB56}" srcId="{5C11B73B-DB00-4292-97C2-8F53E564FF2C}" destId="{BA409921-0436-48F5-989C-8DF47E333F5C}" srcOrd="1" destOrd="0" parTransId="{6362864B-27C0-4462-9469-81B5D1175075}" sibTransId="{58A30902-F09E-4ED1-B92E-ABF89600EF3E}"/>
    <dgm:cxn modelId="{9CCB8AE1-88A5-4FDB-87DD-1408F748448F}" type="presOf" srcId="{BA409921-0436-48F5-989C-8DF47E333F5C}" destId="{0B2FA691-47B1-4F2F-895C-0AD491F48870}" srcOrd="0" destOrd="1" presId="urn:microsoft.com/office/officeart/2005/8/layout/vList2"/>
    <dgm:cxn modelId="{5211A502-EA7E-45B5-A25A-040F6A4D57E7}" srcId="{BA409921-0436-48F5-989C-8DF47E333F5C}" destId="{C7A25A6A-42CF-44BD-ABC6-07BF3A0DCB27}" srcOrd="0" destOrd="0" parTransId="{588E461D-5477-43B9-ABC3-1D43457A6EF6}" sibTransId="{5FF59448-6DD0-4028-8A0B-0B664031D6B3}"/>
    <dgm:cxn modelId="{D630B597-A0AC-4998-9197-A14556C97DE2}" type="presOf" srcId="{0C09B2A2-2269-4849-8EA4-454119A9302F}" destId="{76FC3D43-4C64-4DEB-972A-D39DD51F9439}" srcOrd="0" destOrd="0" presId="urn:microsoft.com/office/officeart/2005/8/layout/vList2"/>
    <dgm:cxn modelId="{16E7F06E-C5B1-4CC4-A00C-63DF1C15C616}" type="presOf" srcId="{E5629283-07B4-44D0-BFF4-EAA18765BCCD}" destId="{0B2FA691-47B1-4F2F-895C-0AD491F48870}" srcOrd="0" destOrd="5" presId="urn:microsoft.com/office/officeart/2005/8/layout/vList2"/>
    <dgm:cxn modelId="{6AF815C5-CBCE-4464-9B69-DFD1A766B55A}" type="presOf" srcId="{C7A25A6A-42CF-44BD-ABC6-07BF3A0DCB27}" destId="{0B2FA691-47B1-4F2F-895C-0AD491F48870}" srcOrd="0" destOrd="2" presId="urn:microsoft.com/office/officeart/2005/8/layout/vList2"/>
    <dgm:cxn modelId="{BD0C901F-1424-44C5-8FE0-4A3362672204}" type="presOf" srcId="{C5255043-CC5F-48B6-A888-7DB7B8C2C1BB}" destId="{0B2FA691-47B1-4F2F-895C-0AD491F48870}" srcOrd="0" destOrd="3" presId="urn:microsoft.com/office/officeart/2005/8/layout/vList2"/>
    <dgm:cxn modelId="{BDFD5472-EB70-4B33-8A0F-CAE7C27FD3E7}" type="presParOf" srcId="{B03AD1C7-BBBC-440E-8E7B-720D84969755}" destId="{7E602C11-6BA6-4FB2-A3D6-85CF88118B40}" srcOrd="0" destOrd="0" presId="urn:microsoft.com/office/officeart/2005/8/layout/vList2"/>
    <dgm:cxn modelId="{132755D4-2092-49E7-9AB8-5F902B0D60C9}" type="presParOf" srcId="{B03AD1C7-BBBC-440E-8E7B-720D84969755}" destId="{0B2FA691-47B1-4F2F-895C-0AD491F48870}" srcOrd="1" destOrd="0" presId="urn:microsoft.com/office/officeart/2005/8/layout/vList2"/>
    <dgm:cxn modelId="{67DA4CF1-D32D-4B26-9B96-A1E0192E3CA2}" type="presParOf" srcId="{B03AD1C7-BBBC-440E-8E7B-720D84969755}" destId="{6A60D25C-52EE-4D05-BB15-9079BB8192B2}" srcOrd="2" destOrd="0" presId="urn:microsoft.com/office/officeart/2005/8/layout/vList2"/>
    <dgm:cxn modelId="{D1E1BBEC-62EB-4406-B6C0-011096D7261D}" type="presParOf" srcId="{B03AD1C7-BBBC-440E-8E7B-720D84969755}" destId="{BE3D0B93-DA3A-4282-919F-E2A90F23EB3E}" srcOrd="3" destOrd="0" presId="urn:microsoft.com/office/officeart/2005/8/layout/vList2"/>
    <dgm:cxn modelId="{1641048D-0AEB-4415-805C-163BA0391753}" type="presParOf" srcId="{B03AD1C7-BBBC-440E-8E7B-720D84969755}" destId="{2CACD200-89F8-4936-8B3F-E4E2ABFF0D8D}" srcOrd="4" destOrd="0" presId="urn:microsoft.com/office/officeart/2005/8/layout/vList2"/>
    <dgm:cxn modelId="{719ED987-76BC-4FBB-BC63-5270D6470EFF}" type="presParOf" srcId="{B03AD1C7-BBBC-440E-8E7B-720D84969755}" destId="{68B892F4-6BE6-4458-9B61-C15808091D3B}" srcOrd="5" destOrd="0" presId="urn:microsoft.com/office/officeart/2005/8/layout/vList2"/>
    <dgm:cxn modelId="{59EF7D5D-EA6A-401A-BC34-4DA6D255E7E5}" type="presParOf" srcId="{B03AD1C7-BBBC-440E-8E7B-720D84969755}" destId="{76FC3D43-4C64-4DEB-972A-D39DD51F94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BACAD-2A0A-4787-8BC9-907FA057FF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08B7DC5-6B5B-4184-BD8A-732D707A1F8C}">
      <dgm:prSet phldrT="[Text]" custT="1"/>
      <dgm:spPr/>
      <dgm:t>
        <a:bodyPr/>
        <a:lstStyle/>
        <a:p>
          <a:r>
            <a:rPr lang="en-US" sz="2200" b="1" dirty="0">
              <a:latin typeface="Cambria" panose="02040503050406030204" pitchFamily="18" charset="0"/>
            </a:rPr>
            <a:t>Services</a:t>
          </a:r>
          <a:endParaRPr lang="en-GB" sz="2200" b="1" dirty="0">
            <a:latin typeface="Cambria" panose="02040503050406030204" pitchFamily="18" charset="0"/>
          </a:endParaRPr>
        </a:p>
      </dgm:t>
    </dgm:pt>
    <dgm:pt modelId="{23F4B34F-B004-4113-882D-616C83D7DF04}" type="parTrans" cxnId="{C1C77C0C-FF46-4D83-A9F8-6FE9E1AF2362}">
      <dgm:prSet/>
      <dgm:spPr/>
      <dgm:t>
        <a:bodyPr/>
        <a:lstStyle/>
        <a:p>
          <a:endParaRPr lang="en-GB" sz="2200">
            <a:latin typeface="Cambria" panose="02040503050406030204" pitchFamily="18" charset="0"/>
          </a:endParaRPr>
        </a:p>
      </dgm:t>
    </dgm:pt>
    <dgm:pt modelId="{62D07380-D148-4B10-AEFE-6298C9FBEE03}" type="sibTrans" cxnId="{C1C77C0C-FF46-4D83-A9F8-6FE9E1AF2362}">
      <dgm:prSet/>
      <dgm:spPr/>
      <dgm:t>
        <a:bodyPr/>
        <a:lstStyle/>
        <a:p>
          <a:endParaRPr lang="en-GB" sz="2200">
            <a:latin typeface="Cambria" panose="02040503050406030204" pitchFamily="18" charset="0"/>
          </a:endParaRPr>
        </a:p>
      </dgm:t>
    </dgm:pt>
    <dgm:pt modelId="{A55245A2-40BD-4AC8-A902-FCDCF4342FD4}">
      <dgm:prSet phldrT="[Text]" custT="1"/>
      <dgm:spPr/>
      <dgm:t>
        <a:bodyPr/>
        <a:lstStyle/>
        <a:p>
          <a:pPr>
            <a:lnSpc>
              <a:spcPct val="100000"/>
            </a:lnSpc>
          </a:pPr>
          <a:r>
            <a:rPr lang="en-US" sz="2200" dirty="0">
              <a:latin typeface="Cambria" panose="02040503050406030204" pitchFamily="18" charset="0"/>
            </a:rPr>
            <a:t>Software development services (IT)</a:t>
          </a:r>
          <a:endParaRPr lang="en-GB" sz="2200" dirty="0">
            <a:latin typeface="Cambria" panose="02040503050406030204" pitchFamily="18" charset="0"/>
          </a:endParaRPr>
        </a:p>
      </dgm:t>
    </dgm:pt>
    <dgm:pt modelId="{6CDA4529-6943-4636-AB39-24CDC2C3B7C6}" type="parTrans" cxnId="{018FEECF-A2D7-4A32-B8D5-7ED045C40941}">
      <dgm:prSet/>
      <dgm:spPr/>
      <dgm:t>
        <a:bodyPr/>
        <a:lstStyle/>
        <a:p>
          <a:endParaRPr lang="en-GB" sz="2200">
            <a:latin typeface="Cambria" panose="02040503050406030204" pitchFamily="18" charset="0"/>
          </a:endParaRPr>
        </a:p>
      </dgm:t>
    </dgm:pt>
    <dgm:pt modelId="{2140C146-2B84-43A4-8111-7AA4A016E8FD}" type="sibTrans" cxnId="{018FEECF-A2D7-4A32-B8D5-7ED045C40941}">
      <dgm:prSet/>
      <dgm:spPr/>
      <dgm:t>
        <a:bodyPr/>
        <a:lstStyle/>
        <a:p>
          <a:endParaRPr lang="en-GB" sz="2200">
            <a:latin typeface="Cambria" panose="02040503050406030204" pitchFamily="18" charset="0"/>
          </a:endParaRPr>
        </a:p>
      </dgm:t>
    </dgm:pt>
    <dgm:pt modelId="{8D0B83C8-2BF8-4E37-A74B-7F2AFF30D600}">
      <dgm:prSet phldrT="[Text]" custT="1"/>
      <dgm:spPr/>
      <dgm:t>
        <a:bodyPr/>
        <a:lstStyle/>
        <a:p>
          <a:r>
            <a:rPr lang="en-US" sz="2200" b="1" dirty="0">
              <a:latin typeface="Cambria" panose="02040503050406030204" pitchFamily="18" charset="0"/>
            </a:rPr>
            <a:t>Financial Transactions</a:t>
          </a:r>
          <a:endParaRPr lang="en-GB" sz="2200" b="1" dirty="0">
            <a:latin typeface="Cambria" panose="02040503050406030204" pitchFamily="18" charset="0"/>
          </a:endParaRPr>
        </a:p>
      </dgm:t>
    </dgm:pt>
    <dgm:pt modelId="{AF7AEB2D-7F9C-4280-8997-B9602BF07F75}" type="parTrans" cxnId="{A113256F-237B-43AC-B27D-2C45F744C2D8}">
      <dgm:prSet/>
      <dgm:spPr/>
      <dgm:t>
        <a:bodyPr/>
        <a:lstStyle/>
        <a:p>
          <a:endParaRPr lang="en-GB" sz="2200">
            <a:latin typeface="Cambria" panose="02040503050406030204" pitchFamily="18" charset="0"/>
          </a:endParaRPr>
        </a:p>
      </dgm:t>
    </dgm:pt>
    <dgm:pt modelId="{A5084C81-FF56-49CE-A3F4-F687FC0BD136}" type="sibTrans" cxnId="{A113256F-237B-43AC-B27D-2C45F744C2D8}">
      <dgm:prSet/>
      <dgm:spPr/>
      <dgm:t>
        <a:bodyPr/>
        <a:lstStyle/>
        <a:p>
          <a:endParaRPr lang="en-GB" sz="2200">
            <a:latin typeface="Cambria" panose="02040503050406030204" pitchFamily="18" charset="0"/>
          </a:endParaRPr>
        </a:p>
      </dgm:t>
    </dgm:pt>
    <dgm:pt modelId="{1249A295-877A-41D0-B72B-C6A7EEECCAD4}">
      <dgm:prSet phldrT="[Text]" custT="1"/>
      <dgm:spPr/>
      <dgm:t>
        <a:bodyPr/>
        <a:lstStyle/>
        <a:p>
          <a:pPr>
            <a:lnSpc>
              <a:spcPct val="100000"/>
            </a:lnSpc>
          </a:pPr>
          <a:r>
            <a:rPr lang="en-US" sz="2200" dirty="0">
              <a:latin typeface="Cambria" panose="02040503050406030204" pitchFamily="18" charset="0"/>
            </a:rPr>
            <a:t>Outbound loans from Indian companies to their wholly owned subsidiaries overseas</a:t>
          </a:r>
          <a:endParaRPr lang="en-GB" sz="2200" dirty="0">
            <a:latin typeface="Cambria" panose="02040503050406030204" pitchFamily="18" charset="0"/>
          </a:endParaRPr>
        </a:p>
      </dgm:t>
    </dgm:pt>
    <dgm:pt modelId="{710B8F1C-1F5B-4391-82FC-B25C375C4FFB}" type="parTrans" cxnId="{1DC8AAF6-458C-42EE-BE32-76D051C5CDC3}">
      <dgm:prSet/>
      <dgm:spPr/>
      <dgm:t>
        <a:bodyPr/>
        <a:lstStyle/>
        <a:p>
          <a:endParaRPr lang="en-GB" sz="2200">
            <a:latin typeface="Cambria" panose="02040503050406030204" pitchFamily="18" charset="0"/>
          </a:endParaRPr>
        </a:p>
      </dgm:t>
    </dgm:pt>
    <dgm:pt modelId="{176CDE29-F76A-4E4F-8BCE-67E5F8138F36}" type="sibTrans" cxnId="{1DC8AAF6-458C-42EE-BE32-76D051C5CDC3}">
      <dgm:prSet/>
      <dgm:spPr/>
      <dgm:t>
        <a:bodyPr/>
        <a:lstStyle/>
        <a:p>
          <a:endParaRPr lang="en-GB" sz="2200">
            <a:latin typeface="Cambria" panose="02040503050406030204" pitchFamily="18" charset="0"/>
          </a:endParaRPr>
        </a:p>
      </dgm:t>
    </dgm:pt>
    <dgm:pt modelId="{FDB85207-7C60-4A1A-9C5B-860CD3B69ECC}">
      <dgm:prSet phldrT="[Text]" custT="1"/>
      <dgm:spPr/>
      <dgm:t>
        <a:bodyPr/>
        <a:lstStyle/>
        <a:p>
          <a:r>
            <a:rPr lang="en-US" sz="2200" b="1" dirty="0">
              <a:latin typeface="Cambria" panose="02040503050406030204" pitchFamily="18" charset="0"/>
            </a:rPr>
            <a:t>Manufacturing</a:t>
          </a:r>
          <a:endParaRPr lang="en-GB" sz="2200" b="1" dirty="0">
            <a:latin typeface="Cambria" panose="02040503050406030204" pitchFamily="18" charset="0"/>
          </a:endParaRPr>
        </a:p>
      </dgm:t>
    </dgm:pt>
    <dgm:pt modelId="{851A4D12-87C4-451D-92BC-F52050616969}" type="parTrans" cxnId="{2CB26FB5-9CD5-4AC8-BE98-5FBAC0EE9A6D}">
      <dgm:prSet/>
      <dgm:spPr/>
      <dgm:t>
        <a:bodyPr/>
        <a:lstStyle/>
        <a:p>
          <a:endParaRPr lang="en-GB" sz="2200">
            <a:latin typeface="Cambria" panose="02040503050406030204" pitchFamily="18" charset="0"/>
          </a:endParaRPr>
        </a:p>
      </dgm:t>
    </dgm:pt>
    <dgm:pt modelId="{48F86188-F199-4D7D-A34B-2CDD308B8893}" type="sibTrans" cxnId="{2CB26FB5-9CD5-4AC8-BE98-5FBAC0EE9A6D}">
      <dgm:prSet/>
      <dgm:spPr/>
      <dgm:t>
        <a:bodyPr/>
        <a:lstStyle/>
        <a:p>
          <a:endParaRPr lang="en-GB" sz="2200">
            <a:latin typeface="Cambria" panose="02040503050406030204" pitchFamily="18" charset="0"/>
          </a:endParaRPr>
        </a:p>
      </dgm:t>
    </dgm:pt>
    <dgm:pt modelId="{4FAF941E-51F7-47F8-B35D-90EE71205D86}">
      <dgm:prSet phldrT="[Text]" custT="1"/>
      <dgm:spPr/>
      <dgm:t>
        <a:bodyPr/>
        <a:lstStyle/>
        <a:p>
          <a:pPr>
            <a:lnSpc>
              <a:spcPct val="100000"/>
            </a:lnSpc>
          </a:pPr>
          <a:r>
            <a:rPr lang="en-US" sz="2200" dirty="0">
              <a:latin typeface="Cambria" panose="02040503050406030204" pitchFamily="18" charset="0"/>
            </a:rPr>
            <a:t>Manufacture and export of  auto components</a:t>
          </a:r>
          <a:endParaRPr lang="en-GB" sz="2200" dirty="0">
            <a:latin typeface="Cambria" panose="02040503050406030204" pitchFamily="18" charset="0"/>
          </a:endParaRPr>
        </a:p>
      </dgm:t>
    </dgm:pt>
    <dgm:pt modelId="{AD63F42F-2CC6-4D1D-B39C-83A99B3F3F35}" type="parTrans" cxnId="{63830B6A-9E75-4FAF-B509-27B16799E66F}">
      <dgm:prSet/>
      <dgm:spPr/>
      <dgm:t>
        <a:bodyPr/>
        <a:lstStyle/>
        <a:p>
          <a:endParaRPr lang="en-GB" sz="2200">
            <a:latin typeface="Cambria" panose="02040503050406030204" pitchFamily="18" charset="0"/>
          </a:endParaRPr>
        </a:p>
      </dgm:t>
    </dgm:pt>
    <dgm:pt modelId="{98FD5660-3122-4369-BA0F-EFA1A24A89C0}" type="sibTrans" cxnId="{63830B6A-9E75-4FAF-B509-27B16799E66F}">
      <dgm:prSet/>
      <dgm:spPr/>
      <dgm:t>
        <a:bodyPr/>
        <a:lstStyle/>
        <a:p>
          <a:endParaRPr lang="en-GB" sz="2200">
            <a:latin typeface="Cambria" panose="02040503050406030204" pitchFamily="18" charset="0"/>
          </a:endParaRPr>
        </a:p>
      </dgm:t>
    </dgm:pt>
    <dgm:pt modelId="{32D24B98-440F-4958-A807-EED5DA62B1DA}">
      <dgm:prSet phldrT="[Text]" custT="1"/>
      <dgm:spPr/>
      <dgm:t>
        <a:bodyPr/>
        <a:lstStyle/>
        <a:p>
          <a:pPr>
            <a:lnSpc>
              <a:spcPct val="100000"/>
            </a:lnSpc>
          </a:pPr>
          <a:r>
            <a:rPr lang="en-US" sz="2200" dirty="0">
              <a:latin typeface="Cambria" panose="02040503050406030204" pitchFamily="18" charset="0"/>
            </a:rPr>
            <a:t>Information technology enabled services (</a:t>
          </a:r>
          <a:r>
            <a:rPr lang="en-US" sz="2200" dirty="0" err="1">
              <a:latin typeface="Cambria" panose="02040503050406030204" pitchFamily="18" charset="0"/>
            </a:rPr>
            <a:t>ITeS</a:t>
          </a:r>
          <a:r>
            <a:rPr lang="en-US" sz="2200" dirty="0">
              <a:latin typeface="Cambria" panose="02040503050406030204" pitchFamily="18" charset="0"/>
            </a:rPr>
            <a:t>)</a:t>
          </a:r>
          <a:endParaRPr lang="en-GB" sz="2200" dirty="0">
            <a:latin typeface="Cambria" panose="02040503050406030204" pitchFamily="18" charset="0"/>
          </a:endParaRPr>
        </a:p>
      </dgm:t>
    </dgm:pt>
    <dgm:pt modelId="{DC2B311C-913E-44E3-9025-A7548C1677A5}" type="parTrans" cxnId="{94C089C1-4CC8-49DF-BF63-65EEF87C3459}">
      <dgm:prSet/>
      <dgm:spPr/>
      <dgm:t>
        <a:bodyPr/>
        <a:lstStyle/>
        <a:p>
          <a:endParaRPr lang="en-GB" sz="2200">
            <a:latin typeface="Cambria" panose="02040503050406030204" pitchFamily="18" charset="0"/>
          </a:endParaRPr>
        </a:p>
      </dgm:t>
    </dgm:pt>
    <dgm:pt modelId="{EDBA2ECA-17A2-4743-8BF5-A7ED21D0A586}" type="sibTrans" cxnId="{94C089C1-4CC8-49DF-BF63-65EEF87C3459}">
      <dgm:prSet/>
      <dgm:spPr/>
      <dgm:t>
        <a:bodyPr/>
        <a:lstStyle/>
        <a:p>
          <a:endParaRPr lang="en-GB" sz="2200">
            <a:latin typeface="Cambria" panose="02040503050406030204" pitchFamily="18" charset="0"/>
          </a:endParaRPr>
        </a:p>
      </dgm:t>
    </dgm:pt>
    <dgm:pt modelId="{AF9D8166-8C79-4117-AEAB-86D9CF816193}">
      <dgm:prSet custT="1"/>
      <dgm:spPr/>
      <dgm:t>
        <a:bodyPr/>
        <a:lstStyle/>
        <a:p>
          <a:pPr>
            <a:lnSpc>
              <a:spcPct val="100000"/>
            </a:lnSpc>
          </a:pPr>
          <a:r>
            <a:rPr lang="en-US" sz="2200" dirty="0">
              <a:latin typeface="Cambria" panose="02040503050406030204" pitchFamily="18" charset="0"/>
            </a:rPr>
            <a:t>Knowledge process outsourcing (KPO) services</a:t>
          </a:r>
        </a:p>
      </dgm:t>
    </dgm:pt>
    <dgm:pt modelId="{EFF6E7D3-9224-4808-BB33-6E42BDD0EA6F}" type="parTrans" cxnId="{2D05FE78-F5AF-48EC-A218-D67FDF9D12F6}">
      <dgm:prSet/>
      <dgm:spPr/>
      <dgm:t>
        <a:bodyPr/>
        <a:lstStyle/>
        <a:p>
          <a:endParaRPr lang="en-GB" sz="2200">
            <a:latin typeface="Cambria" panose="02040503050406030204" pitchFamily="18" charset="0"/>
          </a:endParaRPr>
        </a:p>
      </dgm:t>
    </dgm:pt>
    <dgm:pt modelId="{89BF13D8-3660-4FA3-9764-0F17CE18D8E0}" type="sibTrans" cxnId="{2D05FE78-F5AF-48EC-A218-D67FDF9D12F6}">
      <dgm:prSet/>
      <dgm:spPr/>
      <dgm:t>
        <a:bodyPr/>
        <a:lstStyle/>
        <a:p>
          <a:endParaRPr lang="en-GB" sz="2200">
            <a:latin typeface="Cambria" panose="02040503050406030204" pitchFamily="18" charset="0"/>
          </a:endParaRPr>
        </a:p>
      </dgm:t>
    </dgm:pt>
    <dgm:pt modelId="{976FF047-6996-4889-B850-61392287FED3}">
      <dgm:prSet custT="1"/>
      <dgm:spPr/>
      <dgm:t>
        <a:bodyPr/>
        <a:lstStyle/>
        <a:p>
          <a:pPr>
            <a:lnSpc>
              <a:spcPct val="100000"/>
            </a:lnSpc>
          </a:pPr>
          <a:r>
            <a:rPr lang="en-US" sz="2200" dirty="0">
              <a:latin typeface="Cambria" panose="02040503050406030204" pitchFamily="18" charset="0"/>
            </a:rPr>
            <a:t>Contract research and development (R&amp;D) services with insignificant risks related to software and pharma</a:t>
          </a:r>
        </a:p>
      </dgm:t>
    </dgm:pt>
    <dgm:pt modelId="{6F6D7C8D-2E5A-48EF-A2CA-1C165CEBF461}" type="parTrans" cxnId="{7D6D4F71-3475-4F74-8AAC-0BB687B48728}">
      <dgm:prSet/>
      <dgm:spPr/>
      <dgm:t>
        <a:bodyPr/>
        <a:lstStyle/>
        <a:p>
          <a:endParaRPr lang="en-GB" sz="2200">
            <a:latin typeface="Cambria" panose="02040503050406030204" pitchFamily="18" charset="0"/>
          </a:endParaRPr>
        </a:p>
      </dgm:t>
    </dgm:pt>
    <dgm:pt modelId="{10F5845B-52BD-42BD-972E-804E06CEB7DC}" type="sibTrans" cxnId="{7D6D4F71-3475-4F74-8AAC-0BB687B48728}">
      <dgm:prSet/>
      <dgm:spPr/>
      <dgm:t>
        <a:bodyPr/>
        <a:lstStyle/>
        <a:p>
          <a:endParaRPr lang="en-GB" sz="2200">
            <a:latin typeface="Cambria" panose="02040503050406030204" pitchFamily="18" charset="0"/>
          </a:endParaRPr>
        </a:p>
      </dgm:t>
    </dgm:pt>
    <dgm:pt modelId="{05252AE7-3322-4CBB-AB0E-EF99608BF332}">
      <dgm:prSet phldrT="[Text]" custT="1"/>
      <dgm:spPr/>
      <dgm:t>
        <a:bodyPr/>
        <a:lstStyle/>
        <a:p>
          <a:pPr>
            <a:lnSpc>
              <a:spcPct val="100000"/>
            </a:lnSpc>
          </a:pPr>
          <a:r>
            <a:rPr lang="en-US" sz="2200" dirty="0">
              <a:latin typeface="Cambria" panose="02040503050406030204" pitchFamily="18" charset="0"/>
            </a:rPr>
            <a:t>Corporate guarantees provided by Indian companies to their wholly owned subsidiaries</a:t>
          </a:r>
          <a:endParaRPr lang="en-GB" sz="2200" dirty="0">
            <a:latin typeface="Cambria" panose="02040503050406030204" pitchFamily="18" charset="0"/>
          </a:endParaRPr>
        </a:p>
      </dgm:t>
    </dgm:pt>
    <dgm:pt modelId="{249D4D97-0EBB-48F6-B56F-1349B8508285}" type="parTrans" cxnId="{6B92CE5F-4D3C-42CF-AC3F-434E40610206}">
      <dgm:prSet/>
      <dgm:spPr/>
      <dgm:t>
        <a:bodyPr/>
        <a:lstStyle/>
        <a:p>
          <a:endParaRPr lang="en-GB" sz="2200">
            <a:latin typeface="Cambria" panose="02040503050406030204" pitchFamily="18" charset="0"/>
          </a:endParaRPr>
        </a:p>
      </dgm:t>
    </dgm:pt>
    <dgm:pt modelId="{4E5AB2CC-2F54-4522-B9AB-43C6DAC522E8}" type="sibTrans" cxnId="{6B92CE5F-4D3C-42CF-AC3F-434E40610206}">
      <dgm:prSet/>
      <dgm:spPr/>
      <dgm:t>
        <a:bodyPr/>
        <a:lstStyle/>
        <a:p>
          <a:endParaRPr lang="en-GB" sz="2200">
            <a:latin typeface="Cambria" panose="02040503050406030204" pitchFamily="18" charset="0"/>
          </a:endParaRPr>
        </a:p>
      </dgm:t>
    </dgm:pt>
    <dgm:pt modelId="{4F5F0CD7-2BC8-4518-A00E-2E27385C09FD}" type="pres">
      <dgm:prSet presAssocID="{738BACAD-2A0A-4787-8BC9-907FA057FFCA}" presName="Name0" presStyleCnt="0">
        <dgm:presLayoutVars>
          <dgm:dir/>
          <dgm:animLvl val="lvl"/>
          <dgm:resizeHandles val="exact"/>
        </dgm:presLayoutVars>
      </dgm:prSet>
      <dgm:spPr/>
      <dgm:t>
        <a:bodyPr/>
        <a:lstStyle/>
        <a:p>
          <a:endParaRPr lang="en-IN"/>
        </a:p>
      </dgm:t>
    </dgm:pt>
    <dgm:pt modelId="{2192A5B0-3FDA-4318-88DA-C6D6559E789F}" type="pres">
      <dgm:prSet presAssocID="{308B7DC5-6B5B-4184-BD8A-732D707A1F8C}" presName="composite" presStyleCnt="0"/>
      <dgm:spPr/>
    </dgm:pt>
    <dgm:pt modelId="{05F06E3E-CBE2-48B9-A2E3-1D1CAC343527}" type="pres">
      <dgm:prSet presAssocID="{308B7DC5-6B5B-4184-BD8A-732D707A1F8C}" presName="parTx" presStyleLbl="alignNode1" presStyleIdx="0" presStyleCnt="3">
        <dgm:presLayoutVars>
          <dgm:chMax val="0"/>
          <dgm:chPref val="0"/>
          <dgm:bulletEnabled val="1"/>
        </dgm:presLayoutVars>
      </dgm:prSet>
      <dgm:spPr/>
      <dgm:t>
        <a:bodyPr/>
        <a:lstStyle/>
        <a:p>
          <a:endParaRPr lang="en-IN"/>
        </a:p>
      </dgm:t>
    </dgm:pt>
    <dgm:pt modelId="{23A5FF6C-7126-41C9-8EEA-CF5535A1FFA3}" type="pres">
      <dgm:prSet presAssocID="{308B7DC5-6B5B-4184-BD8A-732D707A1F8C}" presName="desTx" presStyleLbl="alignAccFollowNode1" presStyleIdx="0" presStyleCnt="3" custScaleX="124060">
        <dgm:presLayoutVars>
          <dgm:bulletEnabled val="1"/>
        </dgm:presLayoutVars>
      </dgm:prSet>
      <dgm:spPr/>
      <dgm:t>
        <a:bodyPr/>
        <a:lstStyle/>
        <a:p>
          <a:endParaRPr lang="en-IN"/>
        </a:p>
      </dgm:t>
    </dgm:pt>
    <dgm:pt modelId="{3CB8331E-5C01-43E9-9BE7-6C5D3909FEC0}" type="pres">
      <dgm:prSet presAssocID="{62D07380-D148-4B10-AEFE-6298C9FBEE03}" presName="space" presStyleCnt="0"/>
      <dgm:spPr/>
    </dgm:pt>
    <dgm:pt modelId="{977987D1-9E1D-458F-A794-5949E8541693}" type="pres">
      <dgm:prSet presAssocID="{8D0B83C8-2BF8-4E37-A74B-7F2AFF30D600}" presName="composite" presStyleCnt="0"/>
      <dgm:spPr/>
    </dgm:pt>
    <dgm:pt modelId="{10A5D293-3773-4566-ACF9-8BA1C8941C19}" type="pres">
      <dgm:prSet presAssocID="{8D0B83C8-2BF8-4E37-A74B-7F2AFF30D600}" presName="parTx" presStyleLbl="alignNode1" presStyleIdx="1" presStyleCnt="3">
        <dgm:presLayoutVars>
          <dgm:chMax val="0"/>
          <dgm:chPref val="0"/>
          <dgm:bulletEnabled val="1"/>
        </dgm:presLayoutVars>
      </dgm:prSet>
      <dgm:spPr/>
      <dgm:t>
        <a:bodyPr/>
        <a:lstStyle/>
        <a:p>
          <a:endParaRPr lang="en-IN"/>
        </a:p>
      </dgm:t>
    </dgm:pt>
    <dgm:pt modelId="{A554EAE9-95A9-42D3-811F-5AA70CA4898B}" type="pres">
      <dgm:prSet presAssocID="{8D0B83C8-2BF8-4E37-A74B-7F2AFF30D600}" presName="desTx" presStyleLbl="alignAccFollowNode1" presStyleIdx="1" presStyleCnt="3" custScaleX="112353">
        <dgm:presLayoutVars>
          <dgm:bulletEnabled val="1"/>
        </dgm:presLayoutVars>
      </dgm:prSet>
      <dgm:spPr/>
      <dgm:t>
        <a:bodyPr/>
        <a:lstStyle/>
        <a:p>
          <a:endParaRPr lang="en-IN"/>
        </a:p>
      </dgm:t>
    </dgm:pt>
    <dgm:pt modelId="{7263E1A7-6C09-4A75-8AF3-C5F8197F3626}" type="pres">
      <dgm:prSet presAssocID="{A5084C81-FF56-49CE-A3F4-F687FC0BD136}" presName="space" presStyleCnt="0"/>
      <dgm:spPr/>
    </dgm:pt>
    <dgm:pt modelId="{6F90922F-5546-4721-8902-C08C98996111}" type="pres">
      <dgm:prSet presAssocID="{FDB85207-7C60-4A1A-9C5B-860CD3B69ECC}" presName="composite" presStyleCnt="0"/>
      <dgm:spPr/>
    </dgm:pt>
    <dgm:pt modelId="{CE6EEC4D-5E7D-4EAF-A70C-3989E4B7A225}" type="pres">
      <dgm:prSet presAssocID="{FDB85207-7C60-4A1A-9C5B-860CD3B69ECC}" presName="parTx" presStyleLbl="alignNode1" presStyleIdx="2" presStyleCnt="3">
        <dgm:presLayoutVars>
          <dgm:chMax val="0"/>
          <dgm:chPref val="0"/>
          <dgm:bulletEnabled val="1"/>
        </dgm:presLayoutVars>
      </dgm:prSet>
      <dgm:spPr/>
      <dgm:t>
        <a:bodyPr/>
        <a:lstStyle/>
        <a:p>
          <a:endParaRPr lang="en-IN"/>
        </a:p>
      </dgm:t>
    </dgm:pt>
    <dgm:pt modelId="{AAE77254-68BB-486F-B94C-AE354EA62E4F}" type="pres">
      <dgm:prSet presAssocID="{FDB85207-7C60-4A1A-9C5B-860CD3B69ECC}" presName="desTx" presStyleLbl="alignAccFollowNode1" presStyleIdx="2" presStyleCnt="3" custScaleX="113175">
        <dgm:presLayoutVars>
          <dgm:bulletEnabled val="1"/>
        </dgm:presLayoutVars>
      </dgm:prSet>
      <dgm:spPr/>
      <dgm:t>
        <a:bodyPr/>
        <a:lstStyle/>
        <a:p>
          <a:endParaRPr lang="en-IN"/>
        </a:p>
      </dgm:t>
    </dgm:pt>
  </dgm:ptLst>
  <dgm:cxnLst>
    <dgm:cxn modelId="{1DC8AAF6-458C-42EE-BE32-76D051C5CDC3}" srcId="{8D0B83C8-2BF8-4E37-A74B-7F2AFF30D600}" destId="{1249A295-877A-41D0-B72B-C6A7EEECCAD4}" srcOrd="0" destOrd="0" parTransId="{710B8F1C-1F5B-4391-82FC-B25C375C4FFB}" sibTransId="{176CDE29-F76A-4E4F-8BCE-67E5F8138F36}"/>
    <dgm:cxn modelId="{52A2D8E3-F3DD-46D6-8506-722E9C693583}" type="presOf" srcId="{32D24B98-440F-4958-A807-EED5DA62B1DA}" destId="{23A5FF6C-7126-41C9-8EEA-CF5535A1FFA3}" srcOrd="0" destOrd="1" presId="urn:microsoft.com/office/officeart/2005/8/layout/hList1"/>
    <dgm:cxn modelId="{B2132B12-5A0A-48B3-B2F6-8D775EDE4393}" type="presOf" srcId="{308B7DC5-6B5B-4184-BD8A-732D707A1F8C}" destId="{05F06E3E-CBE2-48B9-A2E3-1D1CAC343527}" srcOrd="0" destOrd="0" presId="urn:microsoft.com/office/officeart/2005/8/layout/hList1"/>
    <dgm:cxn modelId="{2D05FE78-F5AF-48EC-A218-D67FDF9D12F6}" srcId="{308B7DC5-6B5B-4184-BD8A-732D707A1F8C}" destId="{AF9D8166-8C79-4117-AEAB-86D9CF816193}" srcOrd="2" destOrd="0" parTransId="{EFF6E7D3-9224-4808-BB33-6E42BDD0EA6F}" sibTransId="{89BF13D8-3660-4FA3-9764-0F17CE18D8E0}"/>
    <dgm:cxn modelId="{243691EE-B315-4F50-A148-C9D09E2E53AD}" type="presOf" srcId="{05252AE7-3322-4CBB-AB0E-EF99608BF332}" destId="{A554EAE9-95A9-42D3-811F-5AA70CA4898B}" srcOrd="0" destOrd="1" presId="urn:microsoft.com/office/officeart/2005/8/layout/hList1"/>
    <dgm:cxn modelId="{C1C77C0C-FF46-4D83-A9F8-6FE9E1AF2362}" srcId="{738BACAD-2A0A-4787-8BC9-907FA057FFCA}" destId="{308B7DC5-6B5B-4184-BD8A-732D707A1F8C}" srcOrd="0" destOrd="0" parTransId="{23F4B34F-B004-4113-882D-616C83D7DF04}" sibTransId="{62D07380-D148-4B10-AEFE-6298C9FBEE03}"/>
    <dgm:cxn modelId="{DDC03BDE-95B4-49A9-9AB4-CB8BA6530B72}" type="presOf" srcId="{738BACAD-2A0A-4787-8BC9-907FA057FFCA}" destId="{4F5F0CD7-2BC8-4518-A00E-2E27385C09FD}" srcOrd="0" destOrd="0" presId="urn:microsoft.com/office/officeart/2005/8/layout/hList1"/>
    <dgm:cxn modelId="{BF7837B3-5407-4C72-A917-B124E9396E43}" type="presOf" srcId="{A55245A2-40BD-4AC8-A902-FCDCF4342FD4}" destId="{23A5FF6C-7126-41C9-8EEA-CF5535A1FFA3}" srcOrd="0" destOrd="0" presId="urn:microsoft.com/office/officeart/2005/8/layout/hList1"/>
    <dgm:cxn modelId="{6B92CE5F-4D3C-42CF-AC3F-434E40610206}" srcId="{8D0B83C8-2BF8-4E37-A74B-7F2AFF30D600}" destId="{05252AE7-3322-4CBB-AB0E-EF99608BF332}" srcOrd="1" destOrd="0" parTransId="{249D4D97-0EBB-48F6-B56F-1349B8508285}" sibTransId="{4E5AB2CC-2F54-4522-B9AB-43C6DAC522E8}"/>
    <dgm:cxn modelId="{2CB26FB5-9CD5-4AC8-BE98-5FBAC0EE9A6D}" srcId="{738BACAD-2A0A-4787-8BC9-907FA057FFCA}" destId="{FDB85207-7C60-4A1A-9C5B-860CD3B69ECC}" srcOrd="2" destOrd="0" parTransId="{851A4D12-87C4-451D-92BC-F52050616969}" sibTransId="{48F86188-F199-4D7D-A34B-2CDD308B8893}"/>
    <dgm:cxn modelId="{94C089C1-4CC8-49DF-BF63-65EEF87C3459}" srcId="{308B7DC5-6B5B-4184-BD8A-732D707A1F8C}" destId="{32D24B98-440F-4958-A807-EED5DA62B1DA}" srcOrd="1" destOrd="0" parTransId="{DC2B311C-913E-44E3-9025-A7548C1677A5}" sibTransId="{EDBA2ECA-17A2-4743-8BF5-A7ED21D0A586}"/>
    <dgm:cxn modelId="{A5BF7A5B-7A16-4D92-A3CB-3D53CD993108}" type="presOf" srcId="{976FF047-6996-4889-B850-61392287FED3}" destId="{23A5FF6C-7126-41C9-8EEA-CF5535A1FFA3}" srcOrd="0" destOrd="3" presId="urn:microsoft.com/office/officeart/2005/8/layout/hList1"/>
    <dgm:cxn modelId="{331C0140-D356-488B-9903-FFF3BC117821}" type="presOf" srcId="{AF9D8166-8C79-4117-AEAB-86D9CF816193}" destId="{23A5FF6C-7126-41C9-8EEA-CF5535A1FFA3}" srcOrd="0" destOrd="2" presId="urn:microsoft.com/office/officeart/2005/8/layout/hList1"/>
    <dgm:cxn modelId="{A113256F-237B-43AC-B27D-2C45F744C2D8}" srcId="{738BACAD-2A0A-4787-8BC9-907FA057FFCA}" destId="{8D0B83C8-2BF8-4E37-A74B-7F2AFF30D600}" srcOrd="1" destOrd="0" parTransId="{AF7AEB2D-7F9C-4280-8997-B9602BF07F75}" sibTransId="{A5084C81-FF56-49CE-A3F4-F687FC0BD136}"/>
    <dgm:cxn modelId="{6CA9A3C7-33E5-4D85-94A4-5DDD15381CE6}" type="presOf" srcId="{1249A295-877A-41D0-B72B-C6A7EEECCAD4}" destId="{A554EAE9-95A9-42D3-811F-5AA70CA4898B}" srcOrd="0" destOrd="0" presId="urn:microsoft.com/office/officeart/2005/8/layout/hList1"/>
    <dgm:cxn modelId="{566BAC4A-8F36-42EC-9558-156BAC414D2C}" type="presOf" srcId="{8D0B83C8-2BF8-4E37-A74B-7F2AFF30D600}" destId="{10A5D293-3773-4566-ACF9-8BA1C8941C19}" srcOrd="0" destOrd="0" presId="urn:microsoft.com/office/officeart/2005/8/layout/hList1"/>
    <dgm:cxn modelId="{489D31A2-91E0-4D15-89E1-6AE0449505D5}" type="presOf" srcId="{4FAF941E-51F7-47F8-B35D-90EE71205D86}" destId="{AAE77254-68BB-486F-B94C-AE354EA62E4F}" srcOrd="0" destOrd="0" presId="urn:microsoft.com/office/officeart/2005/8/layout/hList1"/>
    <dgm:cxn modelId="{63830B6A-9E75-4FAF-B509-27B16799E66F}" srcId="{FDB85207-7C60-4A1A-9C5B-860CD3B69ECC}" destId="{4FAF941E-51F7-47F8-B35D-90EE71205D86}" srcOrd="0" destOrd="0" parTransId="{AD63F42F-2CC6-4D1D-B39C-83A99B3F3F35}" sibTransId="{98FD5660-3122-4369-BA0F-EFA1A24A89C0}"/>
    <dgm:cxn modelId="{8CCED6F3-7EAA-4A15-A1A9-F0047EA1B0A3}" type="presOf" srcId="{FDB85207-7C60-4A1A-9C5B-860CD3B69ECC}" destId="{CE6EEC4D-5E7D-4EAF-A70C-3989E4B7A225}" srcOrd="0" destOrd="0" presId="urn:microsoft.com/office/officeart/2005/8/layout/hList1"/>
    <dgm:cxn modelId="{7D6D4F71-3475-4F74-8AAC-0BB687B48728}" srcId="{308B7DC5-6B5B-4184-BD8A-732D707A1F8C}" destId="{976FF047-6996-4889-B850-61392287FED3}" srcOrd="3" destOrd="0" parTransId="{6F6D7C8D-2E5A-48EF-A2CA-1C165CEBF461}" sibTransId="{10F5845B-52BD-42BD-972E-804E06CEB7DC}"/>
    <dgm:cxn modelId="{018FEECF-A2D7-4A32-B8D5-7ED045C40941}" srcId="{308B7DC5-6B5B-4184-BD8A-732D707A1F8C}" destId="{A55245A2-40BD-4AC8-A902-FCDCF4342FD4}" srcOrd="0" destOrd="0" parTransId="{6CDA4529-6943-4636-AB39-24CDC2C3B7C6}" sibTransId="{2140C146-2B84-43A4-8111-7AA4A016E8FD}"/>
    <dgm:cxn modelId="{3A9B1F62-8EBC-4A65-9EDB-99E9BF8EDB53}" type="presParOf" srcId="{4F5F0CD7-2BC8-4518-A00E-2E27385C09FD}" destId="{2192A5B0-3FDA-4318-88DA-C6D6559E789F}" srcOrd="0" destOrd="0" presId="urn:microsoft.com/office/officeart/2005/8/layout/hList1"/>
    <dgm:cxn modelId="{7F14F9BA-2A21-48D5-91B8-A9633ACAEFBC}" type="presParOf" srcId="{2192A5B0-3FDA-4318-88DA-C6D6559E789F}" destId="{05F06E3E-CBE2-48B9-A2E3-1D1CAC343527}" srcOrd="0" destOrd="0" presId="urn:microsoft.com/office/officeart/2005/8/layout/hList1"/>
    <dgm:cxn modelId="{7B4192ED-B457-43A4-A624-BF4F08AA4C97}" type="presParOf" srcId="{2192A5B0-3FDA-4318-88DA-C6D6559E789F}" destId="{23A5FF6C-7126-41C9-8EEA-CF5535A1FFA3}" srcOrd="1" destOrd="0" presId="urn:microsoft.com/office/officeart/2005/8/layout/hList1"/>
    <dgm:cxn modelId="{55EA9647-62DE-428D-AE89-FBC046449086}" type="presParOf" srcId="{4F5F0CD7-2BC8-4518-A00E-2E27385C09FD}" destId="{3CB8331E-5C01-43E9-9BE7-6C5D3909FEC0}" srcOrd="1" destOrd="0" presId="urn:microsoft.com/office/officeart/2005/8/layout/hList1"/>
    <dgm:cxn modelId="{E75403EE-BE51-490C-B603-11953B05C93C}" type="presParOf" srcId="{4F5F0CD7-2BC8-4518-A00E-2E27385C09FD}" destId="{977987D1-9E1D-458F-A794-5949E8541693}" srcOrd="2" destOrd="0" presId="urn:microsoft.com/office/officeart/2005/8/layout/hList1"/>
    <dgm:cxn modelId="{5760EF15-9D72-4918-9AB4-D0AC2FF5921D}" type="presParOf" srcId="{977987D1-9E1D-458F-A794-5949E8541693}" destId="{10A5D293-3773-4566-ACF9-8BA1C8941C19}" srcOrd="0" destOrd="0" presId="urn:microsoft.com/office/officeart/2005/8/layout/hList1"/>
    <dgm:cxn modelId="{13451C20-F15A-48C7-9931-CAF65B70F38C}" type="presParOf" srcId="{977987D1-9E1D-458F-A794-5949E8541693}" destId="{A554EAE9-95A9-42D3-811F-5AA70CA4898B}" srcOrd="1" destOrd="0" presId="urn:microsoft.com/office/officeart/2005/8/layout/hList1"/>
    <dgm:cxn modelId="{86142306-E652-47E3-9F81-A95C992C9BB0}" type="presParOf" srcId="{4F5F0CD7-2BC8-4518-A00E-2E27385C09FD}" destId="{7263E1A7-6C09-4A75-8AF3-C5F8197F3626}" srcOrd="3" destOrd="0" presId="urn:microsoft.com/office/officeart/2005/8/layout/hList1"/>
    <dgm:cxn modelId="{297ABC1C-8283-498D-88E2-D83B2CE602E8}" type="presParOf" srcId="{4F5F0CD7-2BC8-4518-A00E-2E27385C09FD}" destId="{6F90922F-5546-4721-8902-C08C98996111}" srcOrd="4" destOrd="0" presId="urn:microsoft.com/office/officeart/2005/8/layout/hList1"/>
    <dgm:cxn modelId="{30BA9E8F-DE11-4247-AD71-24AFC35D947B}" type="presParOf" srcId="{6F90922F-5546-4721-8902-C08C98996111}" destId="{CE6EEC4D-5E7D-4EAF-A70C-3989E4B7A225}" srcOrd="0" destOrd="0" presId="urn:microsoft.com/office/officeart/2005/8/layout/hList1"/>
    <dgm:cxn modelId="{57B62904-BCA9-4651-9121-211A657A5029}" type="presParOf" srcId="{6F90922F-5546-4721-8902-C08C98996111}" destId="{AAE77254-68BB-486F-B94C-AE354EA62E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E37B4B6-665A-4248-8D24-9AE7B20A3BC2}" type="datetimeFigureOut">
              <a:rPr lang="en-IN" smtClean="0"/>
              <a:t>22-11-2018</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93DFE34-6C6A-4851-AB71-9DE28CF65168}" type="slidenum">
              <a:rPr lang="en-IN" smtClean="0"/>
              <a:t>‹#›</a:t>
            </a:fld>
            <a:endParaRPr lang="en-IN"/>
          </a:p>
        </p:txBody>
      </p:sp>
    </p:spTree>
    <p:extLst>
      <p:ext uri="{BB962C8B-B14F-4D97-AF65-F5344CB8AC3E}">
        <p14:creationId xmlns:p14="http://schemas.microsoft.com/office/powerpoint/2010/main" val="350350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99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50069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52509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0" i="0">
                <a:solidFill>
                  <a:schemeClr val="tx1"/>
                </a:solidFill>
                <a:latin typeface="Rockwell"/>
                <a:cs typeface="Rockwell"/>
              </a:defRPr>
            </a:lvl1pPr>
          </a:lstStyle>
          <a:p>
            <a:endParaRPr/>
          </a:p>
        </p:txBody>
      </p:sp>
      <p:sp>
        <p:nvSpPr>
          <p:cNvPr id="3" name="Holder 3"/>
          <p:cNvSpPr>
            <a:spLocks noGrp="1"/>
          </p:cNvSpPr>
          <p:nvPr>
            <p:ph sz="half" idx="2"/>
          </p:nvPr>
        </p:nvSpPr>
        <p:spPr>
          <a:xfrm>
            <a:off x="1381760" y="2049907"/>
            <a:ext cx="4718050" cy="3757295"/>
          </a:xfrm>
          <a:prstGeom prst="rect">
            <a:avLst/>
          </a:prstGeom>
        </p:spPr>
        <p:txBody>
          <a:bodyPr wrap="square" lIns="0" tIns="0" rIns="0" bIns="0">
            <a:spAutoFit/>
          </a:bodyPr>
          <a:lstStyle>
            <a:lvl1pPr>
              <a:defRPr sz="1800" b="1" i="0">
                <a:solidFill>
                  <a:srgbClr val="FF0000"/>
                </a:solidFill>
                <a:latin typeface="Rockwell"/>
                <a:cs typeface="Rockwel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836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41933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45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85016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62128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5939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11/22/2018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49198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8BD707-D9CF-40AE-B4C6-C98DA3205C09}" type="datetimeFigureOut">
              <a:rPr lang="en-US" smtClean="0"/>
              <a:t>11/22/2018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94499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65176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11/22/2018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9254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1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2.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96.png"/></Relationships>
</file>

<file path=ppt/slides/_rels/slide16.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10" Type="http://schemas.openxmlformats.org/officeDocument/2006/relationships/image" Target="../media/image128.jpg"/><Relationship Id="rId4" Type="http://schemas.openxmlformats.org/officeDocument/2006/relationships/image" Target="../media/image122.png"/><Relationship Id="rId9" Type="http://schemas.openxmlformats.org/officeDocument/2006/relationships/image" Target="../media/image127.png"/></Relationships>
</file>

<file path=ppt/slides/_rels/slide17.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3" Type="http://schemas.openxmlformats.org/officeDocument/2006/relationships/image" Target="../media/image130.png"/><Relationship Id="rId7" Type="http://schemas.openxmlformats.org/officeDocument/2006/relationships/image" Target="../media/image134.png"/><Relationship Id="rId12" Type="http://schemas.openxmlformats.org/officeDocument/2006/relationships/image" Target="../media/image139.png"/><Relationship Id="rId2" Type="http://schemas.openxmlformats.org/officeDocument/2006/relationships/image" Target="../media/image129.png"/><Relationship Id="rId16"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33.png"/><Relationship Id="rId11" Type="http://schemas.openxmlformats.org/officeDocument/2006/relationships/image" Target="../media/image138.png"/><Relationship Id="rId5" Type="http://schemas.openxmlformats.org/officeDocument/2006/relationships/image" Target="../media/image132.png"/><Relationship Id="rId15" Type="http://schemas.openxmlformats.org/officeDocument/2006/relationships/image" Target="../media/image142.png"/><Relationship Id="rId10" Type="http://schemas.openxmlformats.org/officeDocument/2006/relationships/image" Target="../media/image137.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s>
</file>

<file path=ppt/slides/_rels/slide18.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45.jpg"/></Relationships>
</file>

<file path=ppt/slides/_rels/slide1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7.jpg"/><Relationship Id="rId2"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s>
</file>

<file path=ppt/slides/_rels/slide22.xml.rels><?xml version="1.0" encoding="UTF-8" standalone="yes"?>
<Relationships xmlns="http://schemas.openxmlformats.org/package/2006/relationships"><Relationship Id="rId2" Type="http://schemas.openxmlformats.org/officeDocument/2006/relationships/image" Target="../media/image16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62.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image" Target="../media/image161.png"/><Relationship Id="rId16" Type="http://schemas.openxmlformats.org/officeDocument/2006/relationships/image" Target="../media/image175.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0.png"/><Relationship Id="rId5" Type="http://schemas.openxmlformats.org/officeDocument/2006/relationships/image" Target="../media/image164.png"/><Relationship Id="rId15" Type="http://schemas.openxmlformats.org/officeDocument/2006/relationships/image" Target="../media/image174.png"/><Relationship Id="rId10" Type="http://schemas.openxmlformats.org/officeDocument/2006/relationships/image" Target="../media/image169.png"/><Relationship Id="rId19" Type="http://schemas.openxmlformats.org/officeDocument/2006/relationships/image" Target="../media/image178.png"/><Relationship Id="rId4" Type="http://schemas.openxmlformats.org/officeDocument/2006/relationships/image" Target="../media/image163.png"/><Relationship Id="rId9" Type="http://schemas.openxmlformats.org/officeDocument/2006/relationships/image" Target="../media/image168.png"/><Relationship Id="rId14" Type="http://schemas.openxmlformats.org/officeDocument/2006/relationships/image" Target="../media/image173.png"/></Relationships>
</file>

<file path=ppt/slides/_rels/slide24.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 Id="rId9" Type="http://schemas.openxmlformats.org/officeDocument/2006/relationships/image" Target="../media/image186.png"/></Relationships>
</file>

<file path=ppt/slides/_rels/slide2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 Id="rId4" Type="http://schemas.openxmlformats.org/officeDocument/2006/relationships/image" Target="../media/image189.png"/></Relationships>
</file>

<file path=ppt/slides/_rels/slide26.xml.rels><?xml version="1.0" encoding="UTF-8" standalone="yes"?>
<Relationships xmlns="http://schemas.openxmlformats.org/package/2006/relationships"><Relationship Id="rId3" Type="http://schemas.openxmlformats.org/officeDocument/2006/relationships/image" Target="../media/image191.jp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3.jpg"/><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2.xml"/><Relationship Id="rId4" Type="http://schemas.openxmlformats.org/officeDocument/2006/relationships/image" Target="../media/image196.png"/></Relationships>
</file>

<file path=ppt/slides/_rels/slide29.xml.rels><?xml version="1.0" encoding="UTF-8" standalone="yes"?>
<Relationships xmlns="http://schemas.openxmlformats.org/package/2006/relationships"><Relationship Id="rId3" Type="http://schemas.openxmlformats.org/officeDocument/2006/relationships/image" Target="../media/image197.jp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image" Target="../media/image198.png"/><Relationship Id="rId1" Type="http://schemas.openxmlformats.org/officeDocument/2006/relationships/slideLayout" Target="../slideLayouts/slideLayout2.xml"/><Relationship Id="rId6" Type="http://schemas.openxmlformats.org/officeDocument/2006/relationships/image" Target="../media/image202.png"/><Relationship Id="rId5" Type="http://schemas.openxmlformats.org/officeDocument/2006/relationships/image" Target="../media/image201.png"/><Relationship Id="rId10" Type="http://schemas.openxmlformats.org/officeDocument/2006/relationships/image" Target="../media/image206.png"/><Relationship Id="rId4" Type="http://schemas.openxmlformats.org/officeDocument/2006/relationships/image" Target="../media/image200.png"/><Relationship Id="rId9" Type="http://schemas.openxmlformats.org/officeDocument/2006/relationships/image" Target="../media/image205.png"/></Relationships>
</file>

<file path=ppt/slides/_rels/slide31.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218.png"/><Relationship Id="rId18" Type="http://schemas.openxmlformats.org/officeDocument/2006/relationships/image" Target="../media/image223.png"/><Relationship Id="rId3" Type="http://schemas.openxmlformats.org/officeDocument/2006/relationships/image" Target="../media/image208.png"/><Relationship Id="rId21" Type="http://schemas.openxmlformats.org/officeDocument/2006/relationships/image" Target="../media/image226.png"/><Relationship Id="rId7" Type="http://schemas.openxmlformats.org/officeDocument/2006/relationships/image" Target="../media/image212.png"/><Relationship Id="rId12" Type="http://schemas.openxmlformats.org/officeDocument/2006/relationships/image" Target="../media/image217.png"/><Relationship Id="rId17" Type="http://schemas.openxmlformats.org/officeDocument/2006/relationships/image" Target="../media/image222.png"/><Relationship Id="rId2" Type="http://schemas.openxmlformats.org/officeDocument/2006/relationships/image" Target="../media/image207.png"/><Relationship Id="rId16" Type="http://schemas.openxmlformats.org/officeDocument/2006/relationships/image" Target="../media/image221.png"/><Relationship Id="rId20" Type="http://schemas.openxmlformats.org/officeDocument/2006/relationships/image" Target="../media/image225.jpg"/><Relationship Id="rId1" Type="http://schemas.openxmlformats.org/officeDocument/2006/relationships/slideLayout" Target="../slideLayouts/slideLayout7.xml"/><Relationship Id="rId6" Type="http://schemas.openxmlformats.org/officeDocument/2006/relationships/image" Target="../media/image211.png"/><Relationship Id="rId11" Type="http://schemas.openxmlformats.org/officeDocument/2006/relationships/image" Target="../media/image216.png"/><Relationship Id="rId5" Type="http://schemas.openxmlformats.org/officeDocument/2006/relationships/image" Target="../media/image210.png"/><Relationship Id="rId15" Type="http://schemas.openxmlformats.org/officeDocument/2006/relationships/image" Target="../media/image220.png"/><Relationship Id="rId10" Type="http://schemas.openxmlformats.org/officeDocument/2006/relationships/image" Target="../media/image215.png"/><Relationship Id="rId19" Type="http://schemas.openxmlformats.org/officeDocument/2006/relationships/image" Target="../media/image224.jpg"/><Relationship Id="rId4" Type="http://schemas.openxmlformats.org/officeDocument/2006/relationships/image" Target="../media/image209.png"/><Relationship Id="rId9" Type="http://schemas.openxmlformats.org/officeDocument/2006/relationships/image" Target="../media/image214.png"/><Relationship Id="rId14" Type="http://schemas.openxmlformats.org/officeDocument/2006/relationships/image" Target="../media/image219.png"/><Relationship Id="rId22" Type="http://schemas.openxmlformats.org/officeDocument/2006/relationships/image" Target="../media/image227.png"/></Relationships>
</file>

<file path=ppt/slides/_rels/slide32.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33.xml.rels><?xml version="1.0" encoding="UTF-8" standalone="yes"?>
<Relationships xmlns="http://schemas.openxmlformats.org/package/2006/relationships"><Relationship Id="rId3" Type="http://schemas.openxmlformats.org/officeDocument/2006/relationships/image" Target="../media/image234.jpg"/><Relationship Id="rId2" Type="http://schemas.openxmlformats.org/officeDocument/2006/relationships/image" Target="../media/image233.jpg"/><Relationship Id="rId1" Type="http://schemas.openxmlformats.org/officeDocument/2006/relationships/slideLayout" Target="../slideLayouts/slideLayout2.xml"/><Relationship Id="rId4" Type="http://schemas.openxmlformats.org/officeDocument/2006/relationships/image" Target="../media/image235.jpg"/></Relationships>
</file>

<file path=ppt/slides/_rels/slide3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image" Target="../media/image238.png"/><Relationship Id="rId1" Type="http://schemas.openxmlformats.org/officeDocument/2006/relationships/slideLayout" Target="../slideLayouts/slideLayout2.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5.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247.png"/><Relationship Id="rId1" Type="http://schemas.openxmlformats.org/officeDocument/2006/relationships/slideLayout" Target="../slideLayouts/slideLayout7.xml"/><Relationship Id="rId5" Type="http://schemas.openxmlformats.org/officeDocument/2006/relationships/image" Target="../media/image250.png"/><Relationship Id="rId4" Type="http://schemas.openxmlformats.org/officeDocument/2006/relationships/image" Target="../media/image2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image" Target="../media/image25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21" Type="http://schemas.openxmlformats.org/officeDocument/2006/relationships/image" Target="../media/image59.png"/><Relationship Id="rId34" Type="http://schemas.openxmlformats.org/officeDocument/2006/relationships/image" Target="../media/image72.png"/><Relationship Id="rId42" Type="http://schemas.openxmlformats.org/officeDocument/2006/relationships/image" Target="../media/image80.png"/><Relationship Id="rId47" Type="http://schemas.openxmlformats.org/officeDocument/2006/relationships/image" Target="../media/image85.png"/><Relationship Id="rId50" Type="http://schemas.openxmlformats.org/officeDocument/2006/relationships/image" Target="../media/image88.png"/><Relationship Id="rId7" Type="http://schemas.openxmlformats.org/officeDocument/2006/relationships/image" Target="../media/image45.png"/><Relationship Id="rId2" Type="http://schemas.openxmlformats.org/officeDocument/2006/relationships/image" Target="../media/image40.png"/><Relationship Id="rId16" Type="http://schemas.openxmlformats.org/officeDocument/2006/relationships/image" Target="../media/image54.png"/><Relationship Id="rId29" Type="http://schemas.openxmlformats.org/officeDocument/2006/relationships/image" Target="../media/image67.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8.png"/><Relationship Id="rId45" Type="http://schemas.openxmlformats.org/officeDocument/2006/relationships/image" Target="../media/image83.png"/><Relationship Id="rId53" Type="http://schemas.openxmlformats.org/officeDocument/2006/relationships/image" Target="../media/image91.jpg"/><Relationship Id="rId5" Type="http://schemas.openxmlformats.org/officeDocument/2006/relationships/image" Target="../media/image43.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4" Type="http://schemas.openxmlformats.org/officeDocument/2006/relationships/image" Target="../media/image82.png"/><Relationship Id="rId52" Type="http://schemas.openxmlformats.org/officeDocument/2006/relationships/image" Target="../media/image90.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png"/><Relationship Id="rId43" Type="http://schemas.openxmlformats.org/officeDocument/2006/relationships/image" Target="../media/image81.png"/><Relationship Id="rId48" Type="http://schemas.openxmlformats.org/officeDocument/2006/relationships/image" Target="../media/image86.png"/><Relationship Id="rId8" Type="http://schemas.openxmlformats.org/officeDocument/2006/relationships/image" Target="../media/image46.png"/><Relationship Id="rId51" Type="http://schemas.openxmlformats.org/officeDocument/2006/relationships/image" Target="../media/image89.png"/><Relationship Id="rId3" Type="http://schemas.openxmlformats.org/officeDocument/2006/relationships/image" Target="../media/image41.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38" Type="http://schemas.openxmlformats.org/officeDocument/2006/relationships/image" Target="../media/image76.png"/><Relationship Id="rId46" Type="http://schemas.openxmlformats.org/officeDocument/2006/relationships/image" Target="../media/image84.png"/><Relationship Id="rId20" Type="http://schemas.openxmlformats.org/officeDocument/2006/relationships/image" Target="../media/image58.png"/><Relationship Id="rId41"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44.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36" Type="http://schemas.openxmlformats.org/officeDocument/2006/relationships/image" Target="../media/image74.png"/><Relationship Id="rId49"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81200" y="1081862"/>
            <a:ext cx="9409683" cy="2003425"/>
          </a:xfrm>
          <a:prstGeom prst="rect">
            <a:avLst/>
          </a:prstGeom>
        </p:spPr>
        <p:txBody>
          <a:bodyPr vert="horz" wrap="square" lIns="0" tIns="12065" rIns="0" bIns="0" rtlCol="0">
            <a:spAutoFit/>
          </a:bodyPr>
          <a:lstStyle/>
          <a:p>
            <a:pPr marL="12700">
              <a:lnSpc>
                <a:spcPts val="10065"/>
              </a:lnSpc>
              <a:spcBef>
                <a:spcPts val="95"/>
              </a:spcBef>
            </a:pPr>
            <a:r>
              <a:rPr sz="8800" spc="-170" dirty="0">
                <a:solidFill>
                  <a:srgbClr val="C00000"/>
                </a:solidFill>
                <a:latin typeface="Maiandra GD"/>
                <a:cs typeface="Maiandra GD"/>
              </a:rPr>
              <a:t>Transfer</a:t>
            </a:r>
            <a:r>
              <a:rPr sz="8800" spc="-20" dirty="0">
                <a:solidFill>
                  <a:srgbClr val="C00000"/>
                </a:solidFill>
                <a:latin typeface="Maiandra GD"/>
                <a:cs typeface="Maiandra GD"/>
              </a:rPr>
              <a:t> </a:t>
            </a:r>
            <a:r>
              <a:rPr sz="8800" spc="-45" dirty="0">
                <a:solidFill>
                  <a:srgbClr val="C00000"/>
                </a:solidFill>
                <a:latin typeface="Maiandra GD"/>
                <a:cs typeface="Maiandra GD"/>
              </a:rPr>
              <a:t>Pricing</a:t>
            </a:r>
            <a:endParaRPr sz="8800" dirty="0">
              <a:latin typeface="Maiandra GD"/>
              <a:cs typeface="Maiandra GD"/>
            </a:endParaRPr>
          </a:p>
          <a:p>
            <a:pPr marL="5203190">
              <a:lnSpc>
                <a:spcPts val="5505"/>
              </a:lnSpc>
            </a:pPr>
            <a:r>
              <a:rPr sz="5000" dirty="0">
                <a:solidFill>
                  <a:srgbClr val="7E7E7E"/>
                </a:solidFill>
                <a:latin typeface="Calibri"/>
                <a:cs typeface="Calibri"/>
              </a:rPr>
              <a:t>-An</a:t>
            </a:r>
            <a:r>
              <a:rPr sz="5000" spc="-95" dirty="0">
                <a:solidFill>
                  <a:srgbClr val="7E7E7E"/>
                </a:solidFill>
                <a:latin typeface="Calibri"/>
                <a:cs typeface="Calibri"/>
              </a:rPr>
              <a:t> </a:t>
            </a:r>
            <a:r>
              <a:rPr sz="5000" spc="-10" dirty="0">
                <a:solidFill>
                  <a:srgbClr val="7E7E7E"/>
                </a:solidFill>
                <a:latin typeface="Calibri"/>
                <a:cs typeface="Calibri"/>
              </a:rPr>
              <a:t>Overview</a:t>
            </a:r>
            <a:endParaRPr sz="5000" dirty="0">
              <a:latin typeface="Calibri"/>
              <a:cs typeface="Calibri"/>
            </a:endParaRPr>
          </a:p>
        </p:txBody>
      </p:sp>
      <p:pic>
        <p:nvPicPr>
          <p:cNvPr id="1026" name="Picture 2" descr="Related image">
            <a:extLst>
              <a:ext uri="{FF2B5EF4-FFF2-40B4-BE49-F238E27FC236}">
                <a16:creationId xmlns="" xmlns:a16="http://schemas.microsoft.com/office/drawing/2014/main" id="{5BB1169C-880A-4D37-B44B-C177EBBBE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76600"/>
            <a:ext cx="10210800" cy="3405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12911" y="2841751"/>
            <a:ext cx="1477010" cy="330835"/>
          </a:xfrm>
          <a:prstGeom prst="rect">
            <a:avLst/>
          </a:prstGeom>
        </p:spPr>
        <p:txBody>
          <a:bodyPr vert="horz" wrap="square" lIns="0" tIns="13335" rIns="0" bIns="0" rtlCol="0">
            <a:spAutoFit/>
          </a:bodyPr>
          <a:lstStyle/>
          <a:p>
            <a:pPr marL="12700">
              <a:lnSpc>
                <a:spcPct val="100000"/>
              </a:lnSpc>
              <a:spcBef>
                <a:spcPts val="105"/>
              </a:spcBef>
            </a:pPr>
            <a:r>
              <a:rPr sz="2000" spc="-5" dirty="0">
                <a:latin typeface="Cambria"/>
                <a:cs typeface="Cambria"/>
              </a:rPr>
              <a:t>Outside</a:t>
            </a:r>
            <a:r>
              <a:rPr sz="2000" spc="-75" dirty="0">
                <a:latin typeface="Cambria"/>
                <a:cs typeface="Cambria"/>
              </a:rPr>
              <a:t> </a:t>
            </a:r>
            <a:r>
              <a:rPr sz="2000" spc="-5" dirty="0">
                <a:latin typeface="Cambria"/>
                <a:cs typeface="Cambria"/>
              </a:rPr>
              <a:t>India</a:t>
            </a:r>
            <a:endParaRPr sz="2000">
              <a:latin typeface="Cambria"/>
              <a:cs typeface="Cambria"/>
            </a:endParaRPr>
          </a:p>
        </p:txBody>
      </p:sp>
      <p:sp>
        <p:nvSpPr>
          <p:cNvPr id="3" name="object 3"/>
          <p:cNvSpPr/>
          <p:nvPr/>
        </p:nvSpPr>
        <p:spPr>
          <a:xfrm>
            <a:off x="6385559" y="3374135"/>
            <a:ext cx="1322832" cy="7254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85559" y="3374135"/>
            <a:ext cx="1323340" cy="725805"/>
          </a:xfrm>
          <a:custGeom>
            <a:avLst/>
            <a:gdLst/>
            <a:ahLst/>
            <a:cxnLst/>
            <a:rect l="l" t="t" r="r" b="b"/>
            <a:pathLst>
              <a:path w="1323340" h="725804">
                <a:moveTo>
                  <a:pt x="0" y="725424"/>
                </a:moveTo>
                <a:lnTo>
                  <a:pt x="1322832" y="725424"/>
                </a:lnTo>
                <a:lnTo>
                  <a:pt x="1322832" y="0"/>
                </a:lnTo>
                <a:lnTo>
                  <a:pt x="0" y="0"/>
                </a:lnTo>
                <a:lnTo>
                  <a:pt x="0" y="725424"/>
                </a:lnTo>
                <a:close/>
              </a:path>
            </a:pathLst>
          </a:custGeom>
          <a:ln w="6096">
            <a:solidFill>
              <a:srgbClr val="FFC000"/>
            </a:solidFill>
          </a:ln>
        </p:spPr>
        <p:txBody>
          <a:bodyPr wrap="square" lIns="0" tIns="0" rIns="0" bIns="0" rtlCol="0"/>
          <a:lstStyle/>
          <a:p>
            <a:endParaRPr/>
          </a:p>
        </p:txBody>
      </p:sp>
      <p:sp>
        <p:nvSpPr>
          <p:cNvPr id="5" name="object 5"/>
          <p:cNvSpPr txBox="1"/>
          <p:nvPr/>
        </p:nvSpPr>
        <p:spPr>
          <a:xfrm>
            <a:off x="6388608" y="3563823"/>
            <a:ext cx="1316990" cy="331470"/>
          </a:xfrm>
          <a:prstGeom prst="rect">
            <a:avLst/>
          </a:prstGeom>
        </p:spPr>
        <p:txBody>
          <a:bodyPr vert="horz" wrap="square" lIns="0" tIns="13335" rIns="0" bIns="0" rtlCol="0">
            <a:spAutoFit/>
          </a:bodyPr>
          <a:lstStyle/>
          <a:p>
            <a:pPr marL="183515">
              <a:lnSpc>
                <a:spcPct val="100000"/>
              </a:lnSpc>
              <a:spcBef>
                <a:spcPts val="105"/>
              </a:spcBef>
            </a:pPr>
            <a:r>
              <a:rPr sz="2000" dirty="0">
                <a:solidFill>
                  <a:srgbClr val="001F5F"/>
                </a:solidFill>
                <a:latin typeface="Cambria"/>
                <a:cs typeface="Cambria"/>
              </a:rPr>
              <a:t>Non -</a:t>
            </a:r>
            <a:r>
              <a:rPr sz="2000" spc="-60" dirty="0">
                <a:solidFill>
                  <a:srgbClr val="001F5F"/>
                </a:solidFill>
                <a:latin typeface="Cambria"/>
                <a:cs typeface="Cambria"/>
              </a:rPr>
              <a:t> </a:t>
            </a:r>
            <a:r>
              <a:rPr sz="2000" spc="-5" dirty="0">
                <a:solidFill>
                  <a:srgbClr val="001F5F"/>
                </a:solidFill>
                <a:latin typeface="Cambria"/>
                <a:cs typeface="Cambria"/>
              </a:rPr>
              <a:t>AE</a:t>
            </a:r>
            <a:endParaRPr sz="2000">
              <a:latin typeface="Cambria"/>
              <a:cs typeface="Cambria"/>
            </a:endParaRPr>
          </a:p>
        </p:txBody>
      </p:sp>
      <p:sp>
        <p:nvSpPr>
          <p:cNvPr id="6" name="object 6"/>
          <p:cNvSpPr/>
          <p:nvPr/>
        </p:nvSpPr>
        <p:spPr>
          <a:xfrm>
            <a:off x="2382011" y="1560575"/>
            <a:ext cx="1938527" cy="88239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382011" y="1560575"/>
            <a:ext cx="1938655" cy="882650"/>
          </a:xfrm>
          <a:prstGeom prst="rect">
            <a:avLst/>
          </a:prstGeom>
          <a:ln w="6096">
            <a:solidFill>
              <a:srgbClr val="FFC000"/>
            </a:solidFill>
          </a:ln>
        </p:spPr>
        <p:txBody>
          <a:bodyPr vert="horz" wrap="square" lIns="0" tIns="4445" rIns="0" bIns="0" rtlCol="0">
            <a:spAutoFit/>
          </a:bodyPr>
          <a:lstStyle/>
          <a:p>
            <a:pPr>
              <a:lnSpc>
                <a:spcPct val="100000"/>
              </a:lnSpc>
              <a:spcBef>
                <a:spcPts val="35"/>
              </a:spcBef>
            </a:pPr>
            <a:endParaRPr sz="1900">
              <a:latin typeface="Times New Roman"/>
              <a:cs typeface="Times New Roman"/>
            </a:endParaRPr>
          </a:p>
          <a:p>
            <a:pPr marL="281940">
              <a:lnSpc>
                <a:spcPct val="100000"/>
              </a:lnSpc>
            </a:pPr>
            <a:r>
              <a:rPr sz="2000" spc="-5" dirty="0">
                <a:solidFill>
                  <a:srgbClr val="001F5F"/>
                </a:solidFill>
                <a:latin typeface="Cambria"/>
                <a:cs typeface="Cambria"/>
              </a:rPr>
              <a:t>XYZ </a:t>
            </a:r>
            <a:r>
              <a:rPr sz="2000" dirty="0">
                <a:solidFill>
                  <a:srgbClr val="001F5F"/>
                </a:solidFill>
                <a:latin typeface="Cambria"/>
                <a:cs typeface="Cambria"/>
              </a:rPr>
              <a:t>Inc.</a:t>
            </a:r>
            <a:r>
              <a:rPr sz="2000" spc="-45" dirty="0">
                <a:solidFill>
                  <a:srgbClr val="001F5F"/>
                </a:solidFill>
                <a:latin typeface="Cambria"/>
                <a:cs typeface="Cambria"/>
              </a:rPr>
              <a:t> </a:t>
            </a:r>
            <a:r>
              <a:rPr sz="2000" spc="-5" dirty="0">
                <a:solidFill>
                  <a:srgbClr val="001F5F"/>
                </a:solidFill>
                <a:latin typeface="Cambria"/>
                <a:cs typeface="Cambria"/>
              </a:rPr>
              <a:t>USA</a:t>
            </a:r>
            <a:endParaRPr sz="2000">
              <a:latin typeface="Cambria"/>
              <a:cs typeface="Cambria"/>
            </a:endParaRPr>
          </a:p>
        </p:txBody>
      </p:sp>
      <p:sp>
        <p:nvSpPr>
          <p:cNvPr id="8" name="object 8"/>
          <p:cNvSpPr/>
          <p:nvPr/>
        </p:nvSpPr>
        <p:spPr>
          <a:xfrm>
            <a:off x="2374392" y="4283964"/>
            <a:ext cx="1938528" cy="883919"/>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374392" y="4283964"/>
            <a:ext cx="1938655" cy="883919"/>
          </a:xfrm>
          <a:prstGeom prst="rect">
            <a:avLst/>
          </a:prstGeom>
          <a:ln w="6096">
            <a:solidFill>
              <a:srgbClr val="FFC000"/>
            </a:solidFill>
          </a:ln>
        </p:spPr>
        <p:txBody>
          <a:bodyPr vert="horz" wrap="square" lIns="0" tIns="5715" rIns="0" bIns="0" rtlCol="0">
            <a:spAutoFit/>
          </a:bodyPr>
          <a:lstStyle/>
          <a:p>
            <a:pPr>
              <a:lnSpc>
                <a:spcPct val="100000"/>
              </a:lnSpc>
              <a:spcBef>
                <a:spcPts val="45"/>
              </a:spcBef>
            </a:pPr>
            <a:endParaRPr sz="1900">
              <a:latin typeface="Times New Roman"/>
              <a:cs typeface="Times New Roman"/>
            </a:endParaRPr>
          </a:p>
          <a:p>
            <a:pPr marL="198120">
              <a:lnSpc>
                <a:spcPct val="100000"/>
              </a:lnSpc>
            </a:pPr>
            <a:r>
              <a:rPr sz="2000" dirty="0">
                <a:solidFill>
                  <a:srgbClr val="001F5F"/>
                </a:solidFill>
                <a:latin typeface="Cambria"/>
                <a:cs typeface="Cambria"/>
              </a:rPr>
              <a:t>ABC Ltd.</a:t>
            </a:r>
            <a:r>
              <a:rPr sz="2000" spc="-70" dirty="0">
                <a:solidFill>
                  <a:srgbClr val="001F5F"/>
                </a:solidFill>
                <a:latin typeface="Cambria"/>
                <a:cs typeface="Cambria"/>
              </a:rPr>
              <a:t> </a:t>
            </a:r>
            <a:r>
              <a:rPr sz="2000" spc="-5" dirty="0">
                <a:solidFill>
                  <a:srgbClr val="001F5F"/>
                </a:solidFill>
                <a:latin typeface="Cambria"/>
                <a:cs typeface="Cambria"/>
              </a:rPr>
              <a:t>India</a:t>
            </a:r>
            <a:endParaRPr sz="2000">
              <a:latin typeface="Cambria"/>
              <a:cs typeface="Cambria"/>
            </a:endParaRPr>
          </a:p>
        </p:txBody>
      </p:sp>
      <p:sp>
        <p:nvSpPr>
          <p:cNvPr id="10" name="object 10"/>
          <p:cNvSpPr/>
          <p:nvPr/>
        </p:nvSpPr>
        <p:spPr>
          <a:xfrm>
            <a:off x="3503676" y="2442972"/>
            <a:ext cx="76200" cy="1828800"/>
          </a:xfrm>
          <a:custGeom>
            <a:avLst/>
            <a:gdLst/>
            <a:ahLst/>
            <a:cxnLst/>
            <a:rect l="l" t="t" r="r" b="b"/>
            <a:pathLst>
              <a:path w="76200" h="1828800">
                <a:moveTo>
                  <a:pt x="31750" y="1752600"/>
                </a:moveTo>
                <a:lnTo>
                  <a:pt x="0" y="1752600"/>
                </a:lnTo>
                <a:lnTo>
                  <a:pt x="38100" y="1828800"/>
                </a:lnTo>
                <a:lnTo>
                  <a:pt x="69850" y="1765300"/>
                </a:lnTo>
                <a:lnTo>
                  <a:pt x="31750" y="1765300"/>
                </a:lnTo>
                <a:lnTo>
                  <a:pt x="31750" y="1752600"/>
                </a:lnTo>
                <a:close/>
              </a:path>
              <a:path w="76200" h="1828800">
                <a:moveTo>
                  <a:pt x="44450" y="63500"/>
                </a:moveTo>
                <a:lnTo>
                  <a:pt x="31750" y="63500"/>
                </a:lnTo>
                <a:lnTo>
                  <a:pt x="31750" y="1765300"/>
                </a:lnTo>
                <a:lnTo>
                  <a:pt x="44450" y="1765300"/>
                </a:lnTo>
                <a:lnTo>
                  <a:pt x="44450" y="63500"/>
                </a:lnTo>
                <a:close/>
              </a:path>
              <a:path w="76200" h="1828800">
                <a:moveTo>
                  <a:pt x="76200" y="1752600"/>
                </a:moveTo>
                <a:lnTo>
                  <a:pt x="44450" y="1752600"/>
                </a:lnTo>
                <a:lnTo>
                  <a:pt x="44450" y="1765300"/>
                </a:lnTo>
                <a:lnTo>
                  <a:pt x="69850" y="1765300"/>
                </a:lnTo>
                <a:lnTo>
                  <a:pt x="76200" y="1752600"/>
                </a:lnTo>
                <a:close/>
              </a:path>
              <a:path w="76200" h="1828800">
                <a:moveTo>
                  <a:pt x="38100" y="0"/>
                </a:moveTo>
                <a:lnTo>
                  <a:pt x="0" y="76200"/>
                </a:lnTo>
                <a:lnTo>
                  <a:pt x="31750" y="76200"/>
                </a:lnTo>
                <a:lnTo>
                  <a:pt x="31750" y="63500"/>
                </a:lnTo>
                <a:lnTo>
                  <a:pt x="69850" y="63500"/>
                </a:lnTo>
                <a:lnTo>
                  <a:pt x="38100" y="0"/>
                </a:lnTo>
                <a:close/>
              </a:path>
              <a:path w="76200" h="1828800">
                <a:moveTo>
                  <a:pt x="69850" y="63500"/>
                </a:moveTo>
                <a:lnTo>
                  <a:pt x="44450" y="63500"/>
                </a:lnTo>
                <a:lnTo>
                  <a:pt x="44450" y="76200"/>
                </a:lnTo>
                <a:lnTo>
                  <a:pt x="76200" y="76200"/>
                </a:lnTo>
                <a:lnTo>
                  <a:pt x="69850" y="63500"/>
                </a:lnTo>
                <a:close/>
              </a:path>
            </a:pathLst>
          </a:custGeom>
          <a:solidFill>
            <a:srgbClr val="000000"/>
          </a:solidFill>
        </p:spPr>
        <p:txBody>
          <a:bodyPr wrap="square" lIns="0" tIns="0" rIns="0" bIns="0" rtlCol="0"/>
          <a:lstStyle/>
          <a:p>
            <a:endParaRPr/>
          </a:p>
        </p:txBody>
      </p:sp>
      <p:sp>
        <p:nvSpPr>
          <p:cNvPr id="11" name="object 11"/>
          <p:cNvSpPr txBox="1"/>
          <p:nvPr/>
        </p:nvSpPr>
        <p:spPr>
          <a:xfrm>
            <a:off x="3705225" y="3646170"/>
            <a:ext cx="39687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mbria"/>
                <a:cs typeface="Cambria"/>
              </a:rPr>
              <a:t>A</a:t>
            </a:r>
            <a:r>
              <a:rPr sz="1800" spc="-5" dirty="0">
                <a:latin typeface="Cambria"/>
                <a:cs typeface="Cambria"/>
              </a:rPr>
              <a:t>Es</a:t>
            </a:r>
            <a:endParaRPr sz="1800">
              <a:latin typeface="Cambria"/>
              <a:cs typeface="Cambria"/>
            </a:endParaRPr>
          </a:p>
        </p:txBody>
      </p:sp>
      <p:sp>
        <p:nvSpPr>
          <p:cNvPr id="12" name="object 12"/>
          <p:cNvSpPr/>
          <p:nvPr/>
        </p:nvSpPr>
        <p:spPr>
          <a:xfrm>
            <a:off x="2869692" y="2427732"/>
            <a:ext cx="76200" cy="1828800"/>
          </a:xfrm>
          <a:custGeom>
            <a:avLst/>
            <a:gdLst/>
            <a:ahLst/>
            <a:cxnLst/>
            <a:rect l="l" t="t" r="r" b="b"/>
            <a:pathLst>
              <a:path w="76200" h="1828800">
                <a:moveTo>
                  <a:pt x="31750" y="1752599"/>
                </a:moveTo>
                <a:lnTo>
                  <a:pt x="0" y="1752599"/>
                </a:lnTo>
                <a:lnTo>
                  <a:pt x="38100" y="1828799"/>
                </a:lnTo>
                <a:lnTo>
                  <a:pt x="69850" y="1765299"/>
                </a:lnTo>
                <a:lnTo>
                  <a:pt x="31750" y="1765299"/>
                </a:lnTo>
                <a:lnTo>
                  <a:pt x="31750" y="1752599"/>
                </a:lnTo>
                <a:close/>
              </a:path>
              <a:path w="76200" h="1828800">
                <a:moveTo>
                  <a:pt x="44450" y="0"/>
                </a:moveTo>
                <a:lnTo>
                  <a:pt x="31750" y="0"/>
                </a:lnTo>
                <a:lnTo>
                  <a:pt x="31750" y="1765299"/>
                </a:lnTo>
                <a:lnTo>
                  <a:pt x="44450" y="1765299"/>
                </a:lnTo>
                <a:lnTo>
                  <a:pt x="44450" y="0"/>
                </a:lnTo>
                <a:close/>
              </a:path>
              <a:path w="76200" h="1828800">
                <a:moveTo>
                  <a:pt x="76200" y="1752599"/>
                </a:moveTo>
                <a:lnTo>
                  <a:pt x="44450" y="1752599"/>
                </a:lnTo>
                <a:lnTo>
                  <a:pt x="44450" y="1765299"/>
                </a:lnTo>
                <a:lnTo>
                  <a:pt x="69850" y="1765299"/>
                </a:lnTo>
                <a:lnTo>
                  <a:pt x="76200" y="1752599"/>
                </a:lnTo>
                <a:close/>
              </a:path>
            </a:pathLst>
          </a:custGeom>
          <a:solidFill>
            <a:srgbClr val="000000"/>
          </a:solidFill>
        </p:spPr>
        <p:txBody>
          <a:bodyPr wrap="square" lIns="0" tIns="0" rIns="0" bIns="0" rtlCol="0"/>
          <a:lstStyle/>
          <a:p>
            <a:endParaRPr/>
          </a:p>
        </p:txBody>
      </p:sp>
      <p:sp>
        <p:nvSpPr>
          <p:cNvPr id="13" name="object 13"/>
          <p:cNvSpPr txBox="1"/>
          <p:nvPr/>
        </p:nvSpPr>
        <p:spPr>
          <a:xfrm>
            <a:off x="1551177" y="3501974"/>
            <a:ext cx="106362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mbria"/>
                <a:cs typeface="Cambria"/>
              </a:rPr>
              <a:t>Subsidiary</a:t>
            </a:r>
            <a:endParaRPr sz="1800">
              <a:latin typeface="Cambria"/>
              <a:cs typeface="Cambria"/>
            </a:endParaRPr>
          </a:p>
        </p:txBody>
      </p:sp>
      <p:sp>
        <p:nvSpPr>
          <p:cNvPr id="14" name="object 14"/>
          <p:cNvSpPr/>
          <p:nvPr/>
        </p:nvSpPr>
        <p:spPr>
          <a:xfrm>
            <a:off x="7088123" y="4069079"/>
            <a:ext cx="1905" cy="567055"/>
          </a:xfrm>
          <a:custGeom>
            <a:avLst/>
            <a:gdLst/>
            <a:ahLst/>
            <a:cxnLst/>
            <a:rect l="l" t="t" r="r" b="b"/>
            <a:pathLst>
              <a:path w="1904" h="567054">
                <a:moveTo>
                  <a:pt x="0" y="0"/>
                </a:moveTo>
                <a:lnTo>
                  <a:pt x="1524" y="566928"/>
                </a:lnTo>
              </a:path>
            </a:pathLst>
          </a:custGeom>
          <a:ln w="6096">
            <a:solidFill>
              <a:srgbClr val="000000"/>
            </a:solidFill>
          </a:ln>
        </p:spPr>
        <p:txBody>
          <a:bodyPr wrap="square" lIns="0" tIns="0" rIns="0" bIns="0" rtlCol="0"/>
          <a:lstStyle/>
          <a:p>
            <a:endParaRPr/>
          </a:p>
        </p:txBody>
      </p:sp>
      <p:sp>
        <p:nvSpPr>
          <p:cNvPr id="15" name="object 15"/>
          <p:cNvSpPr/>
          <p:nvPr/>
        </p:nvSpPr>
        <p:spPr>
          <a:xfrm>
            <a:off x="4346447" y="4564379"/>
            <a:ext cx="2743200" cy="76200"/>
          </a:xfrm>
          <a:custGeom>
            <a:avLst/>
            <a:gdLst/>
            <a:ahLst/>
            <a:cxnLst/>
            <a:rect l="l" t="t" r="r" b="b"/>
            <a:pathLst>
              <a:path w="2743200" h="76200">
                <a:moveTo>
                  <a:pt x="76200" y="0"/>
                </a:moveTo>
                <a:lnTo>
                  <a:pt x="0" y="38100"/>
                </a:lnTo>
                <a:lnTo>
                  <a:pt x="76200" y="76200"/>
                </a:lnTo>
                <a:lnTo>
                  <a:pt x="76200" y="44450"/>
                </a:lnTo>
                <a:lnTo>
                  <a:pt x="63500" y="44450"/>
                </a:lnTo>
                <a:lnTo>
                  <a:pt x="63500" y="31750"/>
                </a:lnTo>
                <a:lnTo>
                  <a:pt x="76200" y="31750"/>
                </a:lnTo>
                <a:lnTo>
                  <a:pt x="76200" y="0"/>
                </a:lnTo>
                <a:close/>
              </a:path>
              <a:path w="2743200" h="76200">
                <a:moveTo>
                  <a:pt x="76200" y="31750"/>
                </a:moveTo>
                <a:lnTo>
                  <a:pt x="63500" y="31750"/>
                </a:lnTo>
                <a:lnTo>
                  <a:pt x="63500" y="44450"/>
                </a:lnTo>
                <a:lnTo>
                  <a:pt x="76200" y="44450"/>
                </a:lnTo>
                <a:lnTo>
                  <a:pt x="76200" y="31750"/>
                </a:lnTo>
                <a:close/>
              </a:path>
              <a:path w="2743200" h="76200">
                <a:moveTo>
                  <a:pt x="2743200" y="31750"/>
                </a:moveTo>
                <a:lnTo>
                  <a:pt x="76200" y="31750"/>
                </a:lnTo>
                <a:lnTo>
                  <a:pt x="76200" y="44450"/>
                </a:lnTo>
                <a:lnTo>
                  <a:pt x="2743200" y="44450"/>
                </a:lnTo>
                <a:lnTo>
                  <a:pt x="2743200" y="31750"/>
                </a:lnTo>
                <a:close/>
              </a:path>
            </a:pathLst>
          </a:custGeom>
          <a:solidFill>
            <a:srgbClr val="000000"/>
          </a:solidFill>
        </p:spPr>
        <p:txBody>
          <a:bodyPr wrap="square" lIns="0" tIns="0" rIns="0" bIns="0" rtlCol="0"/>
          <a:lstStyle/>
          <a:p>
            <a:endParaRPr/>
          </a:p>
        </p:txBody>
      </p:sp>
      <p:sp>
        <p:nvSpPr>
          <p:cNvPr id="16" name="object 16"/>
          <p:cNvSpPr txBox="1"/>
          <p:nvPr/>
        </p:nvSpPr>
        <p:spPr>
          <a:xfrm>
            <a:off x="5264658" y="4674234"/>
            <a:ext cx="12954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mbria"/>
                <a:cs typeface="Cambria"/>
              </a:rPr>
              <a:t>Sale </a:t>
            </a:r>
            <a:r>
              <a:rPr sz="1800" dirty="0">
                <a:latin typeface="Cambria"/>
                <a:cs typeface="Cambria"/>
              </a:rPr>
              <a:t>of</a:t>
            </a:r>
            <a:r>
              <a:rPr sz="1800" spc="-75" dirty="0">
                <a:latin typeface="Cambria"/>
                <a:cs typeface="Cambria"/>
              </a:rPr>
              <a:t> </a:t>
            </a:r>
            <a:r>
              <a:rPr sz="1800" spc="-5" dirty="0">
                <a:latin typeface="Cambria"/>
                <a:cs typeface="Cambria"/>
              </a:rPr>
              <a:t>goods</a:t>
            </a:r>
            <a:endParaRPr sz="1800">
              <a:latin typeface="Cambria"/>
              <a:cs typeface="Cambria"/>
            </a:endParaRPr>
          </a:p>
        </p:txBody>
      </p:sp>
      <p:sp>
        <p:nvSpPr>
          <p:cNvPr id="17" name="object 17"/>
          <p:cNvSpPr/>
          <p:nvPr/>
        </p:nvSpPr>
        <p:spPr>
          <a:xfrm>
            <a:off x="4331208" y="1789176"/>
            <a:ext cx="2821305" cy="76200"/>
          </a:xfrm>
          <a:custGeom>
            <a:avLst/>
            <a:gdLst/>
            <a:ahLst/>
            <a:cxnLst/>
            <a:rect l="l" t="t" r="r" b="b"/>
            <a:pathLst>
              <a:path w="2821304" h="76200">
                <a:moveTo>
                  <a:pt x="76200" y="0"/>
                </a:moveTo>
                <a:lnTo>
                  <a:pt x="0" y="38100"/>
                </a:lnTo>
                <a:lnTo>
                  <a:pt x="76200" y="76200"/>
                </a:lnTo>
                <a:lnTo>
                  <a:pt x="76200" y="44450"/>
                </a:lnTo>
                <a:lnTo>
                  <a:pt x="63500" y="44450"/>
                </a:lnTo>
                <a:lnTo>
                  <a:pt x="63500" y="31750"/>
                </a:lnTo>
                <a:lnTo>
                  <a:pt x="76200" y="31750"/>
                </a:lnTo>
                <a:lnTo>
                  <a:pt x="76200" y="0"/>
                </a:lnTo>
                <a:close/>
              </a:path>
              <a:path w="2821304" h="76200">
                <a:moveTo>
                  <a:pt x="76200" y="31750"/>
                </a:moveTo>
                <a:lnTo>
                  <a:pt x="63500" y="31750"/>
                </a:lnTo>
                <a:lnTo>
                  <a:pt x="63500" y="44450"/>
                </a:lnTo>
                <a:lnTo>
                  <a:pt x="76200" y="44450"/>
                </a:lnTo>
                <a:lnTo>
                  <a:pt x="76200" y="31750"/>
                </a:lnTo>
                <a:close/>
              </a:path>
              <a:path w="2821304" h="76200">
                <a:moveTo>
                  <a:pt x="2820923" y="31750"/>
                </a:moveTo>
                <a:lnTo>
                  <a:pt x="76200" y="31750"/>
                </a:lnTo>
                <a:lnTo>
                  <a:pt x="76200" y="44450"/>
                </a:lnTo>
                <a:lnTo>
                  <a:pt x="2820923" y="44450"/>
                </a:lnTo>
                <a:lnTo>
                  <a:pt x="2820923" y="31750"/>
                </a:lnTo>
                <a:close/>
              </a:path>
            </a:pathLst>
          </a:custGeom>
          <a:solidFill>
            <a:srgbClr val="000000"/>
          </a:solidFill>
        </p:spPr>
        <p:txBody>
          <a:bodyPr wrap="square" lIns="0" tIns="0" rIns="0" bIns="0" rtlCol="0"/>
          <a:lstStyle/>
          <a:p>
            <a:endParaRPr/>
          </a:p>
        </p:txBody>
      </p:sp>
      <p:sp>
        <p:nvSpPr>
          <p:cNvPr id="18" name="object 18"/>
          <p:cNvSpPr/>
          <p:nvPr/>
        </p:nvSpPr>
        <p:spPr>
          <a:xfrm>
            <a:off x="7145781" y="1828673"/>
            <a:ext cx="79375" cy="1478915"/>
          </a:xfrm>
          <a:custGeom>
            <a:avLst/>
            <a:gdLst/>
            <a:ahLst/>
            <a:cxnLst/>
            <a:rect l="l" t="t" r="r" b="b"/>
            <a:pathLst>
              <a:path w="79375" h="1478914">
                <a:moveTo>
                  <a:pt x="34739" y="1402427"/>
                </a:moveTo>
                <a:lnTo>
                  <a:pt x="2921" y="1403223"/>
                </a:lnTo>
                <a:lnTo>
                  <a:pt x="42925" y="1478406"/>
                </a:lnTo>
                <a:lnTo>
                  <a:pt x="72681" y="1415034"/>
                </a:lnTo>
                <a:lnTo>
                  <a:pt x="35051" y="1415034"/>
                </a:lnTo>
                <a:lnTo>
                  <a:pt x="34739" y="1402427"/>
                </a:lnTo>
                <a:close/>
              </a:path>
              <a:path w="79375" h="1478914">
                <a:moveTo>
                  <a:pt x="47438" y="1402110"/>
                </a:moveTo>
                <a:lnTo>
                  <a:pt x="34739" y="1402427"/>
                </a:lnTo>
                <a:lnTo>
                  <a:pt x="35051" y="1415034"/>
                </a:lnTo>
                <a:lnTo>
                  <a:pt x="47751" y="1414779"/>
                </a:lnTo>
                <a:lnTo>
                  <a:pt x="47438" y="1402110"/>
                </a:lnTo>
                <a:close/>
              </a:path>
              <a:path w="79375" h="1478914">
                <a:moveTo>
                  <a:pt x="79121" y="1401317"/>
                </a:moveTo>
                <a:lnTo>
                  <a:pt x="47438" y="1402110"/>
                </a:lnTo>
                <a:lnTo>
                  <a:pt x="47751" y="1414779"/>
                </a:lnTo>
                <a:lnTo>
                  <a:pt x="35051" y="1415034"/>
                </a:lnTo>
                <a:lnTo>
                  <a:pt x="72681" y="1415034"/>
                </a:lnTo>
                <a:lnTo>
                  <a:pt x="79121" y="1401317"/>
                </a:lnTo>
                <a:close/>
              </a:path>
              <a:path w="79375" h="1478914">
                <a:moveTo>
                  <a:pt x="12700" y="0"/>
                </a:moveTo>
                <a:lnTo>
                  <a:pt x="0" y="253"/>
                </a:lnTo>
                <a:lnTo>
                  <a:pt x="34739" y="1402427"/>
                </a:lnTo>
                <a:lnTo>
                  <a:pt x="47438" y="1402110"/>
                </a:lnTo>
                <a:lnTo>
                  <a:pt x="12700" y="0"/>
                </a:lnTo>
                <a:close/>
              </a:path>
            </a:pathLst>
          </a:custGeom>
          <a:solidFill>
            <a:srgbClr val="000000"/>
          </a:solidFill>
        </p:spPr>
        <p:txBody>
          <a:bodyPr wrap="square" lIns="0" tIns="0" rIns="0" bIns="0" rtlCol="0"/>
          <a:lstStyle/>
          <a:p>
            <a:endParaRPr/>
          </a:p>
        </p:txBody>
      </p:sp>
      <p:sp>
        <p:nvSpPr>
          <p:cNvPr id="19" name="object 19"/>
          <p:cNvSpPr txBox="1"/>
          <p:nvPr/>
        </p:nvSpPr>
        <p:spPr>
          <a:xfrm>
            <a:off x="4449317" y="1968754"/>
            <a:ext cx="2607945"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Cambria"/>
                <a:cs typeface="Cambria"/>
              </a:rPr>
              <a:t>Prior </a:t>
            </a:r>
            <a:r>
              <a:rPr sz="1600" spc="-10" dirty="0">
                <a:latin typeface="Cambria"/>
                <a:cs typeface="Cambria"/>
              </a:rPr>
              <a:t>arrangement</a:t>
            </a:r>
            <a:r>
              <a:rPr sz="1600" spc="5" dirty="0">
                <a:latin typeface="Cambria"/>
                <a:cs typeface="Cambria"/>
              </a:rPr>
              <a:t> </a:t>
            </a:r>
            <a:r>
              <a:rPr sz="1600" spc="-10" dirty="0">
                <a:latin typeface="Cambria"/>
                <a:cs typeface="Cambria"/>
              </a:rPr>
              <a:t>relating</a:t>
            </a:r>
            <a:endParaRPr sz="1600">
              <a:latin typeface="Cambria"/>
              <a:cs typeface="Cambria"/>
            </a:endParaRPr>
          </a:p>
          <a:p>
            <a:pPr marL="12700">
              <a:lnSpc>
                <a:spcPct val="100000"/>
              </a:lnSpc>
            </a:pPr>
            <a:r>
              <a:rPr sz="1600" spc="-10" dirty="0">
                <a:latin typeface="Cambria"/>
                <a:cs typeface="Cambria"/>
              </a:rPr>
              <a:t>to </a:t>
            </a:r>
            <a:r>
              <a:rPr sz="1600" spc="-5" dirty="0">
                <a:latin typeface="Cambria"/>
                <a:cs typeface="Cambria"/>
              </a:rPr>
              <a:t>quantity </a:t>
            </a:r>
            <a:r>
              <a:rPr sz="1600" spc="-10" dirty="0">
                <a:latin typeface="Cambria"/>
                <a:cs typeface="Cambria"/>
              </a:rPr>
              <a:t>and price </a:t>
            </a:r>
            <a:r>
              <a:rPr sz="1600" spc="-5" dirty="0">
                <a:latin typeface="Cambria"/>
                <a:cs typeface="Cambria"/>
              </a:rPr>
              <a:t>of</a:t>
            </a:r>
            <a:r>
              <a:rPr sz="1600" spc="25" dirty="0">
                <a:latin typeface="Cambria"/>
                <a:cs typeface="Cambria"/>
              </a:rPr>
              <a:t> </a:t>
            </a:r>
            <a:r>
              <a:rPr sz="1600" spc="-5" dirty="0">
                <a:latin typeface="Cambria"/>
                <a:cs typeface="Cambria"/>
              </a:rPr>
              <a:t>goods</a:t>
            </a:r>
            <a:endParaRPr sz="1600">
              <a:latin typeface="Cambria"/>
              <a:cs typeface="Cambria"/>
            </a:endParaRPr>
          </a:p>
        </p:txBody>
      </p:sp>
      <p:sp>
        <p:nvSpPr>
          <p:cNvPr id="20" name="object 20"/>
          <p:cNvSpPr/>
          <p:nvPr/>
        </p:nvSpPr>
        <p:spPr>
          <a:xfrm>
            <a:off x="5585459" y="5027676"/>
            <a:ext cx="597535" cy="441959"/>
          </a:xfrm>
          <a:custGeom>
            <a:avLst/>
            <a:gdLst/>
            <a:ahLst/>
            <a:cxnLst/>
            <a:rect l="l" t="t" r="r" b="b"/>
            <a:pathLst>
              <a:path w="597535" h="441960">
                <a:moveTo>
                  <a:pt x="597407" y="331470"/>
                </a:moveTo>
                <a:lnTo>
                  <a:pt x="0" y="331470"/>
                </a:lnTo>
                <a:lnTo>
                  <a:pt x="298703" y="441960"/>
                </a:lnTo>
                <a:lnTo>
                  <a:pt x="597407" y="331470"/>
                </a:lnTo>
                <a:close/>
              </a:path>
              <a:path w="597535" h="441960">
                <a:moveTo>
                  <a:pt x="448055" y="0"/>
                </a:moveTo>
                <a:lnTo>
                  <a:pt x="149351" y="0"/>
                </a:lnTo>
                <a:lnTo>
                  <a:pt x="149351" y="331470"/>
                </a:lnTo>
                <a:lnTo>
                  <a:pt x="448055" y="331470"/>
                </a:lnTo>
                <a:lnTo>
                  <a:pt x="448055" y="0"/>
                </a:lnTo>
                <a:close/>
              </a:path>
            </a:pathLst>
          </a:custGeom>
          <a:solidFill>
            <a:srgbClr val="A6A6A6"/>
          </a:solidFill>
        </p:spPr>
        <p:txBody>
          <a:bodyPr wrap="square" lIns="0" tIns="0" rIns="0" bIns="0" rtlCol="0"/>
          <a:lstStyle/>
          <a:p>
            <a:endParaRPr/>
          </a:p>
        </p:txBody>
      </p:sp>
      <p:sp>
        <p:nvSpPr>
          <p:cNvPr id="21" name="object 21"/>
          <p:cNvSpPr/>
          <p:nvPr/>
        </p:nvSpPr>
        <p:spPr>
          <a:xfrm>
            <a:off x="5585459" y="5027676"/>
            <a:ext cx="597535" cy="441959"/>
          </a:xfrm>
          <a:custGeom>
            <a:avLst/>
            <a:gdLst/>
            <a:ahLst/>
            <a:cxnLst/>
            <a:rect l="l" t="t" r="r" b="b"/>
            <a:pathLst>
              <a:path w="597535" h="441960">
                <a:moveTo>
                  <a:pt x="0" y="331470"/>
                </a:moveTo>
                <a:lnTo>
                  <a:pt x="149351" y="331470"/>
                </a:lnTo>
                <a:lnTo>
                  <a:pt x="149351" y="0"/>
                </a:lnTo>
                <a:lnTo>
                  <a:pt x="448055" y="0"/>
                </a:lnTo>
                <a:lnTo>
                  <a:pt x="448055" y="331470"/>
                </a:lnTo>
                <a:lnTo>
                  <a:pt x="597407" y="331470"/>
                </a:lnTo>
                <a:lnTo>
                  <a:pt x="298703" y="441960"/>
                </a:lnTo>
                <a:lnTo>
                  <a:pt x="0" y="331470"/>
                </a:lnTo>
                <a:close/>
              </a:path>
            </a:pathLst>
          </a:custGeom>
          <a:ln w="9144">
            <a:solidFill>
              <a:srgbClr val="A6A6A6"/>
            </a:solidFill>
          </a:ln>
        </p:spPr>
        <p:txBody>
          <a:bodyPr wrap="square" lIns="0" tIns="0" rIns="0" bIns="0" rtlCol="0"/>
          <a:lstStyle/>
          <a:p>
            <a:endParaRPr/>
          </a:p>
        </p:txBody>
      </p:sp>
      <p:sp>
        <p:nvSpPr>
          <p:cNvPr id="22" name="object 22"/>
          <p:cNvSpPr/>
          <p:nvPr/>
        </p:nvSpPr>
        <p:spPr>
          <a:xfrm>
            <a:off x="1389888" y="3369564"/>
            <a:ext cx="8749030" cy="1905"/>
          </a:xfrm>
          <a:custGeom>
            <a:avLst/>
            <a:gdLst/>
            <a:ahLst/>
            <a:cxnLst/>
            <a:rect l="l" t="t" r="r" b="b"/>
            <a:pathLst>
              <a:path w="8749030" h="1904">
                <a:moveTo>
                  <a:pt x="0" y="0"/>
                </a:moveTo>
                <a:lnTo>
                  <a:pt x="8748776" y="1524"/>
                </a:lnTo>
              </a:path>
            </a:pathLst>
          </a:custGeom>
          <a:ln w="6096">
            <a:solidFill>
              <a:srgbClr val="000000"/>
            </a:solidFill>
          </a:ln>
        </p:spPr>
        <p:txBody>
          <a:bodyPr wrap="square" lIns="0" tIns="0" rIns="0" bIns="0" rtlCol="0"/>
          <a:lstStyle/>
          <a:p>
            <a:endParaRPr/>
          </a:p>
        </p:txBody>
      </p:sp>
      <p:sp>
        <p:nvSpPr>
          <p:cNvPr id="23" name="object 23"/>
          <p:cNvSpPr/>
          <p:nvPr/>
        </p:nvSpPr>
        <p:spPr>
          <a:xfrm>
            <a:off x="8461247" y="3886200"/>
            <a:ext cx="3416935" cy="2194560"/>
          </a:xfrm>
          <a:custGeom>
            <a:avLst/>
            <a:gdLst/>
            <a:ahLst/>
            <a:cxnLst/>
            <a:rect l="l" t="t" r="r" b="b"/>
            <a:pathLst>
              <a:path w="3416934" h="2194560">
                <a:moveTo>
                  <a:pt x="0" y="0"/>
                </a:moveTo>
                <a:lnTo>
                  <a:pt x="3277107" y="0"/>
                </a:lnTo>
                <a:lnTo>
                  <a:pt x="3416807" y="1097280"/>
                </a:lnTo>
                <a:lnTo>
                  <a:pt x="3277107" y="2194560"/>
                </a:lnTo>
                <a:lnTo>
                  <a:pt x="0" y="2194560"/>
                </a:lnTo>
                <a:lnTo>
                  <a:pt x="0" y="0"/>
                </a:lnTo>
                <a:close/>
              </a:path>
            </a:pathLst>
          </a:custGeom>
          <a:ln w="9144">
            <a:solidFill>
              <a:srgbClr val="538235"/>
            </a:solidFill>
          </a:ln>
        </p:spPr>
        <p:txBody>
          <a:bodyPr wrap="square" lIns="0" tIns="0" rIns="0" bIns="0" rtlCol="0"/>
          <a:lstStyle/>
          <a:p>
            <a:endParaRPr/>
          </a:p>
        </p:txBody>
      </p:sp>
      <p:sp>
        <p:nvSpPr>
          <p:cNvPr id="24" name="object 24"/>
          <p:cNvSpPr txBox="1"/>
          <p:nvPr/>
        </p:nvSpPr>
        <p:spPr>
          <a:xfrm>
            <a:off x="8541511" y="3365608"/>
            <a:ext cx="2563495" cy="939800"/>
          </a:xfrm>
          <a:prstGeom prst="rect">
            <a:avLst/>
          </a:prstGeom>
        </p:spPr>
        <p:txBody>
          <a:bodyPr vert="horz" wrap="square" lIns="0" tIns="189230" rIns="0" bIns="0" rtlCol="0">
            <a:spAutoFit/>
          </a:bodyPr>
          <a:lstStyle/>
          <a:p>
            <a:pPr marL="727075">
              <a:lnSpc>
                <a:spcPct val="100000"/>
              </a:lnSpc>
              <a:spcBef>
                <a:spcPts val="1490"/>
              </a:spcBef>
            </a:pPr>
            <a:r>
              <a:rPr sz="2000" spc="-5" dirty="0">
                <a:latin typeface="Cambria"/>
                <a:cs typeface="Cambria"/>
              </a:rPr>
              <a:t>India</a:t>
            </a:r>
            <a:endParaRPr sz="2000">
              <a:latin typeface="Cambria"/>
              <a:cs typeface="Cambria"/>
            </a:endParaRPr>
          </a:p>
          <a:p>
            <a:pPr marL="165100" indent="-152400">
              <a:lnSpc>
                <a:spcPct val="100000"/>
              </a:lnSpc>
              <a:spcBef>
                <a:spcPts val="1245"/>
              </a:spcBef>
              <a:buChar char="•"/>
              <a:tabLst>
                <a:tab pos="165100" algn="l"/>
              </a:tabLst>
            </a:pPr>
            <a:r>
              <a:rPr sz="1800" spc="-10" dirty="0">
                <a:latin typeface="Cambria"/>
                <a:cs typeface="Cambria"/>
              </a:rPr>
              <a:t>Related </a:t>
            </a:r>
            <a:r>
              <a:rPr sz="1800" spc="-5" dirty="0">
                <a:latin typeface="Cambria"/>
                <a:cs typeface="Cambria"/>
              </a:rPr>
              <a:t>prior</a:t>
            </a:r>
            <a:r>
              <a:rPr sz="1800" spc="-25" dirty="0">
                <a:latin typeface="Cambria"/>
                <a:cs typeface="Cambria"/>
              </a:rPr>
              <a:t> </a:t>
            </a:r>
            <a:r>
              <a:rPr sz="1800" spc="-10" dirty="0">
                <a:latin typeface="Cambria"/>
                <a:cs typeface="Cambria"/>
              </a:rPr>
              <a:t>agreement</a:t>
            </a:r>
            <a:endParaRPr sz="1800">
              <a:latin typeface="Cambria"/>
              <a:cs typeface="Cambria"/>
            </a:endParaRPr>
          </a:p>
        </p:txBody>
      </p:sp>
      <p:sp>
        <p:nvSpPr>
          <p:cNvPr id="25" name="object 25"/>
          <p:cNvSpPr txBox="1"/>
          <p:nvPr/>
        </p:nvSpPr>
        <p:spPr>
          <a:xfrm>
            <a:off x="8541511" y="4280154"/>
            <a:ext cx="2584450" cy="1671955"/>
          </a:xfrm>
          <a:prstGeom prst="rect">
            <a:avLst/>
          </a:prstGeom>
        </p:spPr>
        <p:txBody>
          <a:bodyPr vert="horz" wrap="square" lIns="0" tIns="12700" rIns="0" bIns="0" rtlCol="0">
            <a:spAutoFit/>
          </a:bodyPr>
          <a:lstStyle/>
          <a:p>
            <a:pPr marL="165100" marR="323850">
              <a:lnSpc>
                <a:spcPct val="100000"/>
              </a:lnSpc>
              <a:spcBef>
                <a:spcPts val="100"/>
              </a:spcBef>
            </a:pPr>
            <a:r>
              <a:rPr sz="1800" spc="-10" dirty="0">
                <a:latin typeface="Cambria"/>
                <a:cs typeface="Cambria"/>
              </a:rPr>
              <a:t>between </a:t>
            </a:r>
            <a:r>
              <a:rPr sz="1800" dirty="0">
                <a:latin typeface="Cambria"/>
                <a:cs typeface="Cambria"/>
              </a:rPr>
              <a:t>XYZ Inc.</a:t>
            </a:r>
            <a:r>
              <a:rPr sz="1800" spc="-90" dirty="0">
                <a:latin typeface="Cambria"/>
                <a:cs typeface="Cambria"/>
              </a:rPr>
              <a:t> </a:t>
            </a:r>
            <a:r>
              <a:rPr sz="1800" spc="-5" dirty="0">
                <a:latin typeface="Cambria"/>
                <a:cs typeface="Cambria"/>
              </a:rPr>
              <a:t>and  </a:t>
            </a:r>
            <a:r>
              <a:rPr sz="1800" dirty="0">
                <a:latin typeface="Cambria"/>
                <a:cs typeface="Cambria"/>
              </a:rPr>
              <a:t>Non</a:t>
            </a:r>
            <a:r>
              <a:rPr sz="1800" spc="-15" dirty="0">
                <a:latin typeface="Cambria"/>
                <a:cs typeface="Cambria"/>
              </a:rPr>
              <a:t> </a:t>
            </a:r>
            <a:r>
              <a:rPr sz="1800" spc="-20" dirty="0">
                <a:latin typeface="Cambria"/>
                <a:cs typeface="Cambria"/>
              </a:rPr>
              <a:t>–AE</a:t>
            </a:r>
            <a:endParaRPr sz="1800">
              <a:latin typeface="Cambria"/>
              <a:cs typeface="Cambria"/>
            </a:endParaRPr>
          </a:p>
          <a:p>
            <a:pPr marL="165100" marR="5080" indent="-152400">
              <a:lnSpc>
                <a:spcPct val="100000"/>
              </a:lnSpc>
              <a:buChar char="•"/>
              <a:tabLst>
                <a:tab pos="165100" algn="l"/>
              </a:tabLst>
            </a:pPr>
            <a:r>
              <a:rPr sz="1800" dirty="0">
                <a:latin typeface="Cambria"/>
                <a:cs typeface="Cambria"/>
              </a:rPr>
              <a:t>The </a:t>
            </a:r>
            <a:r>
              <a:rPr sz="1800" spc="-5" dirty="0">
                <a:latin typeface="Cambria"/>
                <a:cs typeface="Cambria"/>
              </a:rPr>
              <a:t>terms </a:t>
            </a:r>
            <a:r>
              <a:rPr sz="1800" dirty="0">
                <a:latin typeface="Cambria"/>
                <a:cs typeface="Cambria"/>
              </a:rPr>
              <a:t>of </a:t>
            </a:r>
            <a:r>
              <a:rPr sz="1800" spc="-5" dirty="0">
                <a:latin typeface="Cambria"/>
                <a:cs typeface="Cambria"/>
              </a:rPr>
              <a:t>the  </a:t>
            </a:r>
            <a:r>
              <a:rPr sz="1800" spc="-10" dirty="0">
                <a:latin typeface="Cambria"/>
                <a:cs typeface="Cambria"/>
              </a:rPr>
              <a:t>transactions </a:t>
            </a:r>
            <a:r>
              <a:rPr sz="1800" spc="-15" dirty="0">
                <a:latin typeface="Cambria"/>
                <a:cs typeface="Cambria"/>
              </a:rPr>
              <a:t>are  </a:t>
            </a:r>
            <a:r>
              <a:rPr sz="1800" spc="-5" dirty="0">
                <a:latin typeface="Cambria"/>
                <a:cs typeface="Cambria"/>
              </a:rPr>
              <a:t>determined </a:t>
            </a:r>
            <a:r>
              <a:rPr sz="1800" dirty="0">
                <a:latin typeface="Cambria"/>
                <a:cs typeface="Cambria"/>
              </a:rPr>
              <a:t>in</a:t>
            </a:r>
            <a:r>
              <a:rPr sz="1800" spc="-80" dirty="0">
                <a:latin typeface="Cambria"/>
                <a:cs typeface="Cambria"/>
              </a:rPr>
              <a:t> </a:t>
            </a:r>
            <a:r>
              <a:rPr sz="1800" spc="-5" dirty="0">
                <a:latin typeface="Cambria"/>
                <a:cs typeface="Cambria"/>
              </a:rPr>
              <a:t>substance  </a:t>
            </a:r>
            <a:r>
              <a:rPr sz="1800" spc="-15" dirty="0">
                <a:latin typeface="Cambria"/>
                <a:cs typeface="Cambria"/>
              </a:rPr>
              <a:t>by </a:t>
            </a:r>
            <a:r>
              <a:rPr sz="1800" dirty="0">
                <a:latin typeface="Cambria"/>
                <a:cs typeface="Cambria"/>
              </a:rPr>
              <a:t>XYZ</a:t>
            </a:r>
            <a:r>
              <a:rPr sz="1800" spc="-5" dirty="0">
                <a:latin typeface="Cambria"/>
                <a:cs typeface="Cambria"/>
              </a:rPr>
              <a:t> </a:t>
            </a:r>
            <a:r>
              <a:rPr sz="1800" dirty="0">
                <a:latin typeface="Cambria"/>
                <a:cs typeface="Cambria"/>
              </a:rPr>
              <a:t>Inc.</a:t>
            </a:r>
            <a:endParaRPr sz="1800">
              <a:latin typeface="Cambria"/>
              <a:cs typeface="Cambria"/>
            </a:endParaRPr>
          </a:p>
        </p:txBody>
      </p:sp>
      <p:sp>
        <p:nvSpPr>
          <p:cNvPr id="26" name="object 26"/>
          <p:cNvSpPr/>
          <p:nvPr/>
        </p:nvSpPr>
        <p:spPr>
          <a:xfrm>
            <a:off x="4636008" y="5451523"/>
            <a:ext cx="2255519" cy="953674"/>
          </a:xfrm>
          <a:prstGeom prst="rect">
            <a:avLst/>
          </a:prstGeom>
          <a:blipFill>
            <a:blip r:embed="rId5" cstate="print"/>
            <a:stretch>
              <a:fillRect/>
            </a:stretch>
          </a:blipFill>
        </p:spPr>
        <p:txBody>
          <a:bodyPr wrap="square" lIns="0" tIns="0" rIns="0" bIns="0" rtlCol="0"/>
          <a:lstStyle/>
          <a:p>
            <a:endParaRPr/>
          </a:p>
        </p:txBody>
      </p:sp>
      <p:sp>
        <p:nvSpPr>
          <p:cNvPr id="27" name="object 27"/>
          <p:cNvSpPr txBox="1"/>
          <p:nvPr/>
        </p:nvSpPr>
        <p:spPr>
          <a:xfrm>
            <a:off x="4723257" y="5668162"/>
            <a:ext cx="2080895" cy="51308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mbria"/>
                <a:cs typeface="Cambria"/>
              </a:rPr>
              <a:t>Deemed</a:t>
            </a:r>
            <a:r>
              <a:rPr sz="1600" b="1" spc="-35" dirty="0">
                <a:latin typeface="Cambria"/>
                <a:cs typeface="Cambria"/>
              </a:rPr>
              <a:t> </a:t>
            </a:r>
            <a:r>
              <a:rPr sz="1600" b="1" spc="-10" dirty="0">
                <a:latin typeface="Cambria"/>
                <a:cs typeface="Cambria"/>
              </a:rPr>
              <a:t>International</a:t>
            </a:r>
            <a:endParaRPr sz="1600">
              <a:latin typeface="Cambria"/>
              <a:cs typeface="Cambria"/>
            </a:endParaRPr>
          </a:p>
          <a:p>
            <a:pPr marL="154305">
              <a:lnSpc>
                <a:spcPct val="100000"/>
              </a:lnSpc>
              <a:spcBef>
                <a:spcPts val="5"/>
              </a:spcBef>
              <a:tabLst>
                <a:tab pos="483234" algn="l"/>
              </a:tabLst>
            </a:pPr>
            <a:r>
              <a:rPr sz="1600" b="1" u="sng" spc="-5" dirty="0">
                <a:uFill>
                  <a:solidFill>
                    <a:srgbClr val="FFC000"/>
                  </a:solidFill>
                </a:uFill>
                <a:latin typeface="Cambria"/>
                <a:cs typeface="Cambria"/>
              </a:rPr>
              <a:t> 	</a:t>
            </a:r>
            <a:r>
              <a:rPr sz="1600" b="1" u="sng" spc="-15" dirty="0">
                <a:uFill>
                  <a:solidFill>
                    <a:srgbClr val="FFC000"/>
                  </a:solidFill>
                </a:uFill>
                <a:latin typeface="Cambria"/>
                <a:cs typeface="Cambria"/>
              </a:rPr>
              <a:t>Tr</a:t>
            </a:r>
            <a:r>
              <a:rPr sz="1600" b="1" spc="-15" dirty="0">
                <a:latin typeface="Cambria"/>
                <a:cs typeface="Cambria"/>
              </a:rPr>
              <a:t>ansaction</a:t>
            </a:r>
            <a:endParaRPr sz="1600">
              <a:latin typeface="Cambria"/>
              <a:cs typeface="Cambria"/>
            </a:endParaRPr>
          </a:p>
        </p:txBody>
      </p:sp>
      <p:sp>
        <p:nvSpPr>
          <p:cNvPr id="28" name="object 28"/>
          <p:cNvSpPr txBox="1">
            <a:spLocks noGrp="1"/>
          </p:cNvSpPr>
          <p:nvPr>
            <p:ph type="title"/>
          </p:nvPr>
        </p:nvSpPr>
        <p:spPr>
          <a:xfrm>
            <a:off x="475894" y="117728"/>
            <a:ext cx="534987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002060"/>
                </a:solidFill>
                <a:latin typeface="Trebuchet MS"/>
                <a:cs typeface="Trebuchet MS"/>
              </a:rPr>
              <a:t>DEEMED </a:t>
            </a:r>
            <a:r>
              <a:rPr sz="2300" b="1" spc="-20" dirty="0">
                <a:solidFill>
                  <a:srgbClr val="002060"/>
                </a:solidFill>
                <a:latin typeface="Trebuchet MS"/>
                <a:cs typeface="Trebuchet MS"/>
              </a:rPr>
              <a:t>INTERNATIONAL</a:t>
            </a:r>
            <a:r>
              <a:rPr sz="2300" b="1" spc="-175" dirty="0">
                <a:solidFill>
                  <a:srgbClr val="002060"/>
                </a:solidFill>
                <a:latin typeface="Trebuchet MS"/>
                <a:cs typeface="Trebuchet MS"/>
              </a:rPr>
              <a:t> </a:t>
            </a:r>
            <a:r>
              <a:rPr sz="2300" b="1" spc="-5" dirty="0">
                <a:solidFill>
                  <a:srgbClr val="002060"/>
                </a:solidFill>
                <a:latin typeface="Trebuchet MS"/>
                <a:cs typeface="Trebuchet MS"/>
              </a:rPr>
              <a:t>TRANSACTION</a:t>
            </a:r>
            <a:endParaRPr sz="2300" b="1">
              <a:solidFill>
                <a:srgbClr val="002060"/>
              </a:solidFill>
              <a:latin typeface="Trebuchet MS"/>
              <a:cs typeface="Trebuchet MS"/>
            </a:endParaRPr>
          </a:p>
        </p:txBody>
      </p:sp>
      <p:sp>
        <p:nvSpPr>
          <p:cNvPr id="29" name="object 29"/>
          <p:cNvSpPr/>
          <p:nvPr/>
        </p:nvSpPr>
        <p:spPr>
          <a:xfrm>
            <a:off x="0" y="27432"/>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5894" y="186944"/>
            <a:ext cx="8760460" cy="422275"/>
          </a:xfrm>
          <a:prstGeom prst="rect">
            <a:avLst/>
          </a:prstGeom>
        </p:spPr>
        <p:txBody>
          <a:bodyPr vert="horz" wrap="square" lIns="0" tIns="12700" rIns="0" bIns="0" rtlCol="0">
            <a:spAutoFit/>
          </a:bodyPr>
          <a:lstStyle/>
          <a:p>
            <a:pPr marL="12700">
              <a:lnSpc>
                <a:spcPct val="100000"/>
              </a:lnSpc>
              <a:spcBef>
                <a:spcPts val="100"/>
              </a:spcBef>
            </a:pPr>
            <a:r>
              <a:rPr sz="2600" spc="-15" dirty="0">
                <a:solidFill>
                  <a:srgbClr val="FF0000"/>
                </a:solidFill>
                <a:latin typeface="Trebuchet MS"/>
                <a:cs typeface="Trebuchet MS"/>
              </a:rPr>
              <a:t>Provisions </a:t>
            </a:r>
            <a:r>
              <a:rPr sz="2600" dirty="0">
                <a:solidFill>
                  <a:srgbClr val="FF0000"/>
                </a:solidFill>
                <a:latin typeface="Trebuchet MS"/>
                <a:cs typeface="Trebuchet MS"/>
              </a:rPr>
              <a:t>of </a:t>
            </a:r>
            <a:r>
              <a:rPr sz="2600" spc="-5" dirty="0">
                <a:solidFill>
                  <a:srgbClr val="FF0000"/>
                </a:solidFill>
                <a:latin typeface="Trebuchet MS"/>
                <a:cs typeface="Trebuchet MS"/>
              </a:rPr>
              <a:t>Section 2D </a:t>
            </a:r>
            <a:r>
              <a:rPr sz="2600" spc="-60" dirty="0">
                <a:solidFill>
                  <a:srgbClr val="FF0000"/>
                </a:solidFill>
                <a:latin typeface="Trebuchet MS"/>
                <a:cs typeface="Trebuchet MS"/>
              </a:rPr>
              <a:t>9r/w. </a:t>
            </a:r>
            <a:r>
              <a:rPr sz="2600" spc="-25" dirty="0">
                <a:solidFill>
                  <a:srgbClr val="FF0000"/>
                </a:solidFill>
                <a:latin typeface="Trebuchet MS"/>
                <a:cs typeface="Trebuchet MS"/>
              </a:rPr>
              <a:t>Rule </a:t>
            </a:r>
            <a:r>
              <a:rPr sz="2600" spc="-5" dirty="0">
                <a:solidFill>
                  <a:srgbClr val="FF0000"/>
                </a:solidFill>
                <a:latin typeface="Trebuchet MS"/>
                <a:cs typeface="Trebuchet MS"/>
              </a:rPr>
              <a:t>10D: </a:t>
            </a:r>
            <a:r>
              <a:rPr sz="2600" dirty="0">
                <a:solidFill>
                  <a:srgbClr val="FF0000"/>
                </a:solidFill>
                <a:latin typeface="Trebuchet MS"/>
                <a:cs typeface="Trebuchet MS"/>
              </a:rPr>
              <a:t>TP</a:t>
            </a:r>
            <a:r>
              <a:rPr sz="2600" spc="25" dirty="0">
                <a:solidFill>
                  <a:srgbClr val="FF0000"/>
                </a:solidFill>
                <a:latin typeface="Trebuchet MS"/>
                <a:cs typeface="Trebuchet MS"/>
              </a:rPr>
              <a:t> </a:t>
            </a:r>
            <a:r>
              <a:rPr sz="2600" spc="-5" dirty="0">
                <a:solidFill>
                  <a:srgbClr val="FF0000"/>
                </a:solidFill>
                <a:latin typeface="Trebuchet MS"/>
                <a:cs typeface="Trebuchet MS"/>
              </a:rPr>
              <a:t>Documentation</a:t>
            </a:r>
            <a:endParaRPr sz="2600">
              <a:latin typeface="Trebuchet MS"/>
              <a:cs typeface="Trebuchet MS"/>
            </a:endParaRPr>
          </a:p>
        </p:txBody>
      </p:sp>
      <p:sp>
        <p:nvSpPr>
          <p:cNvPr id="3" name="object 3"/>
          <p:cNvSpPr/>
          <p:nvPr/>
        </p:nvSpPr>
        <p:spPr>
          <a:xfrm>
            <a:off x="0" y="204215"/>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
        <p:nvSpPr>
          <p:cNvPr id="4" name="object 4"/>
          <p:cNvSpPr txBox="1"/>
          <p:nvPr/>
        </p:nvSpPr>
        <p:spPr>
          <a:xfrm>
            <a:off x="1771014" y="1410461"/>
            <a:ext cx="9961245" cy="695960"/>
          </a:xfrm>
          <a:prstGeom prst="rect">
            <a:avLst/>
          </a:prstGeom>
        </p:spPr>
        <p:txBody>
          <a:bodyPr vert="horz" wrap="square" lIns="0" tIns="12065" rIns="0" bIns="0" rtlCol="0">
            <a:spAutoFit/>
          </a:bodyPr>
          <a:lstStyle/>
          <a:p>
            <a:pPr marL="12700">
              <a:lnSpc>
                <a:spcPct val="100000"/>
              </a:lnSpc>
              <a:spcBef>
                <a:spcPts val="95"/>
              </a:spcBef>
            </a:pPr>
            <a:r>
              <a:rPr sz="2200" spc="-5" dirty="0">
                <a:latin typeface="Book Antiqua"/>
                <a:cs typeface="Book Antiqua"/>
              </a:rPr>
              <a:t>Every </a:t>
            </a:r>
            <a:r>
              <a:rPr sz="2200" spc="-10" dirty="0">
                <a:latin typeface="Book Antiqua"/>
                <a:cs typeface="Book Antiqua"/>
              </a:rPr>
              <a:t>person </a:t>
            </a:r>
            <a:r>
              <a:rPr sz="2200" spc="-5" dirty="0">
                <a:latin typeface="Book Antiqua"/>
                <a:cs typeface="Book Antiqua"/>
              </a:rPr>
              <a:t>entered into international transaction should maintain</a:t>
            </a:r>
            <a:r>
              <a:rPr sz="2200" spc="15" dirty="0">
                <a:latin typeface="Book Antiqua"/>
                <a:cs typeface="Book Antiqua"/>
              </a:rPr>
              <a:t> </a:t>
            </a:r>
            <a:r>
              <a:rPr sz="2200" spc="-5" dirty="0">
                <a:latin typeface="Book Antiqua"/>
                <a:cs typeface="Book Antiqua"/>
              </a:rPr>
              <a:t>information</a:t>
            </a:r>
            <a:endParaRPr sz="2200">
              <a:latin typeface="Book Antiqua"/>
              <a:cs typeface="Book Antiqua"/>
            </a:endParaRPr>
          </a:p>
          <a:p>
            <a:pPr marL="12700">
              <a:lnSpc>
                <a:spcPct val="100000"/>
              </a:lnSpc>
            </a:pPr>
            <a:r>
              <a:rPr sz="2200" dirty="0">
                <a:latin typeface="Book Antiqua"/>
                <a:cs typeface="Book Antiqua"/>
              </a:rPr>
              <a:t>and </a:t>
            </a:r>
            <a:r>
              <a:rPr sz="2200" spc="-5" dirty="0">
                <a:latin typeface="Book Antiqua"/>
                <a:cs typeface="Book Antiqua"/>
              </a:rPr>
              <a:t>document. (basically TP</a:t>
            </a:r>
            <a:r>
              <a:rPr sz="2200" spc="-15" dirty="0">
                <a:latin typeface="Book Antiqua"/>
                <a:cs typeface="Book Antiqua"/>
              </a:rPr>
              <a:t> </a:t>
            </a:r>
            <a:r>
              <a:rPr sz="2200" spc="-5" dirty="0">
                <a:latin typeface="Book Antiqua"/>
                <a:cs typeface="Book Antiqua"/>
              </a:rPr>
              <a:t>Documentation)</a:t>
            </a:r>
            <a:endParaRPr sz="2200">
              <a:latin typeface="Book Antiqua"/>
              <a:cs typeface="Book Antiqua"/>
            </a:endParaRPr>
          </a:p>
        </p:txBody>
      </p:sp>
      <p:sp>
        <p:nvSpPr>
          <p:cNvPr id="5" name="object 5"/>
          <p:cNvSpPr txBox="1"/>
          <p:nvPr/>
        </p:nvSpPr>
        <p:spPr>
          <a:xfrm>
            <a:off x="1717039" y="2921635"/>
            <a:ext cx="10099040" cy="2650490"/>
          </a:xfrm>
          <a:prstGeom prst="rect">
            <a:avLst/>
          </a:prstGeom>
        </p:spPr>
        <p:txBody>
          <a:bodyPr vert="horz" wrap="square" lIns="0" tIns="12065" rIns="0" bIns="0" rtlCol="0">
            <a:spAutoFit/>
          </a:bodyPr>
          <a:lstStyle/>
          <a:p>
            <a:pPr marL="12700" marR="5080" algn="just">
              <a:lnSpc>
                <a:spcPct val="100000"/>
              </a:lnSpc>
              <a:spcBef>
                <a:spcPts val="95"/>
              </a:spcBef>
            </a:pPr>
            <a:r>
              <a:rPr sz="2200" spc="-10" dirty="0">
                <a:latin typeface="Book Antiqua"/>
                <a:cs typeface="Book Antiqua"/>
              </a:rPr>
              <a:t>No need to maintain </a:t>
            </a:r>
            <a:r>
              <a:rPr sz="2200" spc="-5" dirty="0">
                <a:latin typeface="Book Antiqua"/>
                <a:cs typeface="Book Antiqua"/>
              </a:rPr>
              <a:t>such information </a:t>
            </a:r>
            <a:r>
              <a:rPr sz="2200" spc="-10" dirty="0">
                <a:latin typeface="Book Antiqua"/>
                <a:cs typeface="Book Antiqua"/>
              </a:rPr>
              <a:t>and </a:t>
            </a:r>
            <a:r>
              <a:rPr sz="2200" spc="-5" dirty="0">
                <a:latin typeface="Book Antiqua"/>
                <a:cs typeface="Book Antiqua"/>
              </a:rPr>
              <a:t>document, if </a:t>
            </a:r>
            <a:r>
              <a:rPr sz="2200" spc="-10" dirty="0">
                <a:latin typeface="Book Antiqua"/>
                <a:cs typeface="Book Antiqua"/>
              </a:rPr>
              <a:t>the </a:t>
            </a:r>
            <a:r>
              <a:rPr sz="2200" spc="-5" dirty="0">
                <a:latin typeface="Book Antiqua"/>
                <a:cs typeface="Book Antiqua"/>
              </a:rPr>
              <a:t>aggregate  transaction value does not exceed </a:t>
            </a:r>
            <a:r>
              <a:rPr sz="2200" spc="-5" dirty="0">
                <a:solidFill>
                  <a:srgbClr val="FF0000"/>
                </a:solidFill>
                <a:latin typeface="Book Antiqua"/>
                <a:cs typeface="Book Antiqua"/>
              </a:rPr>
              <a:t>Rs. 1 </a:t>
            </a:r>
            <a:r>
              <a:rPr sz="2200" dirty="0">
                <a:solidFill>
                  <a:srgbClr val="FF0000"/>
                </a:solidFill>
                <a:latin typeface="Book Antiqua"/>
                <a:cs typeface="Book Antiqua"/>
              </a:rPr>
              <a:t>Crore</a:t>
            </a:r>
            <a:r>
              <a:rPr sz="2200" dirty="0">
                <a:latin typeface="Book Antiqua"/>
                <a:cs typeface="Book Antiqua"/>
              </a:rPr>
              <a:t>. </a:t>
            </a:r>
            <a:r>
              <a:rPr sz="2200" spc="-10" dirty="0">
                <a:latin typeface="Book Antiqua"/>
                <a:cs typeface="Book Antiqua"/>
              </a:rPr>
              <a:t>However, </a:t>
            </a:r>
            <a:r>
              <a:rPr sz="2200" spc="-5" dirty="0">
                <a:latin typeface="Book Antiqua"/>
                <a:cs typeface="Book Antiqua"/>
              </a:rPr>
              <a:t>the assessee shall </a:t>
            </a:r>
            <a:r>
              <a:rPr sz="2200" spc="-10" dirty="0">
                <a:latin typeface="Book Antiqua"/>
                <a:cs typeface="Book Antiqua"/>
              </a:rPr>
              <a:t>be  </a:t>
            </a:r>
            <a:r>
              <a:rPr sz="2200" spc="-5" dirty="0">
                <a:latin typeface="Book Antiqua"/>
                <a:cs typeface="Book Antiqua"/>
              </a:rPr>
              <a:t>required to substantiate, </a:t>
            </a:r>
            <a:r>
              <a:rPr sz="2200" spc="-10" dirty="0">
                <a:latin typeface="Book Antiqua"/>
                <a:cs typeface="Book Antiqua"/>
              </a:rPr>
              <a:t>that income </a:t>
            </a:r>
            <a:r>
              <a:rPr sz="2200" spc="-5" dirty="0">
                <a:latin typeface="Book Antiqua"/>
                <a:cs typeface="Book Antiqua"/>
              </a:rPr>
              <a:t>arising from international transactions  entered into by him </a:t>
            </a:r>
            <a:r>
              <a:rPr sz="2200" dirty="0">
                <a:latin typeface="Book Antiqua"/>
                <a:cs typeface="Book Antiqua"/>
              </a:rPr>
              <a:t>has </a:t>
            </a:r>
            <a:r>
              <a:rPr sz="2200" spc="-10" dirty="0">
                <a:latin typeface="Book Antiqua"/>
                <a:cs typeface="Book Antiqua"/>
              </a:rPr>
              <a:t>been </a:t>
            </a:r>
            <a:r>
              <a:rPr sz="2200" spc="-5" dirty="0">
                <a:latin typeface="Book Antiqua"/>
                <a:cs typeface="Book Antiqua"/>
              </a:rPr>
              <a:t>computed in accordance with Sec.</a:t>
            </a:r>
            <a:r>
              <a:rPr sz="2200" dirty="0">
                <a:latin typeface="Book Antiqua"/>
                <a:cs typeface="Book Antiqua"/>
              </a:rPr>
              <a:t> 92.</a:t>
            </a:r>
            <a:endParaRPr sz="2200">
              <a:latin typeface="Book Antiqua"/>
              <a:cs typeface="Book Antiqua"/>
            </a:endParaRPr>
          </a:p>
          <a:p>
            <a:pPr>
              <a:lnSpc>
                <a:spcPct val="100000"/>
              </a:lnSpc>
            </a:pPr>
            <a:endParaRPr sz="2600">
              <a:latin typeface="Times New Roman"/>
              <a:cs typeface="Times New Roman"/>
            </a:endParaRPr>
          </a:p>
          <a:p>
            <a:pPr marL="12700" marR="648335">
              <a:lnSpc>
                <a:spcPct val="100000"/>
              </a:lnSpc>
              <a:spcBef>
                <a:spcPts val="1845"/>
              </a:spcBef>
            </a:pPr>
            <a:r>
              <a:rPr sz="2200" spc="-5" dirty="0">
                <a:latin typeface="Book Antiqua"/>
                <a:cs typeface="Book Antiqua"/>
              </a:rPr>
              <a:t>Such information and documentation should be maintained for a </a:t>
            </a:r>
            <a:r>
              <a:rPr sz="2200" spc="-10" dirty="0">
                <a:latin typeface="Book Antiqua"/>
                <a:cs typeface="Book Antiqua"/>
              </a:rPr>
              <a:t>period </a:t>
            </a:r>
            <a:r>
              <a:rPr sz="2200" spc="-5" dirty="0">
                <a:latin typeface="Book Antiqua"/>
                <a:cs typeface="Book Antiqua"/>
              </a:rPr>
              <a:t>of 8  Years [Rule</a:t>
            </a:r>
            <a:r>
              <a:rPr sz="2200" dirty="0">
                <a:latin typeface="Book Antiqua"/>
                <a:cs typeface="Book Antiqua"/>
              </a:rPr>
              <a:t> </a:t>
            </a:r>
            <a:r>
              <a:rPr sz="2200" spc="-5" dirty="0">
                <a:latin typeface="Book Antiqua"/>
                <a:cs typeface="Book Antiqua"/>
              </a:rPr>
              <a:t>10D(5)].</a:t>
            </a:r>
            <a:endParaRPr sz="2200">
              <a:latin typeface="Book Antiqua"/>
              <a:cs typeface="Book Antiqua"/>
            </a:endParaRPr>
          </a:p>
        </p:txBody>
      </p:sp>
      <p:sp>
        <p:nvSpPr>
          <p:cNvPr id="6" name="object 6"/>
          <p:cNvSpPr/>
          <p:nvPr/>
        </p:nvSpPr>
        <p:spPr>
          <a:xfrm>
            <a:off x="1001267" y="1341119"/>
            <a:ext cx="582155" cy="58064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060703" y="1380744"/>
            <a:ext cx="467868" cy="46786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001267" y="3154692"/>
            <a:ext cx="582155" cy="58215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60703" y="3194304"/>
            <a:ext cx="467868" cy="46939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987552" y="4969764"/>
            <a:ext cx="582155" cy="580644"/>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046988" y="5009388"/>
            <a:ext cx="467868" cy="46786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5894" y="202827"/>
            <a:ext cx="6305906" cy="366767"/>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spc="-5" dirty="0">
                <a:solidFill>
                  <a:schemeClr val="bg1"/>
                </a:solidFill>
                <a:latin typeface="Trebuchet MS"/>
                <a:cs typeface="Trebuchet MS"/>
              </a:rPr>
              <a:t>Information to be provided in </a:t>
            </a:r>
            <a:r>
              <a:rPr sz="2300" b="1" dirty="0">
                <a:solidFill>
                  <a:schemeClr val="bg1"/>
                </a:solidFill>
                <a:latin typeface="Trebuchet MS"/>
                <a:cs typeface="Trebuchet MS"/>
              </a:rPr>
              <a:t>TP</a:t>
            </a:r>
            <a:r>
              <a:rPr sz="2300" b="1" spc="-95" dirty="0">
                <a:solidFill>
                  <a:schemeClr val="bg1"/>
                </a:solidFill>
                <a:latin typeface="Trebuchet MS"/>
                <a:cs typeface="Trebuchet MS"/>
              </a:rPr>
              <a:t> </a:t>
            </a:r>
            <a:r>
              <a:rPr sz="2300" b="1" spc="-5" dirty="0">
                <a:solidFill>
                  <a:schemeClr val="bg1"/>
                </a:solidFill>
                <a:latin typeface="Trebuchet MS"/>
                <a:cs typeface="Trebuchet MS"/>
              </a:rPr>
              <a:t>Document</a:t>
            </a:r>
            <a:endParaRPr sz="2300" b="1" dirty="0">
              <a:solidFill>
                <a:schemeClr val="bg1"/>
              </a:solidFill>
              <a:latin typeface="Trebuchet MS"/>
              <a:cs typeface="Trebuchet MS"/>
            </a:endParaRPr>
          </a:p>
        </p:txBody>
      </p:sp>
      <p:sp>
        <p:nvSpPr>
          <p:cNvPr id="3" name="object 3"/>
          <p:cNvSpPr/>
          <p:nvPr/>
        </p:nvSpPr>
        <p:spPr>
          <a:xfrm>
            <a:off x="0" y="176784"/>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
        <p:nvSpPr>
          <p:cNvPr id="4" name="object 4"/>
          <p:cNvSpPr txBox="1"/>
          <p:nvPr/>
        </p:nvSpPr>
        <p:spPr>
          <a:xfrm>
            <a:off x="489610" y="1069340"/>
            <a:ext cx="7484109" cy="36068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200" spc="-20" dirty="0">
                <a:latin typeface="Cambria"/>
                <a:cs typeface="Cambria"/>
              </a:rPr>
              <a:t>Refer </a:t>
            </a:r>
            <a:r>
              <a:rPr sz="2200" spc="-5" dirty="0">
                <a:latin typeface="Cambria"/>
                <a:cs typeface="Cambria"/>
              </a:rPr>
              <a:t>section </a:t>
            </a:r>
            <a:r>
              <a:rPr sz="2200" spc="-10" dirty="0">
                <a:latin typeface="Cambria"/>
                <a:cs typeface="Cambria"/>
              </a:rPr>
              <a:t>92D </a:t>
            </a:r>
            <a:r>
              <a:rPr sz="2200" spc="-5" dirty="0">
                <a:latin typeface="Cambria"/>
                <a:cs typeface="Cambria"/>
              </a:rPr>
              <a:t>of </a:t>
            </a:r>
            <a:r>
              <a:rPr sz="2200" spc="-10" dirty="0">
                <a:latin typeface="Cambria"/>
                <a:cs typeface="Cambria"/>
              </a:rPr>
              <a:t>the Act </a:t>
            </a:r>
            <a:r>
              <a:rPr sz="2200" spc="-15" dirty="0">
                <a:latin typeface="Cambria"/>
                <a:cs typeface="Cambria"/>
              </a:rPr>
              <a:t>read </a:t>
            </a:r>
            <a:r>
              <a:rPr sz="2200" spc="-5" dirty="0">
                <a:latin typeface="Cambria"/>
                <a:cs typeface="Cambria"/>
              </a:rPr>
              <a:t>with </a:t>
            </a:r>
            <a:r>
              <a:rPr sz="2200" spc="-20" dirty="0">
                <a:latin typeface="Cambria"/>
                <a:cs typeface="Cambria"/>
              </a:rPr>
              <a:t>Rule </a:t>
            </a:r>
            <a:r>
              <a:rPr sz="2200" spc="-10" dirty="0">
                <a:latin typeface="Cambria"/>
                <a:cs typeface="Cambria"/>
              </a:rPr>
              <a:t>10D </a:t>
            </a:r>
            <a:r>
              <a:rPr sz="2200" spc="-5" dirty="0">
                <a:latin typeface="Cambria"/>
                <a:cs typeface="Cambria"/>
              </a:rPr>
              <a:t>of </a:t>
            </a:r>
            <a:r>
              <a:rPr sz="2200" spc="-10" dirty="0">
                <a:latin typeface="Cambria"/>
                <a:cs typeface="Cambria"/>
              </a:rPr>
              <a:t>the</a:t>
            </a:r>
            <a:r>
              <a:rPr sz="2200" spc="235" dirty="0">
                <a:latin typeface="Cambria"/>
                <a:cs typeface="Cambria"/>
              </a:rPr>
              <a:t> </a:t>
            </a:r>
            <a:r>
              <a:rPr sz="2200" spc="-15" dirty="0">
                <a:latin typeface="Cambria"/>
                <a:cs typeface="Cambria"/>
              </a:rPr>
              <a:t>Rules</a:t>
            </a:r>
            <a:endParaRPr sz="2200" dirty="0">
              <a:latin typeface="Cambria"/>
              <a:cs typeface="Cambria"/>
            </a:endParaRPr>
          </a:p>
        </p:txBody>
      </p:sp>
      <p:sp>
        <p:nvSpPr>
          <p:cNvPr id="5" name="object 5"/>
          <p:cNvSpPr/>
          <p:nvPr/>
        </p:nvSpPr>
        <p:spPr>
          <a:xfrm>
            <a:off x="5875906" y="2487929"/>
            <a:ext cx="144145" cy="534670"/>
          </a:xfrm>
          <a:custGeom>
            <a:avLst/>
            <a:gdLst/>
            <a:ahLst/>
            <a:cxnLst/>
            <a:rect l="l" t="t" r="r" b="b"/>
            <a:pathLst>
              <a:path w="144145" h="534669">
                <a:moveTo>
                  <a:pt x="13878" y="390630"/>
                </a:moveTo>
                <a:lnTo>
                  <a:pt x="7875" y="392684"/>
                </a:lnTo>
                <a:lnTo>
                  <a:pt x="3123" y="396847"/>
                </a:lnTo>
                <a:lnTo>
                  <a:pt x="430" y="402367"/>
                </a:lnTo>
                <a:lnTo>
                  <a:pt x="0" y="408507"/>
                </a:lnTo>
                <a:lnTo>
                  <a:pt x="2033" y="414528"/>
                </a:lnTo>
                <a:lnTo>
                  <a:pt x="71502" y="534416"/>
                </a:lnTo>
                <a:lnTo>
                  <a:pt x="90161" y="502666"/>
                </a:lnTo>
                <a:lnTo>
                  <a:pt x="55627" y="502666"/>
                </a:lnTo>
                <a:lnTo>
                  <a:pt x="55724" y="470854"/>
                </a:lnTo>
                <a:lnTo>
                  <a:pt x="55763" y="443367"/>
                </a:lnTo>
                <a:lnTo>
                  <a:pt x="29719" y="398399"/>
                </a:lnTo>
                <a:lnTo>
                  <a:pt x="25503" y="393666"/>
                </a:lnTo>
                <a:lnTo>
                  <a:pt x="19988" y="391017"/>
                </a:lnTo>
                <a:lnTo>
                  <a:pt x="13878" y="390630"/>
                </a:lnTo>
                <a:close/>
              </a:path>
              <a:path w="144145" h="534669">
                <a:moveTo>
                  <a:pt x="55807" y="443443"/>
                </a:moveTo>
                <a:lnTo>
                  <a:pt x="55627" y="502666"/>
                </a:lnTo>
                <a:lnTo>
                  <a:pt x="87631" y="502666"/>
                </a:lnTo>
                <a:lnTo>
                  <a:pt x="87656" y="494665"/>
                </a:lnTo>
                <a:lnTo>
                  <a:pt x="57786" y="494538"/>
                </a:lnTo>
                <a:lnTo>
                  <a:pt x="71683" y="470854"/>
                </a:lnTo>
                <a:lnTo>
                  <a:pt x="55807" y="443443"/>
                </a:lnTo>
                <a:close/>
              </a:path>
              <a:path w="144145" h="534669">
                <a:moveTo>
                  <a:pt x="130014" y="390937"/>
                </a:moveTo>
                <a:lnTo>
                  <a:pt x="87811" y="443367"/>
                </a:lnTo>
                <a:lnTo>
                  <a:pt x="87631" y="502666"/>
                </a:lnTo>
                <a:lnTo>
                  <a:pt x="90161" y="502666"/>
                </a:lnTo>
                <a:lnTo>
                  <a:pt x="141733" y="414909"/>
                </a:lnTo>
                <a:lnTo>
                  <a:pt x="143787" y="408906"/>
                </a:lnTo>
                <a:lnTo>
                  <a:pt x="143400" y="402796"/>
                </a:lnTo>
                <a:lnTo>
                  <a:pt x="140751" y="397281"/>
                </a:lnTo>
                <a:lnTo>
                  <a:pt x="136018" y="393065"/>
                </a:lnTo>
                <a:lnTo>
                  <a:pt x="130014" y="390937"/>
                </a:lnTo>
                <a:close/>
              </a:path>
              <a:path w="144145" h="534669">
                <a:moveTo>
                  <a:pt x="71683" y="470854"/>
                </a:moveTo>
                <a:lnTo>
                  <a:pt x="57786" y="494538"/>
                </a:lnTo>
                <a:lnTo>
                  <a:pt x="85472" y="494665"/>
                </a:lnTo>
                <a:lnTo>
                  <a:pt x="71683" y="470854"/>
                </a:lnTo>
                <a:close/>
              </a:path>
              <a:path w="144145" h="534669">
                <a:moveTo>
                  <a:pt x="87811" y="443367"/>
                </a:moveTo>
                <a:lnTo>
                  <a:pt x="71683" y="470854"/>
                </a:lnTo>
                <a:lnTo>
                  <a:pt x="85472" y="494665"/>
                </a:lnTo>
                <a:lnTo>
                  <a:pt x="87656" y="494665"/>
                </a:lnTo>
                <a:lnTo>
                  <a:pt x="87811" y="443367"/>
                </a:lnTo>
                <a:close/>
              </a:path>
              <a:path w="144145" h="534669">
                <a:moveTo>
                  <a:pt x="89155" y="0"/>
                </a:moveTo>
                <a:lnTo>
                  <a:pt x="57151" y="0"/>
                </a:lnTo>
                <a:lnTo>
                  <a:pt x="55807" y="443443"/>
                </a:lnTo>
                <a:lnTo>
                  <a:pt x="71683" y="470854"/>
                </a:lnTo>
                <a:lnTo>
                  <a:pt x="87811" y="443367"/>
                </a:lnTo>
                <a:lnTo>
                  <a:pt x="89155" y="0"/>
                </a:lnTo>
                <a:close/>
              </a:path>
            </a:pathLst>
          </a:custGeom>
          <a:solidFill>
            <a:srgbClr val="4471C4"/>
          </a:solidFill>
        </p:spPr>
        <p:txBody>
          <a:bodyPr wrap="square" lIns="0" tIns="0" rIns="0" bIns="0" rtlCol="0"/>
          <a:lstStyle/>
          <a:p>
            <a:endParaRPr/>
          </a:p>
        </p:txBody>
      </p:sp>
      <p:sp>
        <p:nvSpPr>
          <p:cNvPr id="6" name="object 6"/>
          <p:cNvSpPr/>
          <p:nvPr/>
        </p:nvSpPr>
        <p:spPr>
          <a:xfrm>
            <a:off x="1972544" y="2171700"/>
            <a:ext cx="2002789" cy="854710"/>
          </a:xfrm>
          <a:custGeom>
            <a:avLst/>
            <a:gdLst/>
            <a:ahLst/>
            <a:cxnLst/>
            <a:rect l="l" t="t" r="r" b="b"/>
            <a:pathLst>
              <a:path w="2002789" h="854710">
                <a:moveTo>
                  <a:pt x="13896" y="710670"/>
                </a:moveTo>
                <a:lnTo>
                  <a:pt x="7893" y="712724"/>
                </a:lnTo>
                <a:lnTo>
                  <a:pt x="3087" y="716940"/>
                </a:lnTo>
                <a:lnTo>
                  <a:pt x="400" y="722455"/>
                </a:lnTo>
                <a:lnTo>
                  <a:pt x="0" y="728565"/>
                </a:lnTo>
                <a:lnTo>
                  <a:pt x="2051" y="734567"/>
                </a:lnTo>
                <a:lnTo>
                  <a:pt x="71901" y="854328"/>
                </a:lnTo>
                <a:lnTo>
                  <a:pt x="90419" y="822578"/>
                </a:lnTo>
                <a:lnTo>
                  <a:pt x="55899" y="822578"/>
                </a:lnTo>
                <a:lnTo>
                  <a:pt x="55899" y="763288"/>
                </a:lnTo>
                <a:lnTo>
                  <a:pt x="29737" y="718438"/>
                </a:lnTo>
                <a:lnTo>
                  <a:pt x="25521" y="713706"/>
                </a:lnTo>
                <a:lnTo>
                  <a:pt x="20006" y="711057"/>
                </a:lnTo>
                <a:lnTo>
                  <a:pt x="13896" y="710670"/>
                </a:lnTo>
                <a:close/>
              </a:path>
              <a:path w="2002789" h="854710">
                <a:moveTo>
                  <a:pt x="55899" y="763288"/>
                </a:moveTo>
                <a:lnTo>
                  <a:pt x="55899" y="822578"/>
                </a:lnTo>
                <a:lnTo>
                  <a:pt x="87903" y="822578"/>
                </a:lnTo>
                <a:lnTo>
                  <a:pt x="87903" y="814451"/>
                </a:lnTo>
                <a:lnTo>
                  <a:pt x="58058" y="814451"/>
                </a:lnTo>
                <a:lnTo>
                  <a:pt x="71901" y="790720"/>
                </a:lnTo>
                <a:lnTo>
                  <a:pt x="55899" y="763288"/>
                </a:lnTo>
                <a:close/>
              </a:path>
              <a:path w="2002789" h="854710">
                <a:moveTo>
                  <a:pt x="129907" y="710670"/>
                </a:moveTo>
                <a:lnTo>
                  <a:pt x="123797" y="711057"/>
                </a:lnTo>
                <a:lnTo>
                  <a:pt x="118282" y="713706"/>
                </a:lnTo>
                <a:lnTo>
                  <a:pt x="114065" y="718438"/>
                </a:lnTo>
                <a:lnTo>
                  <a:pt x="87903" y="763288"/>
                </a:lnTo>
                <a:lnTo>
                  <a:pt x="87903" y="822578"/>
                </a:lnTo>
                <a:lnTo>
                  <a:pt x="90419" y="822578"/>
                </a:lnTo>
                <a:lnTo>
                  <a:pt x="141751" y="734567"/>
                </a:lnTo>
                <a:lnTo>
                  <a:pt x="143803" y="728565"/>
                </a:lnTo>
                <a:lnTo>
                  <a:pt x="143402" y="722455"/>
                </a:lnTo>
                <a:lnTo>
                  <a:pt x="140716" y="716940"/>
                </a:lnTo>
                <a:lnTo>
                  <a:pt x="135909" y="712724"/>
                </a:lnTo>
                <a:lnTo>
                  <a:pt x="129907" y="710670"/>
                </a:lnTo>
                <a:close/>
              </a:path>
              <a:path w="2002789" h="854710">
                <a:moveTo>
                  <a:pt x="71901" y="790720"/>
                </a:moveTo>
                <a:lnTo>
                  <a:pt x="58058" y="814451"/>
                </a:lnTo>
                <a:lnTo>
                  <a:pt x="85744" y="814451"/>
                </a:lnTo>
                <a:lnTo>
                  <a:pt x="71901" y="790720"/>
                </a:lnTo>
                <a:close/>
              </a:path>
              <a:path w="2002789" h="854710">
                <a:moveTo>
                  <a:pt x="87903" y="763288"/>
                </a:moveTo>
                <a:lnTo>
                  <a:pt x="71901" y="790720"/>
                </a:lnTo>
                <a:lnTo>
                  <a:pt x="85744" y="814451"/>
                </a:lnTo>
                <a:lnTo>
                  <a:pt x="87903" y="814451"/>
                </a:lnTo>
                <a:lnTo>
                  <a:pt x="87903" y="763288"/>
                </a:lnTo>
                <a:close/>
              </a:path>
              <a:path w="2002789" h="854710">
                <a:moveTo>
                  <a:pt x="2002301" y="0"/>
                </a:moveTo>
                <a:lnTo>
                  <a:pt x="55899" y="0"/>
                </a:lnTo>
                <a:lnTo>
                  <a:pt x="55899" y="763288"/>
                </a:lnTo>
                <a:lnTo>
                  <a:pt x="71901" y="790720"/>
                </a:lnTo>
                <a:lnTo>
                  <a:pt x="87903" y="763288"/>
                </a:lnTo>
                <a:lnTo>
                  <a:pt x="87903" y="32003"/>
                </a:lnTo>
                <a:lnTo>
                  <a:pt x="71901" y="32003"/>
                </a:lnTo>
                <a:lnTo>
                  <a:pt x="87903" y="16001"/>
                </a:lnTo>
                <a:lnTo>
                  <a:pt x="2002301" y="16001"/>
                </a:lnTo>
                <a:lnTo>
                  <a:pt x="2002301" y="0"/>
                </a:lnTo>
                <a:close/>
              </a:path>
              <a:path w="2002789" h="854710">
                <a:moveTo>
                  <a:pt x="87903" y="16001"/>
                </a:moveTo>
                <a:lnTo>
                  <a:pt x="71901" y="32003"/>
                </a:lnTo>
                <a:lnTo>
                  <a:pt x="87903" y="32003"/>
                </a:lnTo>
                <a:lnTo>
                  <a:pt x="87903" y="16001"/>
                </a:lnTo>
                <a:close/>
              </a:path>
              <a:path w="2002789" h="854710">
                <a:moveTo>
                  <a:pt x="2002301" y="16001"/>
                </a:moveTo>
                <a:lnTo>
                  <a:pt x="87903" y="16001"/>
                </a:lnTo>
                <a:lnTo>
                  <a:pt x="87903" y="32003"/>
                </a:lnTo>
                <a:lnTo>
                  <a:pt x="2002301" y="32003"/>
                </a:lnTo>
                <a:lnTo>
                  <a:pt x="2002301" y="16001"/>
                </a:lnTo>
                <a:close/>
              </a:path>
            </a:pathLst>
          </a:custGeom>
          <a:solidFill>
            <a:srgbClr val="4471C4"/>
          </a:solidFill>
        </p:spPr>
        <p:txBody>
          <a:bodyPr wrap="square" lIns="0" tIns="0" rIns="0" bIns="0" rtlCol="0"/>
          <a:lstStyle/>
          <a:p>
            <a:endParaRPr/>
          </a:p>
        </p:txBody>
      </p:sp>
      <p:sp>
        <p:nvSpPr>
          <p:cNvPr id="7" name="object 7"/>
          <p:cNvSpPr/>
          <p:nvPr/>
        </p:nvSpPr>
        <p:spPr>
          <a:xfrm>
            <a:off x="8132826" y="2171700"/>
            <a:ext cx="2002789" cy="854710"/>
          </a:xfrm>
          <a:custGeom>
            <a:avLst/>
            <a:gdLst/>
            <a:ahLst/>
            <a:cxnLst/>
            <a:rect l="l" t="t" r="r" b="b"/>
            <a:pathLst>
              <a:path w="2002790" h="854710">
                <a:moveTo>
                  <a:pt x="1878488" y="711057"/>
                </a:moveTo>
                <a:lnTo>
                  <a:pt x="1871196" y="711057"/>
                </a:lnTo>
                <a:lnTo>
                  <a:pt x="1866265" y="712724"/>
                </a:lnTo>
                <a:lnTo>
                  <a:pt x="1861532" y="716940"/>
                </a:lnTo>
                <a:lnTo>
                  <a:pt x="1858883" y="722455"/>
                </a:lnTo>
                <a:lnTo>
                  <a:pt x="1858496" y="728565"/>
                </a:lnTo>
                <a:lnTo>
                  <a:pt x="1860550" y="734567"/>
                </a:lnTo>
                <a:lnTo>
                  <a:pt x="1930400" y="854328"/>
                </a:lnTo>
                <a:lnTo>
                  <a:pt x="1948918" y="822578"/>
                </a:lnTo>
                <a:lnTo>
                  <a:pt x="1914398" y="822578"/>
                </a:lnTo>
                <a:lnTo>
                  <a:pt x="1914398" y="763288"/>
                </a:lnTo>
                <a:lnTo>
                  <a:pt x="1888235" y="718438"/>
                </a:lnTo>
                <a:lnTo>
                  <a:pt x="1884017" y="713706"/>
                </a:lnTo>
                <a:lnTo>
                  <a:pt x="1878488" y="711057"/>
                </a:lnTo>
                <a:close/>
              </a:path>
              <a:path w="2002790" h="854710">
                <a:moveTo>
                  <a:pt x="1914398" y="763288"/>
                </a:moveTo>
                <a:lnTo>
                  <a:pt x="1914398" y="822578"/>
                </a:lnTo>
                <a:lnTo>
                  <a:pt x="1946402" y="822578"/>
                </a:lnTo>
                <a:lnTo>
                  <a:pt x="1946402" y="814451"/>
                </a:lnTo>
                <a:lnTo>
                  <a:pt x="1916556" y="814451"/>
                </a:lnTo>
                <a:lnTo>
                  <a:pt x="1930400" y="790720"/>
                </a:lnTo>
                <a:lnTo>
                  <a:pt x="1914398" y="763288"/>
                </a:lnTo>
                <a:close/>
              </a:path>
              <a:path w="2002790" h="854710">
                <a:moveTo>
                  <a:pt x="1988405" y="710670"/>
                </a:moveTo>
                <a:lnTo>
                  <a:pt x="1982295" y="711057"/>
                </a:lnTo>
                <a:lnTo>
                  <a:pt x="1976780" y="713706"/>
                </a:lnTo>
                <a:lnTo>
                  <a:pt x="1972564" y="718438"/>
                </a:lnTo>
                <a:lnTo>
                  <a:pt x="1946402" y="763288"/>
                </a:lnTo>
                <a:lnTo>
                  <a:pt x="1946402" y="822578"/>
                </a:lnTo>
                <a:lnTo>
                  <a:pt x="1948918" y="822578"/>
                </a:lnTo>
                <a:lnTo>
                  <a:pt x="2000250" y="734567"/>
                </a:lnTo>
                <a:lnTo>
                  <a:pt x="2002301" y="728565"/>
                </a:lnTo>
                <a:lnTo>
                  <a:pt x="2001901" y="722455"/>
                </a:lnTo>
                <a:lnTo>
                  <a:pt x="1999214" y="716940"/>
                </a:lnTo>
                <a:lnTo>
                  <a:pt x="1994407" y="712724"/>
                </a:lnTo>
                <a:lnTo>
                  <a:pt x="1988405" y="710670"/>
                </a:lnTo>
                <a:close/>
              </a:path>
              <a:path w="2002790" h="854710">
                <a:moveTo>
                  <a:pt x="1930400" y="790720"/>
                </a:moveTo>
                <a:lnTo>
                  <a:pt x="1916556" y="814451"/>
                </a:lnTo>
                <a:lnTo>
                  <a:pt x="1944243" y="814451"/>
                </a:lnTo>
                <a:lnTo>
                  <a:pt x="1930400" y="790720"/>
                </a:lnTo>
                <a:close/>
              </a:path>
              <a:path w="2002790" h="854710">
                <a:moveTo>
                  <a:pt x="1946402" y="763288"/>
                </a:moveTo>
                <a:lnTo>
                  <a:pt x="1930400" y="790720"/>
                </a:lnTo>
                <a:lnTo>
                  <a:pt x="1944243" y="814451"/>
                </a:lnTo>
                <a:lnTo>
                  <a:pt x="1946402" y="814451"/>
                </a:lnTo>
                <a:lnTo>
                  <a:pt x="1946402" y="763288"/>
                </a:lnTo>
                <a:close/>
              </a:path>
              <a:path w="2002790" h="854710">
                <a:moveTo>
                  <a:pt x="1914398" y="16001"/>
                </a:moveTo>
                <a:lnTo>
                  <a:pt x="1914398" y="763288"/>
                </a:lnTo>
                <a:lnTo>
                  <a:pt x="1930400" y="790720"/>
                </a:lnTo>
                <a:lnTo>
                  <a:pt x="1946402" y="763288"/>
                </a:lnTo>
                <a:lnTo>
                  <a:pt x="1946402" y="32003"/>
                </a:lnTo>
                <a:lnTo>
                  <a:pt x="1930400" y="32003"/>
                </a:lnTo>
                <a:lnTo>
                  <a:pt x="1914398" y="16001"/>
                </a:lnTo>
                <a:close/>
              </a:path>
              <a:path w="2002790" h="854710">
                <a:moveTo>
                  <a:pt x="1872341" y="710670"/>
                </a:moveTo>
                <a:lnTo>
                  <a:pt x="1878488" y="711057"/>
                </a:lnTo>
                <a:lnTo>
                  <a:pt x="1871196" y="711057"/>
                </a:lnTo>
                <a:lnTo>
                  <a:pt x="1872341" y="710670"/>
                </a:lnTo>
                <a:close/>
              </a:path>
              <a:path w="2002790" h="854710">
                <a:moveTo>
                  <a:pt x="1946402" y="0"/>
                </a:moveTo>
                <a:lnTo>
                  <a:pt x="0" y="0"/>
                </a:lnTo>
                <a:lnTo>
                  <a:pt x="0" y="32003"/>
                </a:lnTo>
                <a:lnTo>
                  <a:pt x="1914398" y="32003"/>
                </a:lnTo>
                <a:lnTo>
                  <a:pt x="1914398" y="16001"/>
                </a:lnTo>
                <a:lnTo>
                  <a:pt x="1946402" y="16001"/>
                </a:lnTo>
                <a:lnTo>
                  <a:pt x="1946402" y="0"/>
                </a:lnTo>
                <a:close/>
              </a:path>
              <a:path w="2002790" h="854710">
                <a:moveTo>
                  <a:pt x="1946402" y="16001"/>
                </a:moveTo>
                <a:lnTo>
                  <a:pt x="1914398" y="16001"/>
                </a:lnTo>
                <a:lnTo>
                  <a:pt x="1930400" y="32003"/>
                </a:lnTo>
                <a:lnTo>
                  <a:pt x="1946402" y="32003"/>
                </a:lnTo>
                <a:lnTo>
                  <a:pt x="1946402" y="16001"/>
                </a:lnTo>
                <a:close/>
              </a:path>
            </a:pathLst>
          </a:custGeom>
          <a:solidFill>
            <a:srgbClr val="4471C4"/>
          </a:solidFill>
        </p:spPr>
        <p:txBody>
          <a:bodyPr wrap="square" lIns="0" tIns="0" rIns="0" bIns="0" rtlCol="0"/>
          <a:lstStyle/>
          <a:p>
            <a:endParaRPr/>
          </a:p>
        </p:txBody>
      </p:sp>
      <p:sp>
        <p:nvSpPr>
          <p:cNvPr id="8" name="object 8"/>
          <p:cNvSpPr/>
          <p:nvPr/>
        </p:nvSpPr>
        <p:spPr>
          <a:xfrm>
            <a:off x="4314444" y="3851160"/>
            <a:ext cx="3467100" cy="209397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375403" y="3860304"/>
            <a:ext cx="3244596" cy="215798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73879" y="3890771"/>
            <a:ext cx="3352800" cy="1981200"/>
          </a:xfrm>
          <a:prstGeom prst="rect">
            <a:avLst/>
          </a:prstGeom>
          <a:solidFill>
            <a:srgbClr val="002060"/>
          </a:solidFill>
        </p:spPr>
        <p:txBody>
          <a:bodyPr wrap="square" lIns="0" tIns="0" rIns="0" bIns="0" rtlCol="0"/>
          <a:lstStyle/>
          <a:p>
            <a:endParaRPr>
              <a:solidFill>
                <a:schemeClr val="bg1"/>
              </a:solidFill>
            </a:endParaRPr>
          </a:p>
        </p:txBody>
      </p:sp>
      <p:sp>
        <p:nvSpPr>
          <p:cNvPr id="11" name="object 11"/>
          <p:cNvSpPr txBox="1"/>
          <p:nvPr/>
        </p:nvSpPr>
        <p:spPr>
          <a:xfrm>
            <a:off x="4549266" y="3912870"/>
            <a:ext cx="2843530" cy="1901825"/>
          </a:xfrm>
          <a:prstGeom prst="rect">
            <a:avLst/>
          </a:prstGeom>
        </p:spPr>
        <p:txBody>
          <a:bodyPr vert="horz" wrap="square" lIns="0" tIns="12700" rIns="0" bIns="0" rtlCol="0">
            <a:spAutoFit/>
          </a:bodyPr>
          <a:lstStyle/>
          <a:p>
            <a:pPr marL="299085" marR="679450" indent="-286385">
              <a:lnSpc>
                <a:spcPct val="113900"/>
              </a:lnSpc>
              <a:spcBef>
                <a:spcPts val="100"/>
              </a:spcBef>
              <a:buFont typeface="Wingdings"/>
              <a:buChar char=""/>
              <a:tabLst>
                <a:tab pos="299720" algn="l"/>
              </a:tabLst>
            </a:pPr>
            <a:r>
              <a:rPr sz="1800" spc="-15" dirty="0">
                <a:solidFill>
                  <a:schemeClr val="bg1"/>
                </a:solidFill>
                <a:latin typeface="Cambria"/>
                <a:cs typeface="Cambria"/>
              </a:rPr>
              <a:t>Transaction </a:t>
            </a:r>
            <a:r>
              <a:rPr sz="1800" spc="-5" dirty="0">
                <a:solidFill>
                  <a:schemeClr val="bg1"/>
                </a:solidFill>
                <a:latin typeface="Cambria"/>
                <a:cs typeface="Cambria"/>
              </a:rPr>
              <a:t>details  </a:t>
            </a:r>
            <a:r>
              <a:rPr sz="1800" dirty="0">
                <a:solidFill>
                  <a:schemeClr val="bg1"/>
                </a:solidFill>
                <a:latin typeface="Cambria"/>
                <a:cs typeface="Cambria"/>
              </a:rPr>
              <a:t>including </a:t>
            </a:r>
            <a:r>
              <a:rPr sz="1800" spc="-5" dirty="0">
                <a:solidFill>
                  <a:schemeClr val="bg1"/>
                </a:solidFill>
                <a:latin typeface="Cambria"/>
                <a:cs typeface="Cambria"/>
              </a:rPr>
              <a:t>pricing  information</a:t>
            </a:r>
            <a:endParaRPr sz="1800" dirty="0">
              <a:solidFill>
                <a:schemeClr val="bg1"/>
              </a:solidFill>
              <a:latin typeface="Cambria"/>
              <a:cs typeface="Cambria"/>
            </a:endParaRPr>
          </a:p>
          <a:p>
            <a:pPr marL="299085" indent="-286385">
              <a:lnSpc>
                <a:spcPct val="100000"/>
              </a:lnSpc>
              <a:spcBef>
                <a:spcPts val="310"/>
              </a:spcBef>
              <a:buFont typeface="Wingdings"/>
              <a:buChar char=""/>
              <a:tabLst>
                <a:tab pos="299720" algn="l"/>
              </a:tabLst>
            </a:pPr>
            <a:r>
              <a:rPr sz="1800" spc="-45" dirty="0">
                <a:solidFill>
                  <a:schemeClr val="bg1"/>
                </a:solidFill>
                <a:latin typeface="Cambria"/>
                <a:cs typeface="Cambria"/>
              </a:rPr>
              <a:t>FAR</a:t>
            </a:r>
            <a:r>
              <a:rPr sz="1800" spc="-10" dirty="0">
                <a:solidFill>
                  <a:schemeClr val="bg1"/>
                </a:solidFill>
                <a:latin typeface="Cambria"/>
                <a:cs typeface="Cambria"/>
              </a:rPr>
              <a:t> </a:t>
            </a:r>
            <a:r>
              <a:rPr sz="1800" spc="-15" dirty="0">
                <a:solidFill>
                  <a:schemeClr val="bg1"/>
                </a:solidFill>
                <a:latin typeface="Cambria"/>
                <a:cs typeface="Cambria"/>
              </a:rPr>
              <a:t>Analysis</a:t>
            </a:r>
            <a:endParaRPr sz="1800" dirty="0">
              <a:solidFill>
                <a:schemeClr val="bg1"/>
              </a:solidFill>
              <a:latin typeface="Cambria"/>
              <a:cs typeface="Cambria"/>
            </a:endParaRPr>
          </a:p>
          <a:p>
            <a:pPr marL="299085" indent="-286385">
              <a:lnSpc>
                <a:spcPct val="100000"/>
              </a:lnSpc>
              <a:spcBef>
                <a:spcPts val="300"/>
              </a:spcBef>
              <a:buFont typeface="Wingdings"/>
              <a:buChar char=""/>
              <a:tabLst>
                <a:tab pos="299720" algn="l"/>
              </a:tabLst>
            </a:pPr>
            <a:r>
              <a:rPr sz="1800" spc="-5" dirty="0">
                <a:solidFill>
                  <a:schemeClr val="bg1"/>
                </a:solidFill>
                <a:latin typeface="Cambria"/>
                <a:cs typeface="Cambria"/>
              </a:rPr>
              <a:t>Budgets/</a:t>
            </a:r>
            <a:r>
              <a:rPr sz="1800" dirty="0">
                <a:solidFill>
                  <a:schemeClr val="bg1"/>
                </a:solidFill>
                <a:latin typeface="Cambria"/>
                <a:cs typeface="Cambria"/>
              </a:rPr>
              <a:t> </a:t>
            </a:r>
            <a:r>
              <a:rPr sz="1800" spc="-5" dirty="0">
                <a:solidFill>
                  <a:schemeClr val="bg1"/>
                </a:solidFill>
                <a:latin typeface="Cambria"/>
                <a:cs typeface="Cambria"/>
              </a:rPr>
              <a:t>estimates</a:t>
            </a:r>
            <a:endParaRPr sz="1800" dirty="0">
              <a:solidFill>
                <a:schemeClr val="bg1"/>
              </a:solidFill>
              <a:latin typeface="Cambria"/>
              <a:cs typeface="Cambria"/>
            </a:endParaRPr>
          </a:p>
          <a:p>
            <a:pPr marL="299085" indent="-286385">
              <a:lnSpc>
                <a:spcPct val="100000"/>
              </a:lnSpc>
              <a:spcBef>
                <a:spcPts val="300"/>
              </a:spcBef>
              <a:buFont typeface="Wingdings"/>
              <a:buChar char=""/>
              <a:tabLst>
                <a:tab pos="299720" algn="l"/>
              </a:tabLst>
            </a:pPr>
            <a:r>
              <a:rPr sz="1800" spc="-5" dirty="0">
                <a:solidFill>
                  <a:schemeClr val="bg1"/>
                </a:solidFill>
                <a:latin typeface="Cambria"/>
                <a:cs typeface="Cambria"/>
              </a:rPr>
              <a:t>Uncontrolled</a:t>
            </a:r>
            <a:r>
              <a:rPr sz="1800" spc="-45" dirty="0">
                <a:solidFill>
                  <a:schemeClr val="bg1"/>
                </a:solidFill>
                <a:latin typeface="Cambria"/>
                <a:cs typeface="Cambria"/>
              </a:rPr>
              <a:t> </a:t>
            </a:r>
            <a:r>
              <a:rPr sz="1800" spc="-10" dirty="0">
                <a:solidFill>
                  <a:schemeClr val="bg1"/>
                </a:solidFill>
                <a:latin typeface="Cambria"/>
                <a:cs typeface="Cambria"/>
              </a:rPr>
              <a:t>transactions</a:t>
            </a:r>
            <a:endParaRPr sz="1800" dirty="0">
              <a:solidFill>
                <a:schemeClr val="bg1"/>
              </a:solidFill>
              <a:latin typeface="Cambria"/>
              <a:cs typeface="Cambria"/>
            </a:endParaRPr>
          </a:p>
        </p:txBody>
      </p:sp>
      <p:sp>
        <p:nvSpPr>
          <p:cNvPr id="12" name="object 12"/>
          <p:cNvSpPr/>
          <p:nvPr/>
        </p:nvSpPr>
        <p:spPr>
          <a:xfrm>
            <a:off x="8377428" y="3851160"/>
            <a:ext cx="3366516" cy="2093976"/>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8438388" y="4015727"/>
            <a:ext cx="3150107" cy="1845564"/>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8436864" y="3890771"/>
            <a:ext cx="3252215" cy="1981200"/>
          </a:xfrm>
          <a:prstGeom prst="rect">
            <a:avLst/>
          </a:prstGeom>
          <a:solidFill>
            <a:srgbClr val="002060"/>
          </a:solidFill>
        </p:spPr>
        <p:txBody>
          <a:bodyPr wrap="square" lIns="0" tIns="0" rIns="0" bIns="0" rtlCol="0"/>
          <a:lstStyle/>
          <a:p>
            <a:endParaRPr/>
          </a:p>
        </p:txBody>
      </p:sp>
      <p:sp>
        <p:nvSpPr>
          <p:cNvPr id="15" name="object 15"/>
          <p:cNvSpPr txBox="1"/>
          <p:nvPr/>
        </p:nvSpPr>
        <p:spPr>
          <a:xfrm>
            <a:off x="8613775" y="4069207"/>
            <a:ext cx="2745105" cy="1589405"/>
          </a:xfrm>
          <a:prstGeom prst="rect">
            <a:avLst/>
          </a:prstGeom>
        </p:spPr>
        <p:txBody>
          <a:bodyPr vert="horz" wrap="square" lIns="0" tIns="50800" rIns="0" bIns="0" rtlCol="0">
            <a:spAutoFit/>
          </a:bodyPr>
          <a:lstStyle/>
          <a:p>
            <a:pPr marL="299085" indent="-286385">
              <a:lnSpc>
                <a:spcPct val="100000"/>
              </a:lnSpc>
              <a:spcBef>
                <a:spcPts val="400"/>
              </a:spcBef>
              <a:buFont typeface="Wingdings"/>
              <a:buChar char=""/>
              <a:tabLst>
                <a:tab pos="299720" algn="l"/>
              </a:tabLst>
            </a:pPr>
            <a:r>
              <a:rPr sz="1800" spc="-5" dirty="0">
                <a:solidFill>
                  <a:schemeClr val="bg1"/>
                </a:solidFill>
                <a:latin typeface="Cambria"/>
                <a:cs typeface="Cambria"/>
              </a:rPr>
              <a:t>MAM</a:t>
            </a:r>
            <a:endParaRPr sz="1800" dirty="0">
              <a:solidFill>
                <a:schemeClr val="bg1"/>
              </a:solidFill>
              <a:latin typeface="Cambria"/>
              <a:cs typeface="Cambria"/>
            </a:endParaRPr>
          </a:p>
          <a:p>
            <a:pPr marL="299085" indent="-286385">
              <a:lnSpc>
                <a:spcPct val="100000"/>
              </a:lnSpc>
              <a:spcBef>
                <a:spcPts val="300"/>
              </a:spcBef>
              <a:buFont typeface="Wingdings"/>
              <a:buChar char=""/>
              <a:tabLst>
                <a:tab pos="299720" algn="l"/>
              </a:tabLst>
            </a:pPr>
            <a:r>
              <a:rPr sz="1800" spc="-5" dirty="0">
                <a:solidFill>
                  <a:schemeClr val="bg1"/>
                </a:solidFill>
                <a:latin typeface="Cambria"/>
                <a:cs typeface="Cambria"/>
              </a:rPr>
              <a:t>Computation </a:t>
            </a:r>
            <a:r>
              <a:rPr sz="1800" dirty="0">
                <a:solidFill>
                  <a:schemeClr val="bg1"/>
                </a:solidFill>
                <a:latin typeface="Cambria"/>
                <a:cs typeface="Cambria"/>
              </a:rPr>
              <a:t>of</a:t>
            </a:r>
            <a:r>
              <a:rPr sz="1800" spc="-20" dirty="0">
                <a:solidFill>
                  <a:schemeClr val="bg1"/>
                </a:solidFill>
                <a:latin typeface="Cambria"/>
                <a:cs typeface="Cambria"/>
              </a:rPr>
              <a:t> </a:t>
            </a:r>
            <a:r>
              <a:rPr sz="1800" spc="-5" dirty="0">
                <a:solidFill>
                  <a:schemeClr val="bg1"/>
                </a:solidFill>
                <a:latin typeface="Cambria"/>
                <a:cs typeface="Cambria"/>
              </a:rPr>
              <a:t>ALP</a:t>
            </a:r>
            <a:endParaRPr sz="1800" dirty="0">
              <a:solidFill>
                <a:schemeClr val="bg1"/>
              </a:solidFill>
              <a:latin typeface="Cambria"/>
              <a:cs typeface="Cambria"/>
            </a:endParaRPr>
          </a:p>
          <a:p>
            <a:pPr marL="299085" marR="5080" indent="-286385">
              <a:lnSpc>
                <a:spcPts val="2470"/>
              </a:lnSpc>
              <a:spcBef>
                <a:spcPts val="120"/>
              </a:spcBef>
              <a:buFont typeface="Wingdings"/>
              <a:buChar char=""/>
              <a:tabLst>
                <a:tab pos="299720" algn="l"/>
              </a:tabLst>
            </a:pPr>
            <a:r>
              <a:rPr sz="1800" spc="-5" dirty="0">
                <a:solidFill>
                  <a:schemeClr val="bg1"/>
                </a:solidFill>
                <a:latin typeface="Cambria"/>
                <a:cs typeface="Cambria"/>
              </a:rPr>
              <a:t>Assumption, policies and  price negotiations</a:t>
            </a:r>
            <a:endParaRPr sz="1800" dirty="0">
              <a:solidFill>
                <a:schemeClr val="bg1"/>
              </a:solidFill>
              <a:latin typeface="Cambria"/>
              <a:cs typeface="Cambria"/>
            </a:endParaRPr>
          </a:p>
          <a:p>
            <a:pPr marL="299085" indent="-286385">
              <a:lnSpc>
                <a:spcPct val="100000"/>
              </a:lnSpc>
              <a:spcBef>
                <a:spcPts val="175"/>
              </a:spcBef>
              <a:buFont typeface="Wingdings"/>
              <a:buChar char=""/>
              <a:tabLst>
                <a:tab pos="299720" algn="l"/>
              </a:tabLst>
            </a:pPr>
            <a:r>
              <a:rPr sz="1800" dirty="0">
                <a:solidFill>
                  <a:schemeClr val="bg1"/>
                </a:solidFill>
                <a:latin typeface="Cambria"/>
                <a:cs typeface="Cambria"/>
              </a:rPr>
              <a:t>TP </a:t>
            </a:r>
            <a:r>
              <a:rPr sz="1800" spc="-5" dirty="0">
                <a:solidFill>
                  <a:schemeClr val="bg1"/>
                </a:solidFill>
                <a:latin typeface="Cambria"/>
                <a:cs typeface="Cambria"/>
              </a:rPr>
              <a:t>Adjustments, </a:t>
            </a:r>
            <a:r>
              <a:rPr sz="1800" dirty="0">
                <a:solidFill>
                  <a:schemeClr val="bg1"/>
                </a:solidFill>
                <a:latin typeface="Cambria"/>
                <a:cs typeface="Cambria"/>
              </a:rPr>
              <a:t>if</a:t>
            </a:r>
            <a:r>
              <a:rPr sz="1800" spc="5" dirty="0">
                <a:solidFill>
                  <a:schemeClr val="bg1"/>
                </a:solidFill>
                <a:latin typeface="Cambria"/>
                <a:cs typeface="Cambria"/>
              </a:rPr>
              <a:t> </a:t>
            </a:r>
            <a:r>
              <a:rPr sz="1800" spc="-15" dirty="0">
                <a:solidFill>
                  <a:schemeClr val="bg1"/>
                </a:solidFill>
                <a:latin typeface="Cambria"/>
                <a:cs typeface="Cambria"/>
              </a:rPr>
              <a:t>any</a:t>
            </a:r>
            <a:endParaRPr sz="1800" dirty="0">
              <a:solidFill>
                <a:schemeClr val="bg1"/>
              </a:solidFill>
              <a:latin typeface="Cambria"/>
              <a:cs typeface="Cambria"/>
            </a:endParaRPr>
          </a:p>
        </p:txBody>
      </p:sp>
      <p:sp>
        <p:nvSpPr>
          <p:cNvPr id="16" name="object 16"/>
          <p:cNvSpPr/>
          <p:nvPr/>
        </p:nvSpPr>
        <p:spPr>
          <a:xfrm>
            <a:off x="347472" y="3851160"/>
            <a:ext cx="3364991" cy="2093976"/>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08431" y="3860304"/>
            <a:ext cx="3177540" cy="2157984"/>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406908" y="3890771"/>
            <a:ext cx="3250692" cy="1981200"/>
          </a:xfrm>
          <a:prstGeom prst="rect">
            <a:avLst/>
          </a:prstGeom>
          <a:solidFill>
            <a:srgbClr val="002060"/>
          </a:solidFill>
        </p:spPr>
        <p:txBody>
          <a:bodyPr wrap="square" lIns="0" tIns="0" rIns="0" bIns="0" rtlCol="0"/>
          <a:lstStyle/>
          <a:p>
            <a:endParaRPr>
              <a:solidFill>
                <a:schemeClr val="bg1"/>
              </a:solidFill>
            </a:endParaRPr>
          </a:p>
        </p:txBody>
      </p:sp>
      <p:sp>
        <p:nvSpPr>
          <p:cNvPr id="19" name="object 19"/>
          <p:cNvSpPr txBox="1"/>
          <p:nvPr/>
        </p:nvSpPr>
        <p:spPr>
          <a:xfrm>
            <a:off x="581964" y="3912870"/>
            <a:ext cx="2774315" cy="1901825"/>
          </a:xfrm>
          <a:prstGeom prst="rect">
            <a:avLst/>
          </a:prstGeom>
        </p:spPr>
        <p:txBody>
          <a:bodyPr vert="horz" wrap="square" lIns="0" tIns="12700" rIns="0" bIns="0" rtlCol="0">
            <a:spAutoFit/>
          </a:bodyPr>
          <a:lstStyle/>
          <a:p>
            <a:pPr marL="299085" marR="20320" indent="-286385">
              <a:lnSpc>
                <a:spcPct val="113900"/>
              </a:lnSpc>
              <a:spcBef>
                <a:spcPts val="100"/>
              </a:spcBef>
              <a:buFont typeface="Wingdings"/>
              <a:buChar char=""/>
              <a:tabLst>
                <a:tab pos="299720" algn="l"/>
              </a:tabLst>
            </a:pPr>
            <a:r>
              <a:rPr sz="1800" spc="-5" dirty="0">
                <a:solidFill>
                  <a:schemeClr val="bg1"/>
                </a:solidFill>
                <a:latin typeface="Cambria"/>
                <a:cs typeface="Cambria"/>
              </a:rPr>
              <a:t>Ownership </a:t>
            </a:r>
            <a:r>
              <a:rPr sz="1800" spc="-10" dirty="0">
                <a:solidFill>
                  <a:schemeClr val="bg1"/>
                </a:solidFill>
                <a:latin typeface="Cambria"/>
                <a:cs typeface="Cambria"/>
              </a:rPr>
              <a:t>structure </a:t>
            </a:r>
            <a:r>
              <a:rPr sz="1800" spc="-5" dirty="0">
                <a:solidFill>
                  <a:schemeClr val="bg1"/>
                </a:solidFill>
                <a:latin typeface="Cambria"/>
                <a:cs typeface="Cambria"/>
              </a:rPr>
              <a:t>and  linkage with</a:t>
            </a:r>
            <a:r>
              <a:rPr sz="1800" spc="-25" dirty="0">
                <a:solidFill>
                  <a:schemeClr val="bg1"/>
                </a:solidFill>
                <a:latin typeface="Cambria"/>
                <a:cs typeface="Cambria"/>
              </a:rPr>
              <a:t> </a:t>
            </a:r>
            <a:r>
              <a:rPr sz="1800" spc="-5" dirty="0">
                <a:solidFill>
                  <a:schemeClr val="bg1"/>
                </a:solidFill>
                <a:latin typeface="Cambria"/>
                <a:cs typeface="Cambria"/>
              </a:rPr>
              <a:t>AEs</a:t>
            </a:r>
            <a:endParaRPr sz="1800" dirty="0">
              <a:solidFill>
                <a:schemeClr val="bg1"/>
              </a:solidFill>
              <a:latin typeface="Cambria"/>
              <a:cs typeface="Cambria"/>
            </a:endParaRPr>
          </a:p>
          <a:p>
            <a:pPr marL="299085" indent="-286385">
              <a:lnSpc>
                <a:spcPct val="100000"/>
              </a:lnSpc>
              <a:spcBef>
                <a:spcPts val="300"/>
              </a:spcBef>
              <a:buFont typeface="Wingdings"/>
              <a:buChar char=""/>
              <a:tabLst>
                <a:tab pos="299720" algn="l"/>
              </a:tabLst>
            </a:pPr>
            <a:r>
              <a:rPr sz="1800" spc="-5" dirty="0">
                <a:solidFill>
                  <a:schemeClr val="bg1"/>
                </a:solidFill>
                <a:latin typeface="Cambria"/>
                <a:cs typeface="Cambria"/>
              </a:rPr>
              <a:t>Profile </a:t>
            </a:r>
            <a:r>
              <a:rPr sz="1800" dirty="0">
                <a:solidFill>
                  <a:schemeClr val="bg1"/>
                </a:solidFill>
                <a:latin typeface="Cambria"/>
                <a:cs typeface="Cambria"/>
              </a:rPr>
              <a:t>of </a:t>
            </a:r>
            <a:r>
              <a:rPr sz="1800" spc="-5" dirty="0">
                <a:solidFill>
                  <a:schemeClr val="bg1"/>
                </a:solidFill>
                <a:latin typeface="Cambria"/>
                <a:cs typeface="Cambria"/>
              </a:rPr>
              <a:t>the</a:t>
            </a:r>
            <a:r>
              <a:rPr sz="1800" spc="-25" dirty="0">
                <a:solidFill>
                  <a:schemeClr val="bg1"/>
                </a:solidFill>
                <a:latin typeface="Cambria"/>
                <a:cs typeface="Cambria"/>
              </a:rPr>
              <a:t> </a:t>
            </a:r>
            <a:r>
              <a:rPr sz="1800" spc="-5" dirty="0">
                <a:solidFill>
                  <a:schemeClr val="bg1"/>
                </a:solidFill>
                <a:latin typeface="Cambria"/>
                <a:cs typeface="Cambria"/>
              </a:rPr>
              <a:t>Group</a:t>
            </a:r>
            <a:endParaRPr sz="1800" dirty="0">
              <a:solidFill>
                <a:schemeClr val="bg1"/>
              </a:solidFill>
              <a:latin typeface="Cambria"/>
              <a:cs typeface="Cambria"/>
            </a:endParaRPr>
          </a:p>
          <a:p>
            <a:pPr marL="299085" indent="-286385">
              <a:lnSpc>
                <a:spcPct val="100000"/>
              </a:lnSpc>
              <a:spcBef>
                <a:spcPts val="310"/>
              </a:spcBef>
              <a:buFont typeface="Wingdings"/>
              <a:buChar char=""/>
              <a:tabLst>
                <a:tab pos="299720" algn="l"/>
              </a:tabLst>
            </a:pPr>
            <a:r>
              <a:rPr sz="1800" spc="-5" dirty="0">
                <a:solidFill>
                  <a:schemeClr val="bg1"/>
                </a:solidFill>
                <a:latin typeface="Cambria"/>
                <a:cs typeface="Cambria"/>
              </a:rPr>
              <a:t>Details </a:t>
            </a:r>
            <a:r>
              <a:rPr sz="1800" dirty="0">
                <a:solidFill>
                  <a:schemeClr val="bg1"/>
                </a:solidFill>
                <a:latin typeface="Cambria"/>
                <a:cs typeface="Cambria"/>
              </a:rPr>
              <a:t>of</a:t>
            </a:r>
            <a:r>
              <a:rPr sz="1800" spc="-15" dirty="0">
                <a:solidFill>
                  <a:schemeClr val="bg1"/>
                </a:solidFill>
                <a:latin typeface="Cambria"/>
                <a:cs typeface="Cambria"/>
              </a:rPr>
              <a:t> </a:t>
            </a:r>
            <a:r>
              <a:rPr sz="1800" spc="-10" dirty="0">
                <a:solidFill>
                  <a:schemeClr val="bg1"/>
                </a:solidFill>
                <a:latin typeface="Cambria"/>
                <a:cs typeface="Cambria"/>
              </a:rPr>
              <a:t>AE</a:t>
            </a:r>
            <a:endParaRPr sz="1800" dirty="0">
              <a:solidFill>
                <a:schemeClr val="bg1"/>
              </a:solidFill>
              <a:latin typeface="Cambria"/>
              <a:cs typeface="Cambria"/>
            </a:endParaRPr>
          </a:p>
          <a:p>
            <a:pPr marL="299085" marR="5080" indent="-286385">
              <a:lnSpc>
                <a:spcPct val="113900"/>
              </a:lnSpc>
              <a:buFont typeface="Wingdings"/>
              <a:buChar char=""/>
              <a:tabLst>
                <a:tab pos="299720" algn="l"/>
              </a:tabLst>
            </a:pPr>
            <a:r>
              <a:rPr sz="1800" spc="-5" dirty="0">
                <a:solidFill>
                  <a:schemeClr val="bg1"/>
                </a:solidFill>
                <a:latin typeface="Cambria"/>
                <a:cs typeface="Cambria"/>
              </a:rPr>
              <a:t>Business </a:t>
            </a:r>
            <a:r>
              <a:rPr sz="1800" dirty="0">
                <a:solidFill>
                  <a:schemeClr val="bg1"/>
                </a:solidFill>
                <a:latin typeface="Cambria"/>
                <a:cs typeface="Cambria"/>
              </a:rPr>
              <a:t>of </a:t>
            </a:r>
            <a:r>
              <a:rPr sz="1800" spc="-30" dirty="0">
                <a:solidFill>
                  <a:schemeClr val="bg1"/>
                </a:solidFill>
                <a:latin typeface="Cambria"/>
                <a:cs typeface="Cambria"/>
              </a:rPr>
              <a:t>Taxpayer </a:t>
            </a:r>
            <a:r>
              <a:rPr sz="1800" spc="-5" dirty="0">
                <a:solidFill>
                  <a:schemeClr val="bg1"/>
                </a:solidFill>
                <a:latin typeface="Cambria"/>
                <a:cs typeface="Cambria"/>
              </a:rPr>
              <a:t>and  industry</a:t>
            </a:r>
            <a:r>
              <a:rPr sz="1800" spc="10" dirty="0">
                <a:solidFill>
                  <a:schemeClr val="bg1"/>
                </a:solidFill>
                <a:latin typeface="Cambria"/>
                <a:cs typeface="Cambria"/>
              </a:rPr>
              <a:t> </a:t>
            </a:r>
            <a:r>
              <a:rPr sz="1800" spc="-10" dirty="0">
                <a:solidFill>
                  <a:schemeClr val="bg1"/>
                </a:solidFill>
                <a:latin typeface="Cambria"/>
                <a:cs typeface="Cambria"/>
              </a:rPr>
              <a:t>review</a:t>
            </a:r>
            <a:endParaRPr sz="1800" dirty="0">
              <a:solidFill>
                <a:schemeClr val="bg1"/>
              </a:solidFill>
              <a:latin typeface="Cambria"/>
              <a:cs typeface="Cambria"/>
            </a:endParaRPr>
          </a:p>
        </p:txBody>
      </p:sp>
      <p:sp>
        <p:nvSpPr>
          <p:cNvPr id="20" name="object 20"/>
          <p:cNvSpPr/>
          <p:nvPr/>
        </p:nvSpPr>
        <p:spPr>
          <a:xfrm>
            <a:off x="8377428" y="3012960"/>
            <a:ext cx="3366516" cy="646163"/>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8439911" y="3016008"/>
            <a:ext cx="3240024" cy="728459"/>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8436864" y="3052572"/>
            <a:ext cx="3252215" cy="533400"/>
          </a:xfrm>
          <a:prstGeom prst="rect">
            <a:avLst/>
          </a:prstGeom>
          <a:solidFill>
            <a:srgbClr val="002060"/>
          </a:solidFill>
        </p:spPr>
        <p:txBody>
          <a:bodyPr wrap="square" lIns="0" tIns="0" rIns="0" bIns="0" rtlCol="0"/>
          <a:lstStyle/>
          <a:p>
            <a:endParaRPr dirty="0">
              <a:highlight>
                <a:srgbClr val="000080"/>
              </a:highlight>
            </a:endParaRPr>
          </a:p>
        </p:txBody>
      </p:sp>
      <p:sp>
        <p:nvSpPr>
          <p:cNvPr id="23" name="object 23"/>
          <p:cNvSpPr txBox="1"/>
          <p:nvPr/>
        </p:nvSpPr>
        <p:spPr>
          <a:xfrm>
            <a:off x="8662796" y="3122752"/>
            <a:ext cx="2800985" cy="377190"/>
          </a:xfrm>
          <a:prstGeom prst="rect">
            <a:avLst/>
          </a:prstGeom>
        </p:spPr>
        <p:txBody>
          <a:bodyPr vert="horz" wrap="square" lIns="0" tIns="13335" rIns="0" bIns="0" rtlCol="0">
            <a:spAutoFit/>
          </a:bodyPr>
          <a:lstStyle/>
          <a:p>
            <a:pPr marL="12700">
              <a:lnSpc>
                <a:spcPct val="100000"/>
              </a:lnSpc>
              <a:spcBef>
                <a:spcPts val="105"/>
              </a:spcBef>
            </a:pPr>
            <a:r>
              <a:rPr sz="2300" b="1" spc="-5" dirty="0">
                <a:solidFill>
                  <a:srgbClr val="FFFFFF"/>
                </a:solidFill>
                <a:latin typeface="Cambria"/>
                <a:cs typeface="Cambria"/>
              </a:rPr>
              <a:t>Computation</a:t>
            </a:r>
            <a:r>
              <a:rPr sz="2300" b="1" spc="-70" dirty="0">
                <a:solidFill>
                  <a:srgbClr val="FFFFFF"/>
                </a:solidFill>
                <a:latin typeface="Cambria"/>
                <a:cs typeface="Cambria"/>
              </a:rPr>
              <a:t> </a:t>
            </a:r>
            <a:r>
              <a:rPr sz="2300" b="1" spc="-10" dirty="0">
                <a:solidFill>
                  <a:srgbClr val="FFFFFF"/>
                </a:solidFill>
                <a:latin typeface="Cambria"/>
                <a:cs typeface="Cambria"/>
              </a:rPr>
              <a:t>related</a:t>
            </a:r>
            <a:endParaRPr sz="2300" dirty="0">
              <a:latin typeface="Cambria"/>
              <a:cs typeface="Cambria"/>
            </a:endParaRPr>
          </a:p>
        </p:txBody>
      </p:sp>
      <p:sp>
        <p:nvSpPr>
          <p:cNvPr id="24" name="object 24"/>
          <p:cNvSpPr/>
          <p:nvPr/>
        </p:nvSpPr>
        <p:spPr>
          <a:xfrm>
            <a:off x="3898391" y="1863826"/>
            <a:ext cx="4279392" cy="722401"/>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4392167" y="1905000"/>
            <a:ext cx="3291840" cy="726948"/>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3957828" y="1903476"/>
            <a:ext cx="4165092" cy="609600"/>
          </a:xfrm>
          <a:prstGeom prst="rect">
            <a:avLst/>
          </a:prstGeom>
          <a:solidFill>
            <a:srgbClr val="002060"/>
          </a:solidFill>
        </p:spPr>
        <p:txBody>
          <a:bodyPr wrap="square" lIns="0" tIns="0" rIns="0" bIns="0" rtlCol="0"/>
          <a:lstStyle/>
          <a:p>
            <a:endParaRPr/>
          </a:p>
        </p:txBody>
      </p:sp>
      <p:sp>
        <p:nvSpPr>
          <p:cNvPr id="27" name="object 27"/>
          <p:cNvSpPr txBox="1"/>
          <p:nvPr/>
        </p:nvSpPr>
        <p:spPr>
          <a:xfrm>
            <a:off x="4614417" y="2011426"/>
            <a:ext cx="2853690" cy="376555"/>
          </a:xfrm>
          <a:prstGeom prst="rect">
            <a:avLst/>
          </a:prstGeom>
        </p:spPr>
        <p:txBody>
          <a:bodyPr vert="horz" wrap="square" lIns="0" tIns="13335" rIns="0" bIns="0" rtlCol="0">
            <a:spAutoFit/>
          </a:bodyPr>
          <a:lstStyle/>
          <a:p>
            <a:pPr marL="12700">
              <a:lnSpc>
                <a:spcPct val="100000"/>
              </a:lnSpc>
              <a:spcBef>
                <a:spcPts val="105"/>
              </a:spcBef>
            </a:pPr>
            <a:r>
              <a:rPr sz="2300" b="1" spc="-10" dirty="0">
                <a:solidFill>
                  <a:srgbClr val="FFFFFF"/>
                </a:solidFill>
                <a:latin typeface="Cambria"/>
                <a:cs typeface="Cambria"/>
              </a:rPr>
              <a:t>Types </a:t>
            </a:r>
            <a:r>
              <a:rPr sz="2300" b="1" spc="-5" dirty="0">
                <a:solidFill>
                  <a:srgbClr val="FFFFFF"/>
                </a:solidFill>
                <a:latin typeface="Cambria"/>
                <a:cs typeface="Cambria"/>
              </a:rPr>
              <a:t>of</a:t>
            </a:r>
            <a:r>
              <a:rPr sz="2300" b="1" spc="-65" dirty="0">
                <a:solidFill>
                  <a:srgbClr val="FFFFFF"/>
                </a:solidFill>
                <a:latin typeface="Cambria"/>
                <a:cs typeface="Cambria"/>
              </a:rPr>
              <a:t> </a:t>
            </a:r>
            <a:r>
              <a:rPr sz="2300" b="1" dirty="0">
                <a:solidFill>
                  <a:srgbClr val="FFFFFF"/>
                </a:solidFill>
                <a:latin typeface="Cambria"/>
                <a:cs typeface="Cambria"/>
              </a:rPr>
              <a:t>Information</a:t>
            </a:r>
            <a:endParaRPr sz="2300" dirty="0">
              <a:latin typeface="Cambria"/>
              <a:cs typeface="Cambria"/>
            </a:endParaRPr>
          </a:p>
        </p:txBody>
      </p:sp>
      <p:sp>
        <p:nvSpPr>
          <p:cNvPr id="28" name="object 28"/>
          <p:cNvSpPr/>
          <p:nvPr/>
        </p:nvSpPr>
        <p:spPr>
          <a:xfrm>
            <a:off x="342900" y="3006864"/>
            <a:ext cx="3364991" cy="646163"/>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656844" y="3009900"/>
            <a:ext cx="2735580" cy="726948"/>
          </a:xfrm>
          <a:prstGeom prst="rect">
            <a:avLst/>
          </a:prstGeom>
          <a:blipFill>
            <a:blip r:embed="rId13" cstate="print"/>
            <a:stretch>
              <a:fillRect/>
            </a:stretch>
          </a:blipFill>
        </p:spPr>
        <p:txBody>
          <a:bodyPr wrap="square" lIns="0" tIns="0" rIns="0" bIns="0" rtlCol="0"/>
          <a:lstStyle/>
          <a:p>
            <a:endParaRPr/>
          </a:p>
        </p:txBody>
      </p:sp>
      <p:sp>
        <p:nvSpPr>
          <p:cNvPr id="30" name="object 30"/>
          <p:cNvSpPr/>
          <p:nvPr/>
        </p:nvSpPr>
        <p:spPr>
          <a:xfrm>
            <a:off x="402336" y="3046476"/>
            <a:ext cx="3250691" cy="533400"/>
          </a:xfrm>
          <a:prstGeom prst="rect">
            <a:avLst/>
          </a:prstGeom>
          <a:solidFill>
            <a:srgbClr val="002060"/>
          </a:solidFill>
        </p:spPr>
        <p:txBody>
          <a:bodyPr wrap="square" lIns="0" tIns="0" rIns="0" bIns="0" rtlCol="0"/>
          <a:lstStyle/>
          <a:p>
            <a:endParaRPr/>
          </a:p>
        </p:txBody>
      </p:sp>
      <p:sp>
        <p:nvSpPr>
          <p:cNvPr id="31" name="object 31"/>
          <p:cNvSpPr txBox="1"/>
          <p:nvPr/>
        </p:nvSpPr>
        <p:spPr>
          <a:xfrm>
            <a:off x="879449" y="3116707"/>
            <a:ext cx="2296795" cy="376555"/>
          </a:xfrm>
          <a:prstGeom prst="rect">
            <a:avLst/>
          </a:prstGeom>
        </p:spPr>
        <p:txBody>
          <a:bodyPr vert="horz" wrap="square" lIns="0" tIns="13335" rIns="0" bIns="0" rtlCol="0">
            <a:spAutoFit/>
          </a:bodyPr>
          <a:lstStyle/>
          <a:p>
            <a:pPr marL="12700">
              <a:lnSpc>
                <a:spcPct val="100000"/>
              </a:lnSpc>
              <a:spcBef>
                <a:spcPts val="105"/>
              </a:spcBef>
            </a:pPr>
            <a:r>
              <a:rPr sz="2300" b="1" spc="-5" dirty="0">
                <a:solidFill>
                  <a:srgbClr val="FFFFFF"/>
                </a:solidFill>
                <a:latin typeface="Cambria"/>
                <a:cs typeface="Cambria"/>
              </a:rPr>
              <a:t>Enterprise </a:t>
            </a:r>
            <a:r>
              <a:rPr sz="2300" b="1" dirty="0">
                <a:solidFill>
                  <a:srgbClr val="FFFFFF"/>
                </a:solidFill>
                <a:latin typeface="Cambria"/>
                <a:cs typeface="Cambria"/>
              </a:rPr>
              <a:t>-</a:t>
            </a:r>
            <a:r>
              <a:rPr sz="2300" b="1" spc="-70" dirty="0">
                <a:solidFill>
                  <a:srgbClr val="FFFFFF"/>
                </a:solidFill>
                <a:latin typeface="Cambria"/>
                <a:cs typeface="Cambria"/>
              </a:rPr>
              <a:t> </a:t>
            </a:r>
            <a:r>
              <a:rPr sz="2300" b="1" spc="-5" dirty="0">
                <a:solidFill>
                  <a:srgbClr val="FFFFFF"/>
                </a:solidFill>
                <a:latin typeface="Cambria"/>
                <a:cs typeface="Cambria"/>
              </a:rPr>
              <a:t>wise</a:t>
            </a:r>
            <a:endParaRPr sz="2300" dirty="0">
              <a:latin typeface="Cambria"/>
              <a:cs typeface="Cambria"/>
            </a:endParaRPr>
          </a:p>
        </p:txBody>
      </p:sp>
      <p:sp>
        <p:nvSpPr>
          <p:cNvPr id="32" name="object 32"/>
          <p:cNvSpPr/>
          <p:nvPr/>
        </p:nvSpPr>
        <p:spPr>
          <a:xfrm>
            <a:off x="4258055" y="3012960"/>
            <a:ext cx="3366515" cy="646163"/>
          </a:xfrm>
          <a:prstGeom prst="rect">
            <a:avLst/>
          </a:prstGeom>
          <a:blipFill>
            <a:blip r:embed="rId8" cstate="print"/>
            <a:stretch>
              <a:fillRect/>
            </a:stretch>
          </a:blipFill>
        </p:spPr>
        <p:txBody>
          <a:bodyPr wrap="square" lIns="0" tIns="0" rIns="0" bIns="0" rtlCol="0"/>
          <a:lstStyle/>
          <a:p>
            <a:endParaRPr/>
          </a:p>
        </p:txBody>
      </p:sp>
      <p:sp>
        <p:nvSpPr>
          <p:cNvPr id="33" name="object 33"/>
          <p:cNvSpPr/>
          <p:nvPr/>
        </p:nvSpPr>
        <p:spPr>
          <a:xfrm>
            <a:off x="4331208" y="3016008"/>
            <a:ext cx="3218688" cy="728459"/>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4317491" y="3052572"/>
            <a:ext cx="3252216" cy="533400"/>
          </a:xfrm>
          <a:prstGeom prst="rect">
            <a:avLst/>
          </a:prstGeom>
          <a:solidFill>
            <a:srgbClr val="002060"/>
          </a:solidFill>
        </p:spPr>
        <p:txBody>
          <a:bodyPr wrap="square" lIns="0" tIns="0" rIns="0" bIns="0" rtlCol="0"/>
          <a:lstStyle/>
          <a:p>
            <a:endParaRPr dirty="0">
              <a:highlight>
                <a:srgbClr val="000080"/>
              </a:highlight>
            </a:endParaRPr>
          </a:p>
        </p:txBody>
      </p:sp>
      <p:sp>
        <p:nvSpPr>
          <p:cNvPr id="35" name="object 35"/>
          <p:cNvSpPr txBox="1"/>
          <p:nvPr/>
        </p:nvSpPr>
        <p:spPr>
          <a:xfrm>
            <a:off x="4553839" y="3122752"/>
            <a:ext cx="2780030" cy="377190"/>
          </a:xfrm>
          <a:prstGeom prst="rect">
            <a:avLst/>
          </a:prstGeom>
        </p:spPr>
        <p:txBody>
          <a:bodyPr vert="horz" wrap="square" lIns="0" tIns="13335" rIns="0" bIns="0" rtlCol="0">
            <a:spAutoFit/>
          </a:bodyPr>
          <a:lstStyle/>
          <a:p>
            <a:pPr marL="12700">
              <a:lnSpc>
                <a:spcPct val="100000"/>
              </a:lnSpc>
              <a:spcBef>
                <a:spcPts val="105"/>
              </a:spcBef>
            </a:pPr>
            <a:r>
              <a:rPr sz="2300" b="1" spc="-15" dirty="0">
                <a:solidFill>
                  <a:srgbClr val="FFFFFF"/>
                </a:solidFill>
                <a:latin typeface="Cambria"/>
                <a:cs typeface="Cambria"/>
              </a:rPr>
              <a:t>Transaction</a:t>
            </a:r>
            <a:r>
              <a:rPr sz="2300" b="1" spc="434" dirty="0">
                <a:solidFill>
                  <a:srgbClr val="FFFFFF"/>
                </a:solidFill>
                <a:latin typeface="Cambria"/>
                <a:cs typeface="Cambria"/>
              </a:rPr>
              <a:t> </a:t>
            </a:r>
            <a:r>
              <a:rPr sz="2300" b="1" dirty="0">
                <a:solidFill>
                  <a:srgbClr val="FFFFFF"/>
                </a:solidFill>
                <a:latin typeface="Cambria"/>
                <a:cs typeface="Cambria"/>
              </a:rPr>
              <a:t>specific</a:t>
            </a:r>
            <a:endParaRPr sz="2300" dirty="0">
              <a:latin typeface="Cambria"/>
              <a:cs typeface="Cambri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7146" y="684047"/>
            <a:ext cx="9812020" cy="2098675"/>
          </a:xfrm>
          <a:prstGeom prst="rect">
            <a:avLst/>
          </a:prstGeom>
        </p:spPr>
        <p:txBody>
          <a:bodyPr vert="horz" wrap="square" lIns="0" tIns="12700" rIns="0" bIns="0" rtlCol="0">
            <a:spAutoFit/>
          </a:bodyPr>
          <a:lstStyle/>
          <a:p>
            <a:pPr marL="12700" marR="3501390">
              <a:lnSpc>
                <a:spcPct val="150000"/>
              </a:lnSpc>
              <a:spcBef>
                <a:spcPts val="100"/>
              </a:spcBef>
              <a:buFont typeface="Wingdings"/>
              <a:buChar char=""/>
              <a:tabLst>
                <a:tab pos="355600" algn="l"/>
                <a:tab pos="1361440" algn="l"/>
                <a:tab pos="1989455" algn="l"/>
                <a:tab pos="2840990" algn="l"/>
                <a:tab pos="3249930" algn="l"/>
              </a:tabLst>
            </a:pPr>
            <a:r>
              <a:rPr sz="2200" i="1" spc="-10" dirty="0">
                <a:latin typeface="Cambria"/>
                <a:cs typeface="Cambria"/>
              </a:rPr>
              <a:t>Nature	</a:t>
            </a:r>
            <a:r>
              <a:rPr sz="2200" i="1" spc="-5" dirty="0">
                <a:latin typeface="Cambria"/>
                <a:cs typeface="Cambria"/>
              </a:rPr>
              <a:t>and	terms	of	international </a:t>
            </a:r>
            <a:r>
              <a:rPr sz="2200" i="1" spc="-10" dirty="0">
                <a:latin typeface="Cambria"/>
                <a:cs typeface="Cambria"/>
              </a:rPr>
              <a:t>transactions  Details</a:t>
            </a:r>
            <a:r>
              <a:rPr sz="2200" i="1" spc="20" dirty="0">
                <a:latin typeface="Cambria"/>
                <a:cs typeface="Cambria"/>
              </a:rPr>
              <a:t> </a:t>
            </a:r>
            <a:r>
              <a:rPr sz="2200" i="1" dirty="0">
                <a:latin typeface="Cambria"/>
                <a:cs typeface="Cambria"/>
              </a:rPr>
              <a:t>of:</a:t>
            </a:r>
            <a:endParaRPr sz="2200" dirty="0">
              <a:latin typeface="Cambria"/>
              <a:cs typeface="Cambria"/>
            </a:endParaRPr>
          </a:p>
          <a:p>
            <a:pPr marL="689610" lvl="1" indent="-219710">
              <a:lnSpc>
                <a:spcPct val="100000"/>
              </a:lnSpc>
              <a:spcBef>
                <a:spcPts val="480"/>
              </a:spcBef>
              <a:buSzPct val="95454"/>
              <a:buFont typeface="Wingdings"/>
              <a:buChar char=""/>
              <a:tabLst>
                <a:tab pos="690245" algn="l"/>
              </a:tabLst>
            </a:pPr>
            <a:r>
              <a:rPr sz="2200" spc="-10" dirty="0">
                <a:latin typeface="Cambria"/>
                <a:cs typeface="Cambria"/>
              </a:rPr>
              <a:t>Property</a:t>
            </a:r>
            <a:r>
              <a:rPr sz="2200" spc="30" dirty="0">
                <a:latin typeface="Cambria"/>
                <a:cs typeface="Cambria"/>
              </a:rPr>
              <a:t> </a:t>
            </a:r>
            <a:r>
              <a:rPr sz="2200" spc="-15" dirty="0">
                <a:latin typeface="Cambria"/>
                <a:cs typeface="Cambria"/>
              </a:rPr>
              <a:t>transferred</a:t>
            </a:r>
            <a:endParaRPr sz="2200" dirty="0">
              <a:latin typeface="Cambria"/>
              <a:cs typeface="Cambria"/>
            </a:endParaRPr>
          </a:p>
          <a:p>
            <a:pPr marL="689610" lvl="1" indent="-219710">
              <a:lnSpc>
                <a:spcPct val="100000"/>
              </a:lnSpc>
              <a:buSzPct val="95454"/>
              <a:buFont typeface="Wingdings"/>
              <a:buChar char=""/>
              <a:tabLst>
                <a:tab pos="690245" algn="l"/>
                <a:tab pos="1802130" algn="l"/>
              </a:tabLst>
            </a:pPr>
            <a:r>
              <a:rPr sz="2200" spc="-10" dirty="0">
                <a:latin typeface="Cambria"/>
                <a:cs typeface="Cambria"/>
              </a:rPr>
              <a:t>Services	</a:t>
            </a:r>
            <a:r>
              <a:rPr sz="2200" spc="-15" dirty="0">
                <a:latin typeface="Cambria"/>
                <a:cs typeface="Cambria"/>
              </a:rPr>
              <a:t>provided</a:t>
            </a:r>
            <a:endParaRPr sz="2200" dirty="0">
              <a:latin typeface="Cambria"/>
              <a:cs typeface="Cambria"/>
            </a:endParaRPr>
          </a:p>
          <a:p>
            <a:pPr marL="689610" lvl="1" indent="-219710">
              <a:lnSpc>
                <a:spcPct val="100000"/>
              </a:lnSpc>
              <a:buSzPct val="95454"/>
              <a:buFont typeface="Wingdings"/>
              <a:buChar char=""/>
              <a:tabLst>
                <a:tab pos="690245" algn="l"/>
              </a:tabLst>
            </a:pPr>
            <a:r>
              <a:rPr sz="2200" spc="-10" dirty="0">
                <a:latin typeface="Cambria"/>
                <a:cs typeface="Cambria"/>
              </a:rPr>
              <a:t>Quantum and the </a:t>
            </a:r>
            <a:r>
              <a:rPr sz="2200" spc="-20" dirty="0">
                <a:latin typeface="Cambria"/>
                <a:cs typeface="Cambria"/>
              </a:rPr>
              <a:t>value </a:t>
            </a:r>
            <a:r>
              <a:rPr sz="2200" spc="-5" dirty="0">
                <a:latin typeface="Cambria"/>
                <a:cs typeface="Cambria"/>
              </a:rPr>
              <a:t>of </a:t>
            </a:r>
            <a:r>
              <a:rPr sz="2200" spc="-10" dirty="0">
                <a:latin typeface="Cambria"/>
                <a:cs typeface="Cambria"/>
              </a:rPr>
              <a:t>each </a:t>
            </a:r>
            <a:r>
              <a:rPr sz="2200" spc="-5" dirty="0">
                <a:latin typeface="Cambria"/>
                <a:cs typeface="Cambria"/>
              </a:rPr>
              <a:t>such </a:t>
            </a:r>
            <a:r>
              <a:rPr sz="2200" spc="-10" dirty="0">
                <a:latin typeface="Cambria"/>
                <a:cs typeface="Cambria"/>
              </a:rPr>
              <a:t>transaction </a:t>
            </a:r>
            <a:r>
              <a:rPr sz="2200" spc="-5" dirty="0">
                <a:latin typeface="Cambria"/>
                <a:cs typeface="Cambria"/>
              </a:rPr>
              <a:t>or class of such</a:t>
            </a:r>
            <a:r>
              <a:rPr sz="2200" spc="300" dirty="0">
                <a:latin typeface="Cambria"/>
                <a:cs typeface="Cambria"/>
              </a:rPr>
              <a:t> </a:t>
            </a:r>
            <a:r>
              <a:rPr sz="2200" spc="-10" dirty="0">
                <a:latin typeface="Cambria"/>
                <a:cs typeface="Cambria"/>
              </a:rPr>
              <a:t>transaction</a:t>
            </a:r>
            <a:endParaRPr sz="2200" dirty="0">
              <a:latin typeface="Cambria"/>
              <a:cs typeface="Cambria"/>
            </a:endParaRPr>
          </a:p>
        </p:txBody>
      </p:sp>
      <p:sp>
        <p:nvSpPr>
          <p:cNvPr id="3" name="object 3"/>
          <p:cNvSpPr txBox="1"/>
          <p:nvPr/>
        </p:nvSpPr>
        <p:spPr>
          <a:xfrm>
            <a:off x="1312544" y="4440173"/>
            <a:ext cx="3512185" cy="1031240"/>
          </a:xfrm>
          <a:prstGeom prst="rect">
            <a:avLst/>
          </a:prstGeom>
        </p:spPr>
        <p:txBody>
          <a:bodyPr vert="horz" wrap="square" lIns="0" tIns="12065" rIns="0" bIns="0" rtlCol="0">
            <a:spAutoFit/>
          </a:bodyPr>
          <a:lstStyle/>
          <a:p>
            <a:pPr marL="12700">
              <a:lnSpc>
                <a:spcPct val="100000"/>
              </a:lnSpc>
              <a:spcBef>
                <a:spcPts val="95"/>
              </a:spcBef>
            </a:pPr>
            <a:r>
              <a:rPr sz="2200" spc="-5" dirty="0">
                <a:latin typeface="Wingdings 3"/>
                <a:cs typeface="Wingdings 3"/>
              </a:rPr>
              <a:t></a:t>
            </a:r>
            <a:r>
              <a:rPr sz="2200" spc="-5" dirty="0">
                <a:latin typeface="Times New Roman"/>
                <a:cs typeface="Times New Roman"/>
              </a:rPr>
              <a:t> </a:t>
            </a:r>
            <a:r>
              <a:rPr sz="2200" spc="-25" dirty="0">
                <a:latin typeface="Cambria"/>
                <a:cs typeface="Cambria"/>
              </a:rPr>
              <a:t>Form </a:t>
            </a:r>
            <a:r>
              <a:rPr sz="2200" spc="-10" dirty="0">
                <a:latin typeface="Cambria"/>
                <a:cs typeface="Cambria"/>
              </a:rPr>
              <a:t>and time </a:t>
            </a:r>
            <a:r>
              <a:rPr sz="2200" spc="-5" dirty="0">
                <a:latin typeface="Cambria"/>
                <a:cs typeface="Cambria"/>
              </a:rPr>
              <a:t>of</a:t>
            </a:r>
            <a:r>
              <a:rPr sz="2200" spc="90" dirty="0">
                <a:latin typeface="Cambria"/>
                <a:cs typeface="Cambria"/>
              </a:rPr>
              <a:t> </a:t>
            </a:r>
            <a:r>
              <a:rPr sz="2200" spc="-15" dirty="0">
                <a:latin typeface="Cambria"/>
                <a:cs typeface="Cambria"/>
              </a:rPr>
              <a:t>payment</a:t>
            </a:r>
            <a:endParaRPr sz="2200">
              <a:latin typeface="Cambria"/>
              <a:cs typeface="Cambria"/>
            </a:endParaRPr>
          </a:p>
          <a:p>
            <a:pPr marL="12700">
              <a:lnSpc>
                <a:spcPct val="100000"/>
              </a:lnSpc>
            </a:pPr>
            <a:r>
              <a:rPr sz="2200" spc="-5" dirty="0">
                <a:latin typeface="Wingdings 3"/>
                <a:cs typeface="Wingdings 3"/>
              </a:rPr>
              <a:t></a:t>
            </a:r>
            <a:r>
              <a:rPr sz="2200" spc="75" dirty="0">
                <a:latin typeface="Times New Roman"/>
                <a:cs typeface="Times New Roman"/>
              </a:rPr>
              <a:t> </a:t>
            </a:r>
            <a:r>
              <a:rPr sz="2200" spc="-5" dirty="0">
                <a:latin typeface="Cambria"/>
                <a:cs typeface="Cambria"/>
              </a:rPr>
              <a:t>Discounts</a:t>
            </a:r>
            <a:endParaRPr sz="2200">
              <a:latin typeface="Cambria"/>
              <a:cs typeface="Cambria"/>
            </a:endParaRPr>
          </a:p>
          <a:p>
            <a:pPr marL="12700">
              <a:lnSpc>
                <a:spcPct val="100000"/>
              </a:lnSpc>
            </a:pPr>
            <a:r>
              <a:rPr sz="2200" spc="-5" dirty="0">
                <a:latin typeface="Wingdings 3"/>
                <a:cs typeface="Wingdings 3"/>
              </a:rPr>
              <a:t></a:t>
            </a:r>
            <a:r>
              <a:rPr sz="2200" spc="75" dirty="0">
                <a:latin typeface="Times New Roman"/>
                <a:cs typeface="Times New Roman"/>
              </a:rPr>
              <a:t> </a:t>
            </a:r>
            <a:r>
              <a:rPr sz="2200" spc="-5" dirty="0">
                <a:latin typeface="Cambria"/>
                <a:cs typeface="Cambria"/>
              </a:rPr>
              <a:t>shipment</a:t>
            </a:r>
            <a:endParaRPr sz="2200">
              <a:latin typeface="Cambria"/>
              <a:cs typeface="Cambria"/>
            </a:endParaRPr>
          </a:p>
        </p:txBody>
      </p:sp>
      <p:sp>
        <p:nvSpPr>
          <p:cNvPr id="4" name="object 4"/>
          <p:cNvSpPr txBox="1"/>
          <p:nvPr/>
        </p:nvSpPr>
        <p:spPr>
          <a:xfrm>
            <a:off x="7242175" y="4041775"/>
            <a:ext cx="4253865" cy="1031240"/>
          </a:xfrm>
          <a:prstGeom prst="rect">
            <a:avLst/>
          </a:prstGeom>
        </p:spPr>
        <p:txBody>
          <a:bodyPr vert="horz" wrap="square" lIns="0" tIns="12065" rIns="0" bIns="0" rtlCol="0">
            <a:spAutoFit/>
          </a:bodyPr>
          <a:lstStyle/>
          <a:p>
            <a:pPr marL="12700">
              <a:lnSpc>
                <a:spcPct val="100000"/>
              </a:lnSpc>
              <a:spcBef>
                <a:spcPts val="95"/>
              </a:spcBef>
            </a:pPr>
            <a:r>
              <a:rPr sz="2200" spc="-5" dirty="0">
                <a:latin typeface="Wingdings 3"/>
                <a:cs typeface="Wingdings 3"/>
              </a:rPr>
              <a:t></a:t>
            </a:r>
            <a:r>
              <a:rPr sz="2200" spc="-5" dirty="0">
                <a:latin typeface="Times New Roman"/>
                <a:cs typeface="Times New Roman"/>
              </a:rPr>
              <a:t> </a:t>
            </a:r>
            <a:r>
              <a:rPr sz="2200" spc="-10" dirty="0">
                <a:latin typeface="Cambria"/>
                <a:cs typeface="Cambria"/>
              </a:rPr>
              <a:t>Purchase</a:t>
            </a:r>
            <a:r>
              <a:rPr sz="2200" spc="105" dirty="0">
                <a:latin typeface="Cambria"/>
                <a:cs typeface="Cambria"/>
              </a:rPr>
              <a:t> </a:t>
            </a:r>
            <a:r>
              <a:rPr sz="2200" spc="-5" dirty="0">
                <a:latin typeface="Cambria"/>
                <a:cs typeface="Cambria"/>
              </a:rPr>
              <a:t>commitments</a:t>
            </a:r>
            <a:endParaRPr sz="2200">
              <a:latin typeface="Cambria"/>
              <a:cs typeface="Cambria"/>
            </a:endParaRPr>
          </a:p>
          <a:p>
            <a:pPr marL="12700">
              <a:lnSpc>
                <a:spcPct val="100000"/>
              </a:lnSpc>
            </a:pPr>
            <a:r>
              <a:rPr sz="2200" spc="-5" dirty="0">
                <a:latin typeface="Wingdings 3"/>
                <a:cs typeface="Wingdings 3"/>
              </a:rPr>
              <a:t></a:t>
            </a:r>
            <a:r>
              <a:rPr sz="2200" spc="-5" dirty="0">
                <a:latin typeface="Times New Roman"/>
                <a:cs typeface="Times New Roman"/>
              </a:rPr>
              <a:t> </a:t>
            </a:r>
            <a:r>
              <a:rPr sz="2200" spc="-10" dirty="0">
                <a:latin typeface="Cambria"/>
                <a:cs typeface="Cambria"/>
              </a:rPr>
              <a:t>Product returns </a:t>
            </a:r>
            <a:r>
              <a:rPr sz="2200" spc="-25" dirty="0">
                <a:latin typeface="Cambria"/>
                <a:cs typeface="Cambria"/>
              </a:rPr>
              <a:t>by </a:t>
            </a:r>
            <a:r>
              <a:rPr sz="2200" spc="-10" dirty="0">
                <a:latin typeface="Cambria"/>
                <a:cs typeface="Cambria"/>
              </a:rPr>
              <a:t>the</a:t>
            </a:r>
            <a:r>
              <a:rPr sz="2200" spc="190" dirty="0">
                <a:latin typeface="Cambria"/>
                <a:cs typeface="Cambria"/>
              </a:rPr>
              <a:t> </a:t>
            </a:r>
            <a:r>
              <a:rPr sz="2200" spc="-5" dirty="0">
                <a:latin typeface="Cambria"/>
                <a:cs typeface="Cambria"/>
              </a:rPr>
              <a:t>customer</a:t>
            </a:r>
            <a:endParaRPr sz="2200">
              <a:latin typeface="Cambria"/>
              <a:cs typeface="Cambria"/>
            </a:endParaRPr>
          </a:p>
          <a:p>
            <a:pPr marL="12700">
              <a:lnSpc>
                <a:spcPct val="100000"/>
              </a:lnSpc>
            </a:pPr>
            <a:r>
              <a:rPr sz="2200" spc="-5" dirty="0">
                <a:latin typeface="Wingdings 3"/>
                <a:cs typeface="Wingdings 3"/>
              </a:rPr>
              <a:t></a:t>
            </a:r>
            <a:r>
              <a:rPr sz="2200" spc="-5" dirty="0">
                <a:latin typeface="Times New Roman"/>
                <a:cs typeface="Times New Roman"/>
              </a:rPr>
              <a:t> </a:t>
            </a:r>
            <a:r>
              <a:rPr sz="2200" spc="-15" dirty="0">
                <a:latin typeface="Cambria"/>
                <a:cs typeface="Cambria"/>
              </a:rPr>
              <a:t>supportive </a:t>
            </a:r>
            <a:r>
              <a:rPr sz="2200" spc="-5" dirty="0">
                <a:latin typeface="Cambria"/>
                <a:cs typeface="Cambria"/>
              </a:rPr>
              <a:t>services</a:t>
            </a:r>
            <a:r>
              <a:rPr sz="2200" spc="170" dirty="0">
                <a:latin typeface="Cambria"/>
                <a:cs typeface="Cambria"/>
              </a:rPr>
              <a:t> </a:t>
            </a:r>
            <a:r>
              <a:rPr sz="2200" spc="-10" dirty="0">
                <a:latin typeface="Cambria"/>
                <a:cs typeface="Cambria"/>
              </a:rPr>
              <a:t>etc.,</a:t>
            </a:r>
            <a:endParaRPr sz="2200">
              <a:latin typeface="Cambria"/>
              <a:cs typeface="Cambria"/>
            </a:endParaRPr>
          </a:p>
        </p:txBody>
      </p:sp>
      <p:sp>
        <p:nvSpPr>
          <p:cNvPr id="5" name="object 5"/>
          <p:cNvSpPr txBox="1"/>
          <p:nvPr/>
        </p:nvSpPr>
        <p:spPr>
          <a:xfrm>
            <a:off x="1312544" y="5606592"/>
            <a:ext cx="9999980" cy="695960"/>
          </a:xfrm>
          <a:prstGeom prst="rect">
            <a:avLst/>
          </a:prstGeom>
        </p:spPr>
        <p:txBody>
          <a:bodyPr vert="horz" wrap="square" lIns="0" tIns="12065" rIns="0" bIns="0" rtlCol="0">
            <a:spAutoFit/>
          </a:bodyPr>
          <a:lstStyle/>
          <a:p>
            <a:pPr marL="12700">
              <a:lnSpc>
                <a:spcPct val="100000"/>
              </a:lnSpc>
              <a:spcBef>
                <a:spcPts val="95"/>
              </a:spcBef>
            </a:pPr>
            <a:r>
              <a:rPr sz="2200" spc="-10" dirty="0">
                <a:latin typeface="Cambria"/>
                <a:cs typeface="Cambria"/>
              </a:rPr>
              <a:t>**It </a:t>
            </a:r>
            <a:r>
              <a:rPr sz="2200" spc="-5" dirty="0">
                <a:latin typeface="Cambria"/>
                <a:cs typeface="Cambria"/>
              </a:rPr>
              <a:t>is </a:t>
            </a:r>
            <a:r>
              <a:rPr sz="2200" spc="-10" dirty="0">
                <a:latin typeface="Cambria"/>
                <a:cs typeface="Cambria"/>
              </a:rPr>
              <a:t>advisable </a:t>
            </a:r>
            <a:r>
              <a:rPr sz="2200" spc="-15" dirty="0">
                <a:latin typeface="Cambria"/>
                <a:cs typeface="Cambria"/>
              </a:rPr>
              <a:t>to draft </a:t>
            </a:r>
            <a:r>
              <a:rPr sz="2200" spc="-10" dirty="0">
                <a:latin typeface="Cambria"/>
                <a:cs typeface="Cambria"/>
              </a:rPr>
              <a:t>master </a:t>
            </a:r>
            <a:r>
              <a:rPr sz="2200" spc="-5" dirty="0">
                <a:latin typeface="Cambria"/>
                <a:cs typeface="Cambria"/>
              </a:rPr>
              <a:t>service </a:t>
            </a:r>
            <a:r>
              <a:rPr sz="2200" spc="-15" dirty="0">
                <a:latin typeface="Cambria"/>
                <a:cs typeface="Cambria"/>
              </a:rPr>
              <a:t>agreement covering </a:t>
            </a:r>
            <a:r>
              <a:rPr sz="2200" spc="-5" dirty="0">
                <a:latin typeface="Cambria"/>
                <a:cs typeface="Cambria"/>
              </a:rPr>
              <a:t>all the </a:t>
            </a:r>
            <a:r>
              <a:rPr sz="2200" spc="-25" dirty="0">
                <a:latin typeface="Cambria"/>
                <a:cs typeface="Cambria"/>
              </a:rPr>
              <a:t>above</a:t>
            </a:r>
            <a:r>
              <a:rPr sz="2200" spc="-5" dirty="0">
                <a:latin typeface="Cambria"/>
                <a:cs typeface="Cambria"/>
              </a:rPr>
              <a:t> </a:t>
            </a:r>
            <a:r>
              <a:rPr sz="2200" spc="-10" dirty="0">
                <a:latin typeface="Cambria"/>
                <a:cs typeface="Cambria"/>
              </a:rPr>
              <a:t>mentioned</a:t>
            </a:r>
            <a:endParaRPr sz="2200">
              <a:latin typeface="Cambria"/>
              <a:cs typeface="Cambria"/>
            </a:endParaRPr>
          </a:p>
          <a:p>
            <a:pPr marL="12700">
              <a:lnSpc>
                <a:spcPct val="100000"/>
              </a:lnSpc>
              <a:spcBef>
                <a:spcPts val="5"/>
              </a:spcBef>
            </a:pPr>
            <a:r>
              <a:rPr sz="2200" spc="-10" dirty="0">
                <a:latin typeface="Cambria"/>
                <a:cs typeface="Cambria"/>
              </a:rPr>
              <a:t>aspects </a:t>
            </a:r>
            <a:r>
              <a:rPr sz="2200" spc="-5" dirty="0">
                <a:latin typeface="Cambria"/>
                <a:cs typeface="Cambria"/>
              </a:rPr>
              <a:t>in</a:t>
            </a:r>
            <a:r>
              <a:rPr sz="2200" spc="45" dirty="0">
                <a:latin typeface="Cambria"/>
                <a:cs typeface="Cambria"/>
              </a:rPr>
              <a:t> </a:t>
            </a:r>
            <a:r>
              <a:rPr sz="2200" spc="-5" dirty="0">
                <a:latin typeface="Cambria"/>
                <a:cs typeface="Cambria"/>
              </a:rPr>
              <a:t>detail</a:t>
            </a:r>
            <a:endParaRPr sz="2200">
              <a:latin typeface="Cambria"/>
              <a:cs typeface="Cambria"/>
            </a:endParaRPr>
          </a:p>
        </p:txBody>
      </p:sp>
      <p:sp>
        <p:nvSpPr>
          <p:cNvPr id="6" name="object 6"/>
          <p:cNvSpPr txBox="1">
            <a:spLocks noGrp="1"/>
          </p:cNvSpPr>
          <p:nvPr>
            <p:ph type="title"/>
          </p:nvPr>
        </p:nvSpPr>
        <p:spPr>
          <a:xfrm>
            <a:off x="475894" y="117728"/>
            <a:ext cx="6534506" cy="376555"/>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spc="-5" dirty="0">
                <a:solidFill>
                  <a:schemeClr val="bg1"/>
                </a:solidFill>
                <a:latin typeface="Trebuchet MS"/>
                <a:cs typeface="Trebuchet MS"/>
              </a:rPr>
              <a:t>DISCLOSURE REQUIREMENT in </a:t>
            </a:r>
            <a:r>
              <a:rPr sz="2300" b="1" dirty="0">
                <a:solidFill>
                  <a:schemeClr val="bg1"/>
                </a:solidFill>
                <a:latin typeface="Trebuchet MS"/>
                <a:cs typeface="Trebuchet MS"/>
              </a:rPr>
              <a:t>TP</a:t>
            </a:r>
            <a:r>
              <a:rPr sz="2300" b="1" spc="-110" dirty="0">
                <a:solidFill>
                  <a:schemeClr val="bg1"/>
                </a:solidFill>
                <a:latin typeface="Trebuchet MS"/>
                <a:cs typeface="Trebuchet MS"/>
              </a:rPr>
              <a:t> </a:t>
            </a:r>
            <a:r>
              <a:rPr sz="2300" b="1" spc="-5" dirty="0">
                <a:solidFill>
                  <a:schemeClr val="bg1"/>
                </a:solidFill>
                <a:latin typeface="Trebuchet MS"/>
                <a:cs typeface="Trebuchet MS"/>
              </a:rPr>
              <a:t>Document</a:t>
            </a:r>
            <a:endParaRPr sz="2300" dirty="0">
              <a:solidFill>
                <a:schemeClr val="bg1"/>
              </a:solidFill>
              <a:latin typeface="Trebuchet MS"/>
              <a:cs typeface="Trebuchet MS"/>
            </a:endParaRPr>
          </a:p>
        </p:txBody>
      </p:sp>
      <p:sp>
        <p:nvSpPr>
          <p:cNvPr id="7" name="object 7"/>
          <p:cNvSpPr/>
          <p:nvPr/>
        </p:nvSpPr>
        <p:spPr>
          <a:xfrm>
            <a:off x="0" y="27432"/>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
        <p:nvSpPr>
          <p:cNvPr id="8" name="object 8"/>
          <p:cNvSpPr txBox="1"/>
          <p:nvPr/>
        </p:nvSpPr>
        <p:spPr>
          <a:xfrm>
            <a:off x="443280" y="3680917"/>
            <a:ext cx="4506546" cy="377190"/>
          </a:xfrm>
          <a:prstGeom prst="rect">
            <a:avLst/>
          </a:prstGeom>
          <a:solidFill>
            <a:srgbClr val="002060"/>
          </a:solidFill>
        </p:spPr>
        <p:txBody>
          <a:bodyPr vert="horz" wrap="square" lIns="0" tIns="13335" rIns="0" bIns="0" rtlCol="0">
            <a:spAutoFit/>
          </a:bodyPr>
          <a:lstStyle/>
          <a:p>
            <a:pPr marL="12700">
              <a:lnSpc>
                <a:spcPct val="100000"/>
              </a:lnSpc>
              <a:spcBef>
                <a:spcPts val="105"/>
              </a:spcBef>
            </a:pPr>
            <a:r>
              <a:rPr sz="2300" b="1" spc="-5" dirty="0">
                <a:solidFill>
                  <a:schemeClr val="bg1"/>
                </a:solidFill>
                <a:latin typeface="Trebuchet MS"/>
                <a:cs typeface="Trebuchet MS"/>
              </a:rPr>
              <a:t>OTHER ASPECTS </a:t>
            </a:r>
            <a:r>
              <a:rPr sz="2300" b="1" spc="-70" dirty="0">
                <a:solidFill>
                  <a:schemeClr val="bg1"/>
                </a:solidFill>
                <a:latin typeface="Trebuchet MS"/>
                <a:cs typeface="Trebuchet MS"/>
              </a:rPr>
              <a:t>TO </a:t>
            </a:r>
            <a:r>
              <a:rPr sz="2300" b="1" dirty="0">
                <a:solidFill>
                  <a:schemeClr val="bg1"/>
                </a:solidFill>
                <a:latin typeface="Trebuchet MS"/>
                <a:cs typeface="Trebuchet MS"/>
              </a:rPr>
              <a:t>BE</a:t>
            </a:r>
            <a:r>
              <a:rPr sz="2300" b="1" spc="-150" dirty="0">
                <a:solidFill>
                  <a:schemeClr val="bg1"/>
                </a:solidFill>
                <a:latin typeface="Trebuchet MS"/>
                <a:cs typeface="Trebuchet MS"/>
              </a:rPr>
              <a:t> </a:t>
            </a:r>
            <a:r>
              <a:rPr sz="2300" b="1" spc="-5" dirty="0">
                <a:solidFill>
                  <a:schemeClr val="bg1"/>
                </a:solidFill>
                <a:latin typeface="Trebuchet MS"/>
                <a:cs typeface="Trebuchet MS"/>
              </a:rPr>
              <a:t>VERIFIED</a:t>
            </a:r>
            <a:endParaRPr sz="2300" dirty="0">
              <a:solidFill>
                <a:schemeClr val="bg1"/>
              </a:solidFill>
              <a:latin typeface="Trebuchet MS"/>
              <a:cs typeface="Trebuchet MS"/>
            </a:endParaRPr>
          </a:p>
        </p:txBody>
      </p:sp>
      <p:sp>
        <p:nvSpPr>
          <p:cNvPr id="9" name="object 9"/>
          <p:cNvSpPr/>
          <p:nvPr/>
        </p:nvSpPr>
        <p:spPr>
          <a:xfrm>
            <a:off x="0" y="3572255"/>
            <a:ext cx="277495" cy="550545"/>
          </a:xfrm>
          <a:custGeom>
            <a:avLst/>
            <a:gdLst/>
            <a:ahLst/>
            <a:cxnLst/>
            <a:rect l="l" t="t" r="r" b="b"/>
            <a:pathLst>
              <a:path w="277495" h="550545">
                <a:moveTo>
                  <a:pt x="0" y="550164"/>
                </a:moveTo>
                <a:lnTo>
                  <a:pt x="277368" y="550164"/>
                </a:lnTo>
                <a:lnTo>
                  <a:pt x="277368" y="0"/>
                </a:lnTo>
                <a:lnTo>
                  <a:pt x="0" y="0"/>
                </a:lnTo>
                <a:lnTo>
                  <a:pt x="0" y="550164"/>
                </a:lnTo>
                <a:close/>
              </a:path>
            </a:pathLst>
          </a:custGeom>
          <a:solidFill>
            <a:srgbClr val="FFC000"/>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1075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80004" y="652272"/>
            <a:ext cx="5103114" cy="385343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9240" y="1163192"/>
            <a:ext cx="11277600" cy="4753610"/>
          </a:xfrm>
          <a:prstGeom prst="rect">
            <a:avLst/>
          </a:prstGeom>
        </p:spPr>
        <p:txBody>
          <a:bodyPr vert="horz" wrap="square" lIns="0" tIns="12700" rIns="0" bIns="0" rtlCol="0">
            <a:spAutoFit/>
          </a:bodyPr>
          <a:lstStyle/>
          <a:p>
            <a:pPr marL="879475">
              <a:lnSpc>
                <a:spcPct val="100000"/>
              </a:lnSpc>
              <a:spcBef>
                <a:spcPts val="100"/>
              </a:spcBef>
            </a:pPr>
            <a:r>
              <a:rPr sz="2400" b="1" dirty="0">
                <a:solidFill>
                  <a:srgbClr val="C55A11"/>
                </a:solidFill>
                <a:latin typeface="Rockwell"/>
                <a:cs typeface="Rockwell"/>
              </a:rPr>
              <a:t>*</a:t>
            </a:r>
            <a:r>
              <a:rPr sz="2400" b="1" dirty="0">
                <a:latin typeface="Cambria"/>
                <a:cs typeface="Cambria"/>
              </a:rPr>
              <a:t>TP Documentation should </a:t>
            </a:r>
            <a:r>
              <a:rPr sz="2400" b="1" spc="-30" dirty="0">
                <a:latin typeface="Cambria"/>
                <a:cs typeface="Cambria"/>
              </a:rPr>
              <a:t>cover </a:t>
            </a:r>
            <a:r>
              <a:rPr sz="2400" b="1" dirty="0">
                <a:latin typeface="Cambria"/>
                <a:cs typeface="Cambria"/>
              </a:rPr>
              <a:t>all </a:t>
            </a:r>
            <a:r>
              <a:rPr sz="2400" b="1" spc="-5" dirty="0">
                <a:latin typeface="Cambria"/>
                <a:cs typeface="Cambria"/>
              </a:rPr>
              <a:t>the </a:t>
            </a:r>
            <a:r>
              <a:rPr sz="2400" b="1" spc="-10" dirty="0">
                <a:latin typeface="Cambria"/>
                <a:cs typeface="Cambria"/>
              </a:rPr>
              <a:t>practical </a:t>
            </a:r>
            <a:r>
              <a:rPr sz="2400" b="1" spc="-5" dirty="0">
                <a:latin typeface="Cambria"/>
                <a:cs typeface="Cambria"/>
              </a:rPr>
              <a:t>aspects </a:t>
            </a:r>
            <a:r>
              <a:rPr sz="2400" b="1" dirty="0">
                <a:latin typeface="Cambria"/>
                <a:cs typeface="Cambria"/>
              </a:rPr>
              <a:t>of</a:t>
            </a:r>
            <a:r>
              <a:rPr sz="2400" b="1" spc="-25" dirty="0">
                <a:latin typeface="Cambria"/>
                <a:cs typeface="Cambria"/>
              </a:rPr>
              <a:t> </a:t>
            </a:r>
            <a:r>
              <a:rPr sz="2400" b="1" spc="-70" dirty="0">
                <a:latin typeface="Cambria"/>
                <a:cs typeface="Cambria"/>
              </a:rPr>
              <a:t>FAR</a:t>
            </a:r>
            <a:endParaRPr sz="2400" dirty="0">
              <a:latin typeface="Cambria"/>
              <a:cs typeface="Cambria"/>
            </a:endParaRPr>
          </a:p>
          <a:p>
            <a:pPr marL="1680845">
              <a:lnSpc>
                <a:spcPct val="100000"/>
              </a:lnSpc>
              <a:spcBef>
                <a:spcPts val="1910"/>
              </a:spcBef>
            </a:pPr>
            <a:r>
              <a:rPr sz="2200" spc="-10" dirty="0">
                <a:latin typeface="Book Antiqua"/>
                <a:cs typeface="Book Antiqua"/>
              </a:rPr>
              <a:t>Key </a:t>
            </a:r>
            <a:r>
              <a:rPr sz="2200" spc="-5" dirty="0">
                <a:latin typeface="Book Antiqua"/>
                <a:cs typeface="Book Antiqua"/>
              </a:rPr>
              <a:t>functions </a:t>
            </a:r>
            <a:r>
              <a:rPr sz="2200" spc="-10" dirty="0">
                <a:latin typeface="Book Antiqua"/>
                <a:cs typeface="Book Antiqua"/>
              </a:rPr>
              <a:t>performed </a:t>
            </a:r>
            <a:r>
              <a:rPr sz="2200" spc="-5" dirty="0">
                <a:latin typeface="Book Antiqua"/>
                <a:cs typeface="Book Antiqua"/>
              </a:rPr>
              <a:t>by each</a:t>
            </a:r>
            <a:r>
              <a:rPr sz="2200" spc="45" dirty="0">
                <a:latin typeface="Book Antiqua"/>
                <a:cs typeface="Book Antiqua"/>
              </a:rPr>
              <a:t> </a:t>
            </a:r>
            <a:r>
              <a:rPr sz="2200" spc="-10" dirty="0">
                <a:latin typeface="Book Antiqua"/>
                <a:cs typeface="Book Antiqua"/>
              </a:rPr>
              <a:t>AE</a:t>
            </a:r>
            <a:endParaRPr sz="2200" dirty="0">
              <a:latin typeface="Book Antiqua"/>
              <a:cs typeface="Book Antiqua"/>
            </a:endParaRPr>
          </a:p>
          <a:p>
            <a:pPr>
              <a:lnSpc>
                <a:spcPct val="100000"/>
              </a:lnSpc>
              <a:spcBef>
                <a:spcPts val="35"/>
              </a:spcBef>
            </a:pPr>
            <a:endParaRPr sz="3150" dirty="0">
              <a:latin typeface="Times New Roman"/>
              <a:cs typeface="Times New Roman"/>
            </a:endParaRPr>
          </a:p>
          <a:p>
            <a:pPr marL="1730375" marR="5080">
              <a:lnSpc>
                <a:spcPct val="100000"/>
              </a:lnSpc>
              <a:tabLst>
                <a:tab pos="2700655" algn="l"/>
                <a:tab pos="4114165" algn="l"/>
                <a:tab pos="4595495" algn="l"/>
                <a:tab pos="5328920" algn="l"/>
                <a:tab pos="5888355" algn="l"/>
                <a:tab pos="6418580" algn="l"/>
                <a:tab pos="8005445" algn="l"/>
                <a:tab pos="8755380" algn="l"/>
                <a:tab pos="10180320" algn="l"/>
                <a:tab pos="11015345" algn="l"/>
              </a:tabLst>
            </a:pPr>
            <a:r>
              <a:rPr sz="2200" spc="-5" dirty="0">
                <a:latin typeface="Book Antiqua"/>
                <a:cs typeface="Book Antiqua"/>
              </a:rPr>
              <a:t>Ass</a:t>
            </a:r>
            <a:r>
              <a:rPr sz="2200" dirty="0">
                <a:latin typeface="Book Antiqua"/>
                <a:cs typeface="Book Antiqua"/>
              </a:rPr>
              <a:t>e</a:t>
            </a:r>
            <a:r>
              <a:rPr sz="2200" spc="-10" dirty="0">
                <a:latin typeface="Book Antiqua"/>
                <a:cs typeface="Book Antiqua"/>
              </a:rPr>
              <a:t>t</a:t>
            </a:r>
            <a:r>
              <a:rPr sz="2200" spc="-5" dirty="0">
                <a:latin typeface="Book Antiqua"/>
                <a:cs typeface="Book Antiqua"/>
              </a:rPr>
              <a:t>s</a:t>
            </a:r>
            <a:r>
              <a:rPr sz="2200" dirty="0">
                <a:latin typeface="Book Antiqua"/>
                <a:cs typeface="Book Antiqua"/>
              </a:rPr>
              <a:t>	</a:t>
            </a:r>
            <a:r>
              <a:rPr sz="2200" spc="-5" dirty="0">
                <a:latin typeface="Book Antiqua"/>
                <a:cs typeface="Book Antiqua"/>
              </a:rPr>
              <a:t>e</a:t>
            </a:r>
            <a:r>
              <a:rPr sz="2200" dirty="0">
                <a:latin typeface="Book Antiqua"/>
                <a:cs typeface="Book Antiqua"/>
              </a:rPr>
              <a:t>m</a:t>
            </a:r>
            <a:r>
              <a:rPr sz="2200" spc="-20" dirty="0">
                <a:latin typeface="Book Antiqua"/>
                <a:cs typeface="Book Antiqua"/>
              </a:rPr>
              <a:t>p</a:t>
            </a:r>
            <a:r>
              <a:rPr sz="2200" spc="-5" dirty="0">
                <a:latin typeface="Book Antiqua"/>
                <a:cs typeface="Book Antiqua"/>
              </a:rPr>
              <a:t>loyed</a:t>
            </a:r>
            <a:r>
              <a:rPr sz="2200" dirty="0">
                <a:latin typeface="Book Antiqua"/>
                <a:cs typeface="Book Antiqua"/>
              </a:rPr>
              <a:t>	</a:t>
            </a:r>
            <a:r>
              <a:rPr sz="2200" spc="-10" dirty="0">
                <a:latin typeface="Book Antiqua"/>
                <a:cs typeface="Book Antiqua"/>
              </a:rPr>
              <a:t>b</a:t>
            </a:r>
            <a:r>
              <a:rPr sz="2200" spc="-5" dirty="0">
                <a:latin typeface="Book Antiqua"/>
                <a:cs typeface="Book Antiqua"/>
              </a:rPr>
              <a:t>y</a:t>
            </a:r>
            <a:r>
              <a:rPr sz="2200" dirty="0">
                <a:latin typeface="Book Antiqua"/>
                <a:cs typeface="Book Antiqua"/>
              </a:rPr>
              <a:t>	</a:t>
            </a:r>
            <a:r>
              <a:rPr sz="2200" spc="-5" dirty="0">
                <a:latin typeface="Book Antiqua"/>
                <a:cs typeface="Book Antiqua"/>
              </a:rPr>
              <a:t>e</a:t>
            </a:r>
            <a:r>
              <a:rPr sz="2200" dirty="0">
                <a:latin typeface="Book Antiqua"/>
                <a:cs typeface="Book Antiqua"/>
              </a:rPr>
              <a:t>a</a:t>
            </a:r>
            <a:r>
              <a:rPr sz="2200" spc="-5" dirty="0">
                <a:latin typeface="Book Antiqua"/>
                <a:cs typeface="Book Antiqua"/>
              </a:rPr>
              <a:t>ch</a:t>
            </a:r>
            <a:r>
              <a:rPr sz="2200" dirty="0">
                <a:latin typeface="Book Antiqua"/>
                <a:cs typeface="Book Antiqua"/>
              </a:rPr>
              <a:t>	</a:t>
            </a:r>
            <a:r>
              <a:rPr sz="2200" spc="-10" dirty="0">
                <a:latin typeface="Book Antiqua"/>
                <a:cs typeface="Book Antiqua"/>
              </a:rPr>
              <a:t>A</a:t>
            </a:r>
            <a:r>
              <a:rPr sz="2200" spc="-5" dirty="0">
                <a:latin typeface="Book Antiqua"/>
                <a:cs typeface="Book Antiqua"/>
              </a:rPr>
              <a:t>E</a:t>
            </a:r>
            <a:r>
              <a:rPr sz="2200" dirty="0">
                <a:latin typeface="Book Antiqua"/>
                <a:cs typeface="Book Antiqua"/>
              </a:rPr>
              <a:t>	</a:t>
            </a:r>
            <a:r>
              <a:rPr sz="2200" spc="-5" dirty="0">
                <a:latin typeface="Book Antiqua"/>
                <a:cs typeface="Book Antiqua"/>
              </a:rPr>
              <a:t>f</a:t>
            </a:r>
            <a:r>
              <a:rPr sz="2200" spc="5" dirty="0">
                <a:latin typeface="Book Antiqua"/>
                <a:cs typeface="Book Antiqua"/>
              </a:rPr>
              <a:t>o</a:t>
            </a:r>
            <a:r>
              <a:rPr sz="2200" spc="-5" dirty="0">
                <a:latin typeface="Book Antiqua"/>
                <a:cs typeface="Book Antiqua"/>
              </a:rPr>
              <a:t>r</a:t>
            </a:r>
            <a:r>
              <a:rPr sz="2200" dirty="0">
                <a:latin typeface="Book Antiqua"/>
                <a:cs typeface="Book Antiqua"/>
              </a:rPr>
              <a:t>	</a:t>
            </a:r>
            <a:r>
              <a:rPr sz="2200" spc="-10" dirty="0">
                <a:latin typeface="Book Antiqua"/>
                <a:cs typeface="Book Antiqua"/>
              </a:rPr>
              <a:t>perf</a:t>
            </a:r>
            <a:r>
              <a:rPr sz="2200" spc="5" dirty="0">
                <a:latin typeface="Book Antiqua"/>
                <a:cs typeface="Book Antiqua"/>
              </a:rPr>
              <a:t>o</a:t>
            </a:r>
            <a:r>
              <a:rPr sz="2200" spc="-5" dirty="0">
                <a:latin typeface="Book Antiqua"/>
                <a:cs typeface="Book Antiqua"/>
              </a:rPr>
              <a:t>rming</a:t>
            </a:r>
            <a:r>
              <a:rPr sz="2200" dirty="0">
                <a:latin typeface="Book Antiqua"/>
                <a:cs typeface="Book Antiqua"/>
              </a:rPr>
              <a:t>	</a:t>
            </a:r>
            <a:r>
              <a:rPr sz="2200" spc="-10" dirty="0">
                <a:latin typeface="Book Antiqua"/>
                <a:cs typeface="Book Antiqua"/>
              </a:rPr>
              <a:t>thei</a:t>
            </a:r>
            <a:r>
              <a:rPr sz="2200" spc="-5" dirty="0">
                <a:latin typeface="Book Antiqua"/>
                <a:cs typeface="Book Antiqua"/>
              </a:rPr>
              <a:t>r</a:t>
            </a:r>
            <a:r>
              <a:rPr sz="2200" dirty="0">
                <a:latin typeface="Book Antiqua"/>
                <a:cs typeface="Book Antiqua"/>
              </a:rPr>
              <a:t>	</a:t>
            </a:r>
            <a:r>
              <a:rPr sz="2200" spc="-5" dirty="0">
                <a:latin typeface="Book Antiqua"/>
                <a:cs typeface="Book Antiqua"/>
              </a:rPr>
              <a:t>re</a:t>
            </a:r>
            <a:r>
              <a:rPr sz="2200" spc="10" dirty="0">
                <a:latin typeface="Book Antiqua"/>
                <a:cs typeface="Book Antiqua"/>
              </a:rPr>
              <a:t>s</a:t>
            </a:r>
            <a:r>
              <a:rPr sz="2200" spc="-10" dirty="0">
                <a:latin typeface="Book Antiqua"/>
                <a:cs typeface="Book Antiqua"/>
              </a:rPr>
              <a:t>pectiv</a:t>
            </a:r>
            <a:r>
              <a:rPr sz="2200" spc="-5" dirty="0">
                <a:latin typeface="Book Antiqua"/>
                <a:cs typeface="Book Antiqua"/>
              </a:rPr>
              <a:t>e</a:t>
            </a:r>
            <a:r>
              <a:rPr sz="2200" dirty="0">
                <a:latin typeface="Book Antiqua"/>
                <a:cs typeface="Book Antiqua"/>
              </a:rPr>
              <a:t>	</a:t>
            </a:r>
            <a:r>
              <a:rPr sz="2200" spc="-5" dirty="0">
                <a:latin typeface="Book Antiqua"/>
                <a:cs typeface="Book Antiqua"/>
              </a:rPr>
              <a:t>sh</a:t>
            </a:r>
            <a:r>
              <a:rPr sz="2200" spc="-15" dirty="0">
                <a:latin typeface="Book Antiqua"/>
                <a:cs typeface="Book Antiqua"/>
              </a:rPr>
              <a:t>a</a:t>
            </a:r>
            <a:r>
              <a:rPr sz="2200" spc="-5" dirty="0">
                <a:latin typeface="Book Antiqua"/>
                <a:cs typeface="Book Antiqua"/>
              </a:rPr>
              <a:t>re</a:t>
            </a:r>
            <a:r>
              <a:rPr sz="2200" dirty="0">
                <a:latin typeface="Book Antiqua"/>
                <a:cs typeface="Book Antiqua"/>
              </a:rPr>
              <a:t>	</a:t>
            </a:r>
            <a:r>
              <a:rPr sz="2200" spc="5" dirty="0">
                <a:latin typeface="Book Antiqua"/>
                <a:cs typeface="Book Antiqua"/>
              </a:rPr>
              <a:t>of  </a:t>
            </a:r>
            <a:r>
              <a:rPr sz="2200" spc="-5" dirty="0">
                <a:latin typeface="Book Antiqua"/>
                <a:cs typeface="Book Antiqua"/>
              </a:rPr>
              <a:t>functions</a:t>
            </a:r>
            <a:endParaRPr sz="2200" dirty="0">
              <a:latin typeface="Book Antiqua"/>
              <a:cs typeface="Book Antiqua"/>
            </a:endParaRPr>
          </a:p>
          <a:p>
            <a:pPr marL="1613535">
              <a:lnSpc>
                <a:spcPct val="100000"/>
              </a:lnSpc>
              <a:spcBef>
                <a:spcPts val="2165"/>
              </a:spcBef>
            </a:pPr>
            <a:r>
              <a:rPr sz="2200" spc="-5" dirty="0">
                <a:latin typeface="Book Antiqua"/>
                <a:cs typeface="Book Antiqua"/>
              </a:rPr>
              <a:t>Risk undertaken in doing</a:t>
            </a:r>
            <a:r>
              <a:rPr sz="2200" spc="5" dirty="0">
                <a:latin typeface="Book Antiqua"/>
                <a:cs typeface="Book Antiqua"/>
              </a:rPr>
              <a:t> </a:t>
            </a:r>
            <a:r>
              <a:rPr sz="2200" spc="-5" dirty="0">
                <a:latin typeface="Book Antiqua"/>
                <a:cs typeface="Book Antiqua"/>
              </a:rPr>
              <a:t>so.</a:t>
            </a:r>
            <a:endParaRPr sz="2200" dirty="0">
              <a:latin typeface="Book Antiqua"/>
              <a:cs typeface="Book Antiqua"/>
            </a:endParaRPr>
          </a:p>
          <a:p>
            <a:pPr>
              <a:lnSpc>
                <a:spcPct val="100000"/>
              </a:lnSpc>
              <a:spcBef>
                <a:spcPts val="35"/>
              </a:spcBef>
            </a:pPr>
            <a:endParaRPr sz="3600" dirty="0">
              <a:latin typeface="Times New Roman"/>
              <a:cs typeface="Times New Roman"/>
            </a:endParaRPr>
          </a:p>
          <a:p>
            <a:pPr marL="299085" indent="-286385">
              <a:lnSpc>
                <a:spcPct val="100000"/>
              </a:lnSpc>
              <a:buFont typeface="Arial"/>
              <a:buChar char="•"/>
              <a:tabLst>
                <a:tab pos="299085" algn="l"/>
                <a:tab pos="299720" algn="l"/>
              </a:tabLst>
            </a:pPr>
            <a:r>
              <a:rPr sz="1800" spc="-45" dirty="0">
                <a:solidFill>
                  <a:srgbClr val="843B0C"/>
                </a:solidFill>
                <a:latin typeface="Cambria"/>
                <a:cs typeface="Cambria"/>
              </a:rPr>
              <a:t>FAR </a:t>
            </a:r>
            <a:r>
              <a:rPr sz="1800" dirty="0">
                <a:solidFill>
                  <a:srgbClr val="843B0C"/>
                </a:solidFill>
                <a:latin typeface="Cambria"/>
                <a:cs typeface="Cambria"/>
              </a:rPr>
              <a:t>is one of </a:t>
            </a:r>
            <a:r>
              <a:rPr sz="1800" spc="-5" dirty="0">
                <a:solidFill>
                  <a:srgbClr val="843B0C"/>
                </a:solidFill>
                <a:latin typeface="Cambria"/>
                <a:cs typeface="Cambria"/>
              </a:rPr>
              <a:t>the most important aspects </a:t>
            </a:r>
            <a:r>
              <a:rPr sz="1800" dirty="0">
                <a:solidFill>
                  <a:srgbClr val="843B0C"/>
                </a:solidFill>
                <a:latin typeface="Cambria"/>
                <a:cs typeface="Cambria"/>
              </a:rPr>
              <a:t>of TP </a:t>
            </a:r>
            <a:r>
              <a:rPr sz="1800" spc="-5" dirty="0">
                <a:solidFill>
                  <a:srgbClr val="843B0C"/>
                </a:solidFill>
                <a:latin typeface="Cambria"/>
                <a:cs typeface="Cambria"/>
              </a:rPr>
              <a:t>as </a:t>
            </a:r>
            <a:r>
              <a:rPr sz="1800" dirty="0">
                <a:solidFill>
                  <a:srgbClr val="843B0C"/>
                </a:solidFill>
                <a:latin typeface="Cambria"/>
                <a:cs typeface="Cambria"/>
              </a:rPr>
              <a:t>it </a:t>
            </a:r>
            <a:r>
              <a:rPr sz="1800" spc="-20" dirty="0">
                <a:solidFill>
                  <a:srgbClr val="843B0C"/>
                </a:solidFill>
                <a:latin typeface="Cambria"/>
                <a:cs typeface="Cambria"/>
              </a:rPr>
              <a:t>involves </a:t>
            </a:r>
            <a:r>
              <a:rPr sz="1800" spc="-5" dirty="0">
                <a:solidFill>
                  <a:srgbClr val="843B0C"/>
                </a:solidFill>
                <a:latin typeface="Cambria"/>
                <a:cs typeface="Cambria"/>
              </a:rPr>
              <a:t>meetings with </a:t>
            </a:r>
            <a:r>
              <a:rPr sz="1800" spc="-10" dirty="0">
                <a:solidFill>
                  <a:srgbClr val="843B0C"/>
                </a:solidFill>
                <a:latin typeface="Cambria"/>
                <a:cs typeface="Cambria"/>
              </a:rPr>
              <a:t>employees </a:t>
            </a:r>
            <a:r>
              <a:rPr sz="1800" spc="-5" dirty="0">
                <a:solidFill>
                  <a:srgbClr val="843B0C"/>
                </a:solidFill>
                <a:latin typeface="Cambria"/>
                <a:cs typeface="Cambria"/>
              </a:rPr>
              <a:t>at all</a:t>
            </a:r>
            <a:r>
              <a:rPr sz="1800" spc="60" dirty="0">
                <a:solidFill>
                  <a:srgbClr val="843B0C"/>
                </a:solidFill>
                <a:latin typeface="Cambria"/>
                <a:cs typeface="Cambria"/>
              </a:rPr>
              <a:t> </a:t>
            </a:r>
            <a:r>
              <a:rPr sz="1800" spc="-10" dirty="0">
                <a:solidFill>
                  <a:srgbClr val="843B0C"/>
                </a:solidFill>
                <a:latin typeface="Cambria"/>
                <a:cs typeface="Cambria"/>
              </a:rPr>
              <a:t>levels</a:t>
            </a:r>
            <a:endParaRPr sz="1800" dirty="0">
              <a:latin typeface="Cambria"/>
              <a:cs typeface="Cambria"/>
            </a:endParaRPr>
          </a:p>
          <a:p>
            <a:pPr marL="299085" indent="-286385">
              <a:lnSpc>
                <a:spcPct val="100000"/>
              </a:lnSpc>
              <a:spcBef>
                <a:spcPts val="1080"/>
              </a:spcBef>
              <a:buFont typeface="Arial"/>
              <a:buChar char="•"/>
              <a:tabLst>
                <a:tab pos="299085" algn="l"/>
                <a:tab pos="299720" algn="l"/>
              </a:tabLst>
            </a:pPr>
            <a:r>
              <a:rPr sz="1800" dirty="0">
                <a:solidFill>
                  <a:srgbClr val="843B0C"/>
                </a:solidFill>
                <a:latin typeface="Cambria"/>
                <a:cs typeface="Cambria"/>
              </a:rPr>
              <a:t>Good </a:t>
            </a:r>
            <a:r>
              <a:rPr sz="1800" spc="-5" dirty="0">
                <a:solidFill>
                  <a:srgbClr val="843B0C"/>
                </a:solidFill>
                <a:latin typeface="Cambria"/>
                <a:cs typeface="Cambria"/>
              </a:rPr>
              <a:t>understanding </a:t>
            </a:r>
            <a:r>
              <a:rPr sz="1800" dirty="0">
                <a:solidFill>
                  <a:srgbClr val="843B0C"/>
                </a:solidFill>
                <a:latin typeface="Cambria"/>
                <a:cs typeface="Cambria"/>
              </a:rPr>
              <a:t>of </a:t>
            </a:r>
            <a:r>
              <a:rPr sz="1800" spc="-15" dirty="0">
                <a:solidFill>
                  <a:srgbClr val="843B0C"/>
                </a:solidFill>
                <a:latin typeface="Cambria"/>
                <a:cs typeface="Cambria"/>
              </a:rPr>
              <a:t>overall</a:t>
            </a:r>
            <a:r>
              <a:rPr sz="1800" spc="-35" dirty="0">
                <a:solidFill>
                  <a:srgbClr val="843B0C"/>
                </a:solidFill>
                <a:latin typeface="Cambria"/>
                <a:cs typeface="Cambria"/>
              </a:rPr>
              <a:t> </a:t>
            </a:r>
            <a:r>
              <a:rPr sz="1800" spc="-5" dirty="0">
                <a:solidFill>
                  <a:srgbClr val="843B0C"/>
                </a:solidFill>
                <a:latin typeface="Cambria"/>
                <a:cs typeface="Cambria"/>
              </a:rPr>
              <a:t>business</a:t>
            </a:r>
            <a:endParaRPr sz="1800" dirty="0">
              <a:latin typeface="Cambria"/>
              <a:cs typeface="Cambria"/>
            </a:endParaRPr>
          </a:p>
          <a:p>
            <a:pPr marL="299085" indent="-286385">
              <a:lnSpc>
                <a:spcPct val="100000"/>
              </a:lnSpc>
              <a:spcBef>
                <a:spcPts val="1080"/>
              </a:spcBef>
              <a:buFont typeface="Arial"/>
              <a:buChar char="•"/>
              <a:tabLst>
                <a:tab pos="299085" algn="l"/>
                <a:tab pos="299720" algn="l"/>
              </a:tabLst>
            </a:pPr>
            <a:r>
              <a:rPr sz="1800" spc="-10" dirty="0">
                <a:solidFill>
                  <a:srgbClr val="843B0C"/>
                </a:solidFill>
                <a:latin typeface="Cambria"/>
                <a:cs typeface="Cambria"/>
              </a:rPr>
              <a:t>Knows </a:t>
            </a:r>
            <a:r>
              <a:rPr sz="1800" spc="-5" dirty="0">
                <a:solidFill>
                  <a:srgbClr val="843B0C"/>
                </a:solidFill>
                <a:latin typeface="Cambria"/>
                <a:cs typeface="Cambria"/>
              </a:rPr>
              <a:t>internal</a:t>
            </a:r>
            <a:r>
              <a:rPr sz="1800" spc="-15" dirty="0">
                <a:solidFill>
                  <a:srgbClr val="843B0C"/>
                </a:solidFill>
                <a:latin typeface="Cambria"/>
                <a:cs typeface="Cambria"/>
              </a:rPr>
              <a:t> </a:t>
            </a:r>
            <a:r>
              <a:rPr sz="1800" spc="-10" dirty="0">
                <a:solidFill>
                  <a:srgbClr val="843B0C"/>
                </a:solidFill>
                <a:latin typeface="Cambria"/>
                <a:cs typeface="Cambria"/>
              </a:rPr>
              <a:t>processes</a:t>
            </a:r>
            <a:endParaRPr sz="1800" dirty="0">
              <a:latin typeface="Cambria"/>
              <a:cs typeface="Cambria"/>
            </a:endParaRPr>
          </a:p>
          <a:p>
            <a:pPr marL="299085" indent="-286385">
              <a:lnSpc>
                <a:spcPct val="100000"/>
              </a:lnSpc>
              <a:spcBef>
                <a:spcPts val="1080"/>
              </a:spcBef>
              <a:buFont typeface="Arial"/>
              <a:buChar char="•"/>
              <a:tabLst>
                <a:tab pos="299085" algn="l"/>
                <a:tab pos="299720" algn="l"/>
              </a:tabLst>
            </a:pPr>
            <a:r>
              <a:rPr sz="1800" spc="-5" dirty="0">
                <a:solidFill>
                  <a:srgbClr val="843B0C"/>
                </a:solidFill>
                <a:latin typeface="Cambria"/>
                <a:cs typeface="Cambria"/>
              </a:rPr>
              <a:t>Could also highlight business weakness and </a:t>
            </a:r>
            <a:r>
              <a:rPr sz="1800" spc="-10" dirty="0">
                <a:solidFill>
                  <a:srgbClr val="843B0C"/>
                </a:solidFill>
                <a:latin typeface="Cambria"/>
                <a:cs typeface="Cambria"/>
              </a:rPr>
              <a:t>failures </a:t>
            </a:r>
            <a:r>
              <a:rPr sz="1800" dirty="0">
                <a:solidFill>
                  <a:srgbClr val="843B0C"/>
                </a:solidFill>
                <a:latin typeface="Cambria"/>
                <a:cs typeface="Cambria"/>
              </a:rPr>
              <a:t>– Helps </a:t>
            </a:r>
            <a:r>
              <a:rPr sz="1800" spc="-5" dirty="0">
                <a:solidFill>
                  <a:srgbClr val="843B0C"/>
                </a:solidFill>
                <a:latin typeface="Cambria"/>
                <a:cs typeface="Cambria"/>
              </a:rPr>
              <a:t>to </a:t>
            </a:r>
            <a:r>
              <a:rPr sz="1800" dirty="0">
                <a:solidFill>
                  <a:srgbClr val="843B0C"/>
                </a:solidFill>
                <a:latin typeface="Cambria"/>
                <a:cs typeface="Cambria"/>
              </a:rPr>
              <a:t>identify</a:t>
            </a:r>
            <a:r>
              <a:rPr sz="1800" spc="40" dirty="0">
                <a:solidFill>
                  <a:srgbClr val="843B0C"/>
                </a:solidFill>
                <a:latin typeface="Cambria"/>
                <a:cs typeface="Cambria"/>
              </a:rPr>
              <a:t> </a:t>
            </a:r>
            <a:r>
              <a:rPr sz="1800" dirty="0">
                <a:solidFill>
                  <a:srgbClr val="843B0C"/>
                </a:solidFill>
                <a:latin typeface="Cambria"/>
                <a:cs typeface="Cambria"/>
              </a:rPr>
              <a:t>risk</a:t>
            </a:r>
            <a:endParaRPr sz="1800" dirty="0">
              <a:latin typeface="Cambria"/>
              <a:cs typeface="Cambria"/>
            </a:endParaRPr>
          </a:p>
        </p:txBody>
      </p:sp>
      <p:sp>
        <p:nvSpPr>
          <p:cNvPr id="3" name="object 3"/>
          <p:cNvSpPr txBox="1">
            <a:spLocks noGrp="1"/>
          </p:cNvSpPr>
          <p:nvPr>
            <p:ph type="title"/>
          </p:nvPr>
        </p:nvSpPr>
        <p:spPr>
          <a:xfrm>
            <a:off x="475894" y="117728"/>
            <a:ext cx="1804035" cy="376555"/>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dirty="0">
                <a:solidFill>
                  <a:schemeClr val="bg1"/>
                </a:solidFill>
                <a:latin typeface="Trebuchet MS"/>
                <a:cs typeface="Trebuchet MS"/>
              </a:rPr>
              <a:t>ROLE OF</a:t>
            </a:r>
            <a:r>
              <a:rPr sz="2300" b="1" spc="-120" dirty="0">
                <a:solidFill>
                  <a:schemeClr val="bg1"/>
                </a:solidFill>
                <a:latin typeface="Trebuchet MS"/>
                <a:cs typeface="Trebuchet MS"/>
              </a:rPr>
              <a:t> </a:t>
            </a:r>
            <a:r>
              <a:rPr sz="2300" b="1" spc="-50" dirty="0">
                <a:solidFill>
                  <a:schemeClr val="bg1"/>
                </a:solidFill>
                <a:latin typeface="Trebuchet MS"/>
                <a:cs typeface="Trebuchet MS"/>
              </a:rPr>
              <a:t>FAR</a:t>
            </a:r>
            <a:endParaRPr sz="2300" dirty="0">
              <a:solidFill>
                <a:schemeClr val="bg1"/>
              </a:solidFill>
              <a:latin typeface="Trebuchet MS"/>
              <a:cs typeface="Trebuchet MS"/>
            </a:endParaRPr>
          </a:p>
        </p:txBody>
      </p:sp>
      <p:sp>
        <p:nvSpPr>
          <p:cNvPr id="4" name="object 4"/>
          <p:cNvSpPr/>
          <p:nvPr/>
        </p:nvSpPr>
        <p:spPr>
          <a:xfrm>
            <a:off x="0" y="27432"/>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
        <p:nvSpPr>
          <p:cNvPr id="5" name="object 5"/>
          <p:cNvSpPr/>
          <p:nvPr/>
        </p:nvSpPr>
        <p:spPr>
          <a:xfrm>
            <a:off x="909827" y="1757197"/>
            <a:ext cx="582155" cy="54709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69263" y="1796795"/>
            <a:ext cx="467868" cy="43433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09827" y="2540507"/>
            <a:ext cx="582155" cy="58064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69263" y="2580132"/>
            <a:ext cx="467868" cy="46786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909827" y="3363467"/>
            <a:ext cx="582155" cy="58064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69263" y="3403091"/>
            <a:ext cx="467868" cy="46786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315700" y="0"/>
            <a:ext cx="591311" cy="5349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56132" y="4090415"/>
            <a:ext cx="1868424" cy="113233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134567" y="4108450"/>
            <a:ext cx="1391920" cy="1123315"/>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Calibri"/>
                <a:cs typeface="Calibri"/>
              </a:rPr>
              <a:t>Ensures  </a:t>
            </a:r>
            <a:r>
              <a:rPr sz="1800" dirty="0">
                <a:latin typeface="Calibri"/>
                <a:cs typeface="Calibri"/>
              </a:rPr>
              <a:t>Unde</a:t>
            </a:r>
            <a:r>
              <a:rPr sz="1800" spc="-40" dirty="0">
                <a:latin typeface="Calibri"/>
                <a:cs typeface="Calibri"/>
              </a:rPr>
              <a:t>r</a:t>
            </a:r>
            <a:r>
              <a:rPr sz="1800" spc="-20" dirty="0">
                <a:latin typeface="Calibri"/>
                <a:cs typeface="Calibri"/>
              </a:rPr>
              <a:t>s</a:t>
            </a:r>
            <a:r>
              <a:rPr sz="1800" spc="-30" dirty="0">
                <a:latin typeface="Calibri"/>
                <a:cs typeface="Calibri"/>
              </a:rPr>
              <a:t>t</a:t>
            </a:r>
            <a:r>
              <a:rPr sz="1800" dirty="0">
                <a:latin typeface="Calibri"/>
                <a:cs typeface="Calibri"/>
              </a:rPr>
              <a:t>an</a:t>
            </a:r>
            <a:r>
              <a:rPr sz="1800" spc="5" dirty="0">
                <a:latin typeface="Calibri"/>
                <a:cs typeface="Calibri"/>
              </a:rPr>
              <a:t>d</a:t>
            </a:r>
            <a:r>
              <a:rPr sz="1800" spc="-5" dirty="0">
                <a:latin typeface="Calibri"/>
                <a:cs typeface="Calibri"/>
              </a:rPr>
              <a:t>ing  Of </a:t>
            </a:r>
            <a:r>
              <a:rPr sz="1800" spc="-10" dirty="0">
                <a:latin typeface="Calibri"/>
                <a:cs typeface="Calibri"/>
              </a:rPr>
              <a:t>Controlled  transactions</a:t>
            </a:r>
            <a:endParaRPr sz="1800">
              <a:latin typeface="Calibri"/>
              <a:cs typeface="Calibri"/>
            </a:endParaRPr>
          </a:p>
        </p:txBody>
      </p:sp>
      <p:sp>
        <p:nvSpPr>
          <p:cNvPr id="5" name="object 5"/>
          <p:cNvSpPr/>
          <p:nvPr/>
        </p:nvSpPr>
        <p:spPr>
          <a:xfrm>
            <a:off x="2638044" y="3611879"/>
            <a:ext cx="288290" cy="1545590"/>
          </a:xfrm>
          <a:custGeom>
            <a:avLst/>
            <a:gdLst/>
            <a:ahLst/>
            <a:cxnLst/>
            <a:rect l="l" t="t" r="r" b="b"/>
            <a:pathLst>
              <a:path w="288289" h="1545589">
                <a:moveTo>
                  <a:pt x="0" y="0"/>
                </a:moveTo>
                <a:lnTo>
                  <a:pt x="0" y="1062990"/>
                </a:lnTo>
                <a:lnTo>
                  <a:pt x="288036" y="1545336"/>
                </a:lnTo>
                <a:lnTo>
                  <a:pt x="288036" y="482346"/>
                </a:lnTo>
                <a:lnTo>
                  <a:pt x="0" y="0"/>
                </a:lnTo>
                <a:close/>
              </a:path>
            </a:pathLst>
          </a:custGeom>
          <a:solidFill>
            <a:srgbClr val="C55A11"/>
          </a:solidFill>
        </p:spPr>
        <p:txBody>
          <a:bodyPr wrap="square" lIns="0" tIns="0" rIns="0" bIns="0" rtlCol="0"/>
          <a:lstStyle/>
          <a:p>
            <a:endParaRPr/>
          </a:p>
        </p:txBody>
      </p:sp>
      <p:sp>
        <p:nvSpPr>
          <p:cNvPr id="6" name="object 6"/>
          <p:cNvSpPr/>
          <p:nvPr/>
        </p:nvSpPr>
        <p:spPr>
          <a:xfrm>
            <a:off x="2649987" y="3667505"/>
            <a:ext cx="1868424" cy="106832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717673" y="3639692"/>
            <a:ext cx="1333500" cy="84836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44536A"/>
                </a:solidFill>
                <a:latin typeface="Cambria"/>
                <a:cs typeface="Cambria"/>
              </a:rPr>
              <a:t>Econ</a:t>
            </a:r>
            <a:r>
              <a:rPr sz="1800" spc="5" dirty="0">
                <a:solidFill>
                  <a:srgbClr val="44536A"/>
                </a:solidFill>
                <a:latin typeface="Cambria"/>
                <a:cs typeface="Cambria"/>
              </a:rPr>
              <a:t>o</a:t>
            </a:r>
            <a:r>
              <a:rPr sz="1800" spc="-5" dirty="0">
                <a:solidFill>
                  <a:srgbClr val="44536A"/>
                </a:solidFill>
                <a:latin typeface="Cambria"/>
                <a:cs typeface="Cambria"/>
              </a:rPr>
              <a:t>m</a:t>
            </a:r>
            <a:r>
              <a:rPr sz="1800" dirty="0">
                <a:solidFill>
                  <a:srgbClr val="44536A"/>
                </a:solidFill>
                <a:latin typeface="Cambria"/>
                <a:cs typeface="Cambria"/>
              </a:rPr>
              <a:t>ical</a:t>
            </a:r>
            <a:r>
              <a:rPr sz="1800" spc="-10" dirty="0">
                <a:solidFill>
                  <a:srgbClr val="44536A"/>
                </a:solidFill>
                <a:latin typeface="Cambria"/>
                <a:cs typeface="Cambria"/>
              </a:rPr>
              <a:t>l</a:t>
            </a:r>
            <a:r>
              <a:rPr sz="1800" dirty="0">
                <a:solidFill>
                  <a:srgbClr val="44536A"/>
                </a:solidFill>
                <a:latin typeface="Cambria"/>
                <a:cs typeface="Cambria"/>
              </a:rPr>
              <a:t>y  </a:t>
            </a:r>
            <a:r>
              <a:rPr sz="1800" spc="-5" dirty="0">
                <a:solidFill>
                  <a:srgbClr val="44536A"/>
                </a:solidFill>
                <a:latin typeface="Cambria"/>
                <a:cs typeface="Cambria"/>
              </a:rPr>
              <a:t>Significant  Factors</a:t>
            </a:r>
            <a:endParaRPr sz="1800">
              <a:latin typeface="Cambria"/>
              <a:cs typeface="Cambria"/>
            </a:endParaRPr>
          </a:p>
        </p:txBody>
      </p:sp>
      <p:sp>
        <p:nvSpPr>
          <p:cNvPr id="8" name="object 8"/>
          <p:cNvSpPr/>
          <p:nvPr/>
        </p:nvSpPr>
        <p:spPr>
          <a:xfrm>
            <a:off x="4219955" y="3133344"/>
            <a:ext cx="287020" cy="1546860"/>
          </a:xfrm>
          <a:custGeom>
            <a:avLst/>
            <a:gdLst/>
            <a:ahLst/>
            <a:cxnLst/>
            <a:rect l="l" t="t" r="r" b="b"/>
            <a:pathLst>
              <a:path w="287020" h="1546860">
                <a:moveTo>
                  <a:pt x="0" y="0"/>
                </a:moveTo>
                <a:lnTo>
                  <a:pt x="0" y="1064005"/>
                </a:lnTo>
                <a:lnTo>
                  <a:pt x="286512" y="1546859"/>
                </a:lnTo>
                <a:lnTo>
                  <a:pt x="286512" y="482853"/>
                </a:lnTo>
                <a:lnTo>
                  <a:pt x="0" y="0"/>
                </a:lnTo>
                <a:close/>
              </a:path>
            </a:pathLst>
          </a:custGeom>
          <a:solidFill>
            <a:srgbClr val="7B7B7B"/>
          </a:solidFill>
        </p:spPr>
        <p:txBody>
          <a:bodyPr wrap="square" lIns="0" tIns="0" rIns="0" bIns="0" rtlCol="0"/>
          <a:lstStyle/>
          <a:p>
            <a:endParaRPr/>
          </a:p>
        </p:txBody>
      </p:sp>
      <p:sp>
        <p:nvSpPr>
          <p:cNvPr id="9" name="object 9"/>
          <p:cNvSpPr/>
          <p:nvPr/>
        </p:nvSpPr>
        <p:spPr>
          <a:xfrm>
            <a:off x="4221479" y="3133344"/>
            <a:ext cx="1868424" cy="1068323"/>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4301109" y="3161233"/>
            <a:ext cx="1421765" cy="57467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mbria"/>
                <a:cs typeface="Cambria"/>
              </a:rPr>
              <a:t>Assessment</a:t>
            </a:r>
            <a:r>
              <a:rPr sz="1800" spc="-25" dirty="0">
                <a:solidFill>
                  <a:srgbClr val="FFFFFF"/>
                </a:solidFill>
                <a:latin typeface="Cambria"/>
                <a:cs typeface="Cambria"/>
              </a:rPr>
              <a:t> </a:t>
            </a:r>
            <a:r>
              <a:rPr sz="1800" dirty="0">
                <a:solidFill>
                  <a:srgbClr val="FFFFFF"/>
                </a:solidFill>
                <a:latin typeface="Cambria"/>
                <a:cs typeface="Cambria"/>
              </a:rPr>
              <a:t>of</a:t>
            </a:r>
            <a:endParaRPr sz="1800">
              <a:latin typeface="Cambria"/>
              <a:cs typeface="Cambria"/>
            </a:endParaRPr>
          </a:p>
          <a:p>
            <a:pPr marL="12700">
              <a:lnSpc>
                <a:spcPct val="100000"/>
              </a:lnSpc>
              <a:spcBef>
                <a:spcPts val="5"/>
              </a:spcBef>
            </a:pPr>
            <a:r>
              <a:rPr sz="1800" spc="-5" dirty="0">
                <a:solidFill>
                  <a:srgbClr val="FFFFFF"/>
                </a:solidFill>
                <a:latin typeface="Cambria"/>
                <a:cs typeface="Cambria"/>
              </a:rPr>
              <a:t>Comparability</a:t>
            </a:r>
            <a:endParaRPr sz="1800">
              <a:latin typeface="Cambria"/>
              <a:cs typeface="Cambria"/>
            </a:endParaRPr>
          </a:p>
        </p:txBody>
      </p:sp>
      <p:sp>
        <p:nvSpPr>
          <p:cNvPr id="11" name="object 11"/>
          <p:cNvSpPr/>
          <p:nvPr/>
        </p:nvSpPr>
        <p:spPr>
          <a:xfrm>
            <a:off x="5803391" y="2656332"/>
            <a:ext cx="287020" cy="1545590"/>
          </a:xfrm>
          <a:custGeom>
            <a:avLst/>
            <a:gdLst/>
            <a:ahLst/>
            <a:cxnLst/>
            <a:rect l="l" t="t" r="r" b="b"/>
            <a:pathLst>
              <a:path w="287020" h="1545589">
                <a:moveTo>
                  <a:pt x="0" y="0"/>
                </a:moveTo>
                <a:lnTo>
                  <a:pt x="0" y="1062989"/>
                </a:lnTo>
                <a:lnTo>
                  <a:pt x="286512" y="1545335"/>
                </a:lnTo>
                <a:lnTo>
                  <a:pt x="286512" y="482345"/>
                </a:lnTo>
                <a:lnTo>
                  <a:pt x="0" y="0"/>
                </a:lnTo>
                <a:close/>
              </a:path>
            </a:pathLst>
          </a:custGeom>
          <a:solidFill>
            <a:srgbClr val="BE9000"/>
          </a:solidFill>
        </p:spPr>
        <p:txBody>
          <a:bodyPr wrap="square" lIns="0" tIns="0" rIns="0" bIns="0" rtlCol="0"/>
          <a:lstStyle/>
          <a:p>
            <a:endParaRPr/>
          </a:p>
        </p:txBody>
      </p:sp>
      <p:sp>
        <p:nvSpPr>
          <p:cNvPr id="12" name="object 12"/>
          <p:cNvSpPr/>
          <p:nvPr/>
        </p:nvSpPr>
        <p:spPr>
          <a:xfrm>
            <a:off x="5803391" y="2656332"/>
            <a:ext cx="1868423" cy="1136903"/>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6092697" y="2683509"/>
            <a:ext cx="1288415" cy="1123315"/>
          </a:xfrm>
          <a:prstGeom prst="rect">
            <a:avLst/>
          </a:prstGeom>
        </p:spPr>
        <p:txBody>
          <a:bodyPr vert="horz" wrap="square" lIns="0" tIns="12700" rIns="0" bIns="0" rtlCol="0">
            <a:spAutoFit/>
          </a:bodyPr>
          <a:lstStyle/>
          <a:p>
            <a:pPr marL="12700" marR="5080" indent="1270" algn="ctr">
              <a:lnSpc>
                <a:spcPct val="100000"/>
              </a:lnSpc>
              <a:spcBef>
                <a:spcPts val="100"/>
              </a:spcBef>
            </a:pPr>
            <a:r>
              <a:rPr sz="1800" spc="-5" dirty="0">
                <a:solidFill>
                  <a:srgbClr val="FFFFFF"/>
                </a:solidFill>
                <a:latin typeface="Cambria"/>
                <a:cs typeface="Cambria"/>
              </a:rPr>
              <a:t>Role </a:t>
            </a:r>
            <a:r>
              <a:rPr sz="1800" dirty="0">
                <a:solidFill>
                  <a:srgbClr val="FFFFFF"/>
                </a:solidFill>
                <a:latin typeface="Cambria"/>
                <a:cs typeface="Cambria"/>
              </a:rPr>
              <a:t>in TP  </a:t>
            </a:r>
            <a:r>
              <a:rPr sz="1800" spc="-5" dirty="0">
                <a:solidFill>
                  <a:srgbClr val="FFFFFF"/>
                </a:solidFill>
                <a:latin typeface="Cambria"/>
                <a:cs typeface="Cambria"/>
              </a:rPr>
              <a:t>Methods</a:t>
            </a:r>
            <a:r>
              <a:rPr sz="1800" spc="-75" dirty="0">
                <a:solidFill>
                  <a:srgbClr val="FFFFFF"/>
                </a:solidFill>
                <a:latin typeface="Cambria"/>
                <a:cs typeface="Cambria"/>
              </a:rPr>
              <a:t> </a:t>
            </a:r>
            <a:r>
              <a:rPr sz="1800" spc="-10" dirty="0">
                <a:solidFill>
                  <a:srgbClr val="FFFFFF"/>
                </a:solidFill>
                <a:latin typeface="Cambria"/>
                <a:cs typeface="Cambria"/>
              </a:rPr>
              <a:t>and  </a:t>
            </a:r>
            <a:r>
              <a:rPr sz="1800" spc="-5" dirty="0">
                <a:solidFill>
                  <a:srgbClr val="FFFFFF"/>
                </a:solidFill>
                <a:latin typeface="Cambria"/>
                <a:cs typeface="Cambria"/>
              </a:rPr>
              <a:t>Tested Party  Selection</a:t>
            </a:r>
            <a:endParaRPr sz="1800">
              <a:latin typeface="Cambria"/>
              <a:cs typeface="Cambria"/>
            </a:endParaRPr>
          </a:p>
        </p:txBody>
      </p:sp>
      <p:sp>
        <p:nvSpPr>
          <p:cNvPr id="14" name="object 14"/>
          <p:cNvSpPr/>
          <p:nvPr/>
        </p:nvSpPr>
        <p:spPr>
          <a:xfrm>
            <a:off x="7383780" y="2177795"/>
            <a:ext cx="288290" cy="1546860"/>
          </a:xfrm>
          <a:custGeom>
            <a:avLst/>
            <a:gdLst/>
            <a:ahLst/>
            <a:cxnLst/>
            <a:rect l="l" t="t" r="r" b="b"/>
            <a:pathLst>
              <a:path w="288290" h="1546860">
                <a:moveTo>
                  <a:pt x="0" y="0"/>
                </a:moveTo>
                <a:lnTo>
                  <a:pt x="0" y="1064005"/>
                </a:lnTo>
                <a:lnTo>
                  <a:pt x="288036" y="1546859"/>
                </a:lnTo>
                <a:lnTo>
                  <a:pt x="288036" y="482853"/>
                </a:lnTo>
                <a:lnTo>
                  <a:pt x="0" y="0"/>
                </a:lnTo>
                <a:close/>
              </a:path>
            </a:pathLst>
          </a:custGeom>
          <a:solidFill>
            <a:srgbClr val="2D75B6"/>
          </a:solidFill>
        </p:spPr>
        <p:txBody>
          <a:bodyPr wrap="square" lIns="0" tIns="0" rIns="0" bIns="0" rtlCol="0"/>
          <a:lstStyle/>
          <a:p>
            <a:endParaRPr/>
          </a:p>
        </p:txBody>
      </p:sp>
      <p:sp>
        <p:nvSpPr>
          <p:cNvPr id="15" name="object 15"/>
          <p:cNvSpPr/>
          <p:nvPr/>
        </p:nvSpPr>
        <p:spPr>
          <a:xfrm>
            <a:off x="7383780" y="2177795"/>
            <a:ext cx="1868424" cy="1068324"/>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8965692" y="1700783"/>
            <a:ext cx="287020" cy="1545590"/>
          </a:xfrm>
          <a:custGeom>
            <a:avLst/>
            <a:gdLst/>
            <a:ahLst/>
            <a:cxnLst/>
            <a:rect l="l" t="t" r="r" b="b"/>
            <a:pathLst>
              <a:path w="287020" h="1545589">
                <a:moveTo>
                  <a:pt x="0" y="0"/>
                </a:moveTo>
                <a:lnTo>
                  <a:pt x="0" y="1062989"/>
                </a:lnTo>
                <a:lnTo>
                  <a:pt x="286511" y="1545336"/>
                </a:lnTo>
                <a:lnTo>
                  <a:pt x="286511" y="482345"/>
                </a:lnTo>
                <a:lnTo>
                  <a:pt x="0" y="0"/>
                </a:lnTo>
                <a:close/>
              </a:path>
            </a:pathLst>
          </a:custGeom>
          <a:solidFill>
            <a:srgbClr val="538235"/>
          </a:solidFill>
        </p:spPr>
        <p:txBody>
          <a:bodyPr wrap="square" lIns="0" tIns="0" rIns="0" bIns="0" rtlCol="0"/>
          <a:lstStyle/>
          <a:p>
            <a:endParaRPr/>
          </a:p>
        </p:txBody>
      </p:sp>
      <p:sp>
        <p:nvSpPr>
          <p:cNvPr id="17" name="object 17"/>
          <p:cNvSpPr/>
          <p:nvPr/>
        </p:nvSpPr>
        <p:spPr>
          <a:xfrm>
            <a:off x="8965692" y="1700783"/>
            <a:ext cx="2081783" cy="1066800"/>
          </a:xfrm>
          <a:prstGeom prst="rect">
            <a:avLst/>
          </a:prstGeom>
          <a:blipFill>
            <a:blip r:embed="rId8" cstate="print"/>
            <a:stretch>
              <a:fillRect/>
            </a:stretch>
          </a:blipFill>
        </p:spPr>
        <p:txBody>
          <a:bodyPr wrap="square" lIns="0" tIns="0" rIns="0" bIns="0" rtlCol="0"/>
          <a:lstStyle/>
          <a:p>
            <a:endParaRPr/>
          </a:p>
        </p:txBody>
      </p:sp>
      <p:sp>
        <p:nvSpPr>
          <p:cNvPr id="18" name="object 18"/>
          <p:cNvSpPr txBox="1"/>
          <p:nvPr/>
        </p:nvSpPr>
        <p:spPr>
          <a:xfrm>
            <a:off x="7464043" y="1727149"/>
            <a:ext cx="2620010" cy="1052830"/>
          </a:xfrm>
          <a:prstGeom prst="rect">
            <a:avLst/>
          </a:prstGeom>
        </p:spPr>
        <p:txBody>
          <a:bodyPr vert="horz" wrap="square" lIns="0" tIns="12700" rIns="0" bIns="0" rtlCol="0">
            <a:spAutoFit/>
          </a:bodyPr>
          <a:lstStyle/>
          <a:p>
            <a:pPr marL="1593850">
              <a:lnSpc>
                <a:spcPct val="100000"/>
              </a:lnSpc>
              <a:spcBef>
                <a:spcPts val="100"/>
              </a:spcBef>
            </a:pPr>
            <a:r>
              <a:rPr sz="1800" dirty="0">
                <a:solidFill>
                  <a:srgbClr val="FFFFFF"/>
                </a:solidFill>
                <a:latin typeface="Cambria"/>
                <a:cs typeface="Cambria"/>
              </a:rPr>
              <a:t>Two</a:t>
            </a:r>
            <a:r>
              <a:rPr sz="1800" spc="-75" dirty="0">
                <a:solidFill>
                  <a:srgbClr val="FFFFFF"/>
                </a:solidFill>
                <a:latin typeface="Cambria"/>
                <a:cs typeface="Cambria"/>
              </a:rPr>
              <a:t> </a:t>
            </a:r>
            <a:r>
              <a:rPr sz="1800" dirty="0">
                <a:solidFill>
                  <a:srgbClr val="FFFFFF"/>
                </a:solidFill>
                <a:latin typeface="Cambria"/>
                <a:cs typeface="Cambria"/>
              </a:rPr>
              <a:t>sided</a:t>
            </a:r>
            <a:endParaRPr sz="1800">
              <a:latin typeface="Cambria"/>
              <a:cs typeface="Cambria"/>
            </a:endParaRPr>
          </a:p>
          <a:p>
            <a:pPr marL="1593850">
              <a:lnSpc>
                <a:spcPts val="1880"/>
              </a:lnSpc>
              <a:spcBef>
                <a:spcPts val="5"/>
              </a:spcBef>
            </a:pPr>
            <a:r>
              <a:rPr sz="1800" dirty="0">
                <a:solidFill>
                  <a:srgbClr val="FFFFFF"/>
                </a:solidFill>
                <a:latin typeface="Cambria"/>
                <a:cs typeface="Cambria"/>
              </a:rPr>
              <a:t>View</a:t>
            </a:r>
            <a:endParaRPr sz="1800">
              <a:latin typeface="Cambria"/>
              <a:cs typeface="Cambria"/>
            </a:endParaRPr>
          </a:p>
          <a:p>
            <a:pPr marL="12700">
              <a:lnSpc>
                <a:spcPts val="1880"/>
              </a:lnSpc>
            </a:pPr>
            <a:r>
              <a:rPr sz="1800" spc="-5" dirty="0">
                <a:solidFill>
                  <a:srgbClr val="FFFFFF"/>
                </a:solidFill>
                <a:latin typeface="Cambria"/>
                <a:cs typeface="Cambria"/>
              </a:rPr>
              <a:t>Fixation</a:t>
            </a:r>
            <a:r>
              <a:rPr sz="1800" spc="-40" dirty="0">
                <a:solidFill>
                  <a:srgbClr val="FFFFFF"/>
                </a:solidFill>
                <a:latin typeface="Cambria"/>
                <a:cs typeface="Cambria"/>
              </a:rPr>
              <a:t> </a:t>
            </a:r>
            <a:r>
              <a:rPr sz="1800" dirty="0">
                <a:solidFill>
                  <a:srgbClr val="FFFFFF"/>
                </a:solidFill>
                <a:latin typeface="Cambria"/>
                <a:cs typeface="Cambria"/>
              </a:rPr>
              <a:t>of</a:t>
            </a:r>
            <a:endParaRPr sz="1800">
              <a:latin typeface="Cambria"/>
              <a:cs typeface="Cambria"/>
            </a:endParaRPr>
          </a:p>
          <a:p>
            <a:pPr marL="12700">
              <a:lnSpc>
                <a:spcPct val="100000"/>
              </a:lnSpc>
            </a:pPr>
            <a:r>
              <a:rPr sz="1800" dirty="0">
                <a:solidFill>
                  <a:srgbClr val="FFFFFF"/>
                </a:solidFill>
                <a:latin typeface="Cambria"/>
                <a:cs typeface="Cambria"/>
              </a:rPr>
              <a:t>Price</a:t>
            </a:r>
            <a:endParaRPr sz="1800">
              <a:latin typeface="Cambria"/>
              <a:cs typeface="Cambria"/>
            </a:endParaRPr>
          </a:p>
        </p:txBody>
      </p:sp>
      <p:sp>
        <p:nvSpPr>
          <p:cNvPr id="19" name="object 19"/>
          <p:cNvSpPr/>
          <p:nvPr/>
        </p:nvSpPr>
        <p:spPr>
          <a:xfrm>
            <a:off x="10158983" y="1700783"/>
            <a:ext cx="891540" cy="533400"/>
          </a:xfrm>
          <a:custGeom>
            <a:avLst/>
            <a:gdLst/>
            <a:ahLst/>
            <a:cxnLst/>
            <a:rect l="l" t="t" r="r" b="b"/>
            <a:pathLst>
              <a:path w="891540" h="533400">
                <a:moveTo>
                  <a:pt x="891540" y="0"/>
                </a:moveTo>
                <a:lnTo>
                  <a:pt x="0" y="0"/>
                </a:lnTo>
                <a:lnTo>
                  <a:pt x="445389" y="533400"/>
                </a:lnTo>
                <a:lnTo>
                  <a:pt x="891540" y="0"/>
                </a:lnTo>
                <a:close/>
              </a:path>
            </a:pathLst>
          </a:custGeom>
          <a:solidFill>
            <a:srgbClr val="538235"/>
          </a:solidFill>
        </p:spPr>
        <p:txBody>
          <a:bodyPr wrap="square" lIns="0" tIns="0" rIns="0" bIns="0" rtlCol="0"/>
          <a:lstStyle/>
          <a:p>
            <a:endParaRPr/>
          </a:p>
        </p:txBody>
      </p:sp>
      <p:sp>
        <p:nvSpPr>
          <p:cNvPr id="20" name="object 20"/>
          <p:cNvSpPr/>
          <p:nvPr/>
        </p:nvSpPr>
        <p:spPr>
          <a:xfrm>
            <a:off x="10158983" y="1700783"/>
            <a:ext cx="1338580" cy="1066800"/>
          </a:xfrm>
          <a:custGeom>
            <a:avLst/>
            <a:gdLst/>
            <a:ahLst/>
            <a:cxnLst/>
            <a:rect l="l" t="t" r="r" b="b"/>
            <a:pathLst>
              <a:path w="1338579" h="1066800">
                <a:moveTo>
                  <a:pt x="892301" y="0"/>
                </a:moveTo>
                <a:lnTo>
                  <a:pt x="0" y="1066800"/>
                </a:lnTo>
                <a:lnTo>
                  <a:pt x="892301" y="1066800"/>
                </a:lnTo>
                <a:lnTo>
                  <a:pt x="1338072" y="533400"/>
                </a:lnTo>
                <a:lnTo>
                  <a:pt x="892301" y="0"/>
                </a:lnTo>
                <a:close/>
              </a:path>
            </a:pathLst>
          </a:custGeom>
          <a:solidFill>
            <a:srgbClr val="6FAC46"/>
          </a:solidFill>
        </p:spPr>
        <p:txBody>
          <a:bodyPr wrap="square" lIns="0" tIns="0" rIns="0" bIns="0" rtlCol="0"/>
          <a:lstStyle/>
          <a:p>
            <a:endParaRPr/>
          </a:p>
        </p:txBody>
      </p:sp>
      <p:sp>
        <p:nvSpPr>
          <p:cNvPr id="21" name="object 21"/>
          <p:cNvSpPr txBox="1"/>
          <p:nvPr/>
        </p:nvSpPr>
        <p:spPr>
          <a:xfrm>
            <a:off x="5283834" y="4722621"/>
            <a:ext cx="641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7E7E7E"/>
                </a:solidFill>
                <a:latin typeface="Calibri"/>
                <a:cs typeface="Calibri"/>
              </a:rPr>
              <a:t>.</a:t>
            </a:r>
            <a:endParaRPr sz="1200">
              <a:latin typeface="Calibri"/>
              <a:cs typeface="Calibri"/>
            </a:endParaRPr>
          </a:p>
        </p:txBody>
      </p:sp>
      <p:sp>
        <p:nvSpPr>
          <p:cNvPr id="22" name="object 22"/>
          <p:cNvSpPr txBox="1"/>
          <p:nvPr/>
        </p:nvSpPr>
        <p:spPr>
          <a:xfrm>
            <a:off x="8131428" y="4103330"/>
            <a:ext cx="2696845" cy="628377"/>
          </a:xfrm>
          <a:prstGeom prst="rect">
            <a:avLst/>
          </a:prstGeom>
        </p:spPr>
        <p:txBody>
          <a:bodyPr vert="horz" wrap="square" lIns="0" tIns="12700" rIns="0" bIns="0" rtlCol="0">
            <a:spAutoFit/>
          </a:bodyPr>
          <a:lstStyle/>
          <a:p>
            <a:pPr marL="12700">
              <a:lnSpc>
                <a:spcPct val="100000"/>
              </a:lnSpc>
              <a:spcBef>
                <a:spcPts val="100"/>
              </a:spcBef>
            </a:pPr>
            <a:r>
              <a:rPr lang="en-IN" sz="2000" b="1" spc="-10" dirty="0" smtClean="0">
                <a:latin typeface="Cambria"/>
                <a:cs typeface="Cambria"/>
              </a:rPr>
              <a:t>P</a:t>
            </a:r>
            <a:r>
              <a:rPr lang="en-IN" sz="2000" b="1" spc="-5" dirty="0" smtClean="0">
                <a:latin typeface="Cambria"/>
                <a:cs typeface="Cambria"/>
              </a:rPr>
              <a:t>oints to be remembered</a:t>
            </a:r>
            <a:endParaRPr sz="2000" dirty="0">
              <a:latin typeface="Cambria"/>
              <a:cs typeface="Cambria"/>
            </a:endParaRPr>
          </a:p>
        </p:txBody>
      </p:sp>
      <p:sp>
        <p:nvSpPr>
          <p:cNvPr id="23" name="object 23"/>
          <p:cNvSpPr/>
          <p:nvPr/>
        </p:nvSpPr>
        <p:spPr>
          <a:xfrm>
            <a:off x="8109204" y="4954523"/>
            <a:ext cx="3794759" cy="1734312"/>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8109204" y="4954523"/>
            <a:ext cx="3794760" cy="1734820"/>
          </a:xfrm>
          <a:custGeom>
            <a:avLst/>
            <a:gdLst/>
            <a:ahLst/>
            <a:cxnLst/>
            <a:rect l="l" t="t" r="r" b="b"/>
            <a:pathLst>
              <a:path w="3794759" h="1734820">
                <a:moveTo>
                  <a:pt x="0" y="1734312"/>
                </a:moveTo>
                <a:lnTo>
                  <a:pt x="3794759" y="1734312"/>
                </a:lnTo>
                <a:lnTo>
                  <a:pt x="3794759" y="0"/>
                </a:lnTo>
                <a:lnTo>
                  <a:pt x="0" y="0"/>
                </a:lnTo>
                <a:lnTo>
                  <a:pt x="0" y="1734312"/>
                </a:lnTo>
                <a:close/>
              </a:path>
            </a:pathLst>
          </a:custGeom>
          <a:ln w="6096">
            <a:solidFill>
              <a:srgbClr val="A4A4A4"/>
            </a:solidFill>
          </a:ln>
        </p:spPr>
        <p:txBody>
          <a:bodyPr wrap="square" lIns="0" tIns="0" rIns="0" bIns="0" rtlCol="0"/>
          <a:lstStyle/>
          <a:p>
            <a:endParaRPr/>
          </a:p>
        </p:txBody>
      </p:sp>
      <p:sp>
        <p:nvSpPr>
          <p:cNvPr id="25" name="object 25"/>
          <p:cNvSpPr txBox="1"/>
          <p:nvPr/>
        </p:nvSpPr>
        <p:spPr>
          <a:xfrm>
            <a:off x="8107426" y="4966920"/>
            <a:ext cx="3796537" cy="1680152"/>
          </a:xfrm>
          <a:prstGeom prst="rect">
            <a:avLst/>
          </a:prstGeom>
        </p:spPr>
        <p:txBody>
          <a:bodyPr vert="horz" wrap="square" lIns="0" tIns="12700" rIns="0" bIns="0" rtlCol="0">
            <a:spAutoFit/>
          </a:bodyPr>
          <a:lstStyle/>
          <a:p>
            <a:pPr marL="12700">
              <a:lnSpc>
                <a:spcPct val="100000"/>
              </a:lnSpc>
              <a:spcBef>
                <a:spcPts val="100"/>
              </a:spcBef>
            </a:pPr>
            <a:r>
              <a:rPr lang="en-IN" sz="1800" spc="-5" dirty="0" smtClean="0">
                <a:latin typeface="Cambria"/>
                <a:cs typeface="Cambria"/>
              </a:rPr>
              <a:t>O</a:t>
            </a:r>
            <a:r>
              <a:rPr lang="en-IN" spc="-5" dirty="0" smtClean="0">
                <a:latin typeface="Cambria"/>
                <a:cs typeface="Cambria"/>
              </a:rPr>
              <a:t>ECD Guidelines says that dealings between two independent enterprises, compensation usually will reflect the functions that each enterprise performs ( taking into account assets employed and risks undertaken)</a:t>
            </a:r>
            <a:endParaRPr sz="1800" dirty="0">
              <a:latin typeface="Cambria"/>
              <a:cs typeface="Cambria"/>
            </a:endParaRPr>
          </a:p>
        </p:txBody>
      </p:sp>
      <p:sp>
        <p:nvSpPr>
          <p:cNvPr id="26" name="object 26"/>
          <p:cNvSpPr/>
          <p:nvPr/>
        </p:nvSpPr>
        <p:spPr>
          <a:xfrm>
            <a:off x="3383279" y="47244"/>
            <a:ext cx="8769096" cy="993647"/>
          </a:xfrm>
          <a:prstGeom prst="rect">
            <a:avLst/>
          </a:prstGeom>
          <a:blipFill>
            <a:blip r:embed="rId10" cstate="print"/>
            <a:stretch>
              <a:fillRect/>
            </a:stretch>
          </a:blipFill>
        </p:spPr>
        <p:txBody>
          <a:bodyPr wrap="square" lIns="0" tIns="0" rIns="0" bIns="0" rtlCol="0"/>
          <a:lstStyle/>
          <a:p>
            <a:endParaRPr/>
          </a:p>
        </p:txBody>
      </p:sp>
      <p:sp>
        <p:nvSpPr>
          <p:cNvPr id="27" name="object 27"/>
          <p:cNvSpPr txBox="1">
            <a:spLocks noGrp="1"/>
          </p:cNvSpPr>
          <p:nvPr>
            <p:ph type="title"/>
          </p:nvPr>
        </p:nvSpPr>
        <p:spPr>
          <a:xfrm>
            <a:off x="475894" y="212480"/>
            <a:ext cx="2907385" cy="366767"/>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spc="-15" dirty="0">
                <a:solidFill>
                  <a:schemeClr val="bg1"/>
                </a:solidFill>
                <a:latin typeface="Trebuchet MS"/>
                <a:cs typeface="Trebuchet MS"/>
              </a:rPr>
              <a:t>Functional</a:t>
            </a:r>
            <a:r>
              <a:rPr sz="2300" b="1" spc="-165" dirty="0">
                <a:solidFill>
                  <a:schemeClr val="bg1"/>
                </a:solidFill>
                <a:latin typeface="Trebuchet MS"/>
                <a:cs typeface="Trebuchet MS"/>
              </a:rPr>
              <a:t> </a:t>
            </a:r>
            <a:r>
              <a:rPr sz="2300" b="1" spc="-5" dirty="0">
                <a:solidFill>
                  <a:schemeClr val="bg1"/>
                </a:solidFill>
                <a:latin typeface="Trebuchet MS"/>
                <a:cs typeface="Trebuchet MS"/>
              </a:rPr>
              <a:t>Analysis</a:t>
            </a:r>
            <a:endParaRPr sz="2300" dirty="0">
              <a:solidFill>
                <a:schemeClr val="bg1"/>
              </a:solidFill>
              <a:latin typeface="Trebuchet MS"/>
              <a:cs typeface="Trebuchet MS"/>
            </a:endParaRPr>
          </a:p>
        </p:txBody>
      </p:sp>
      <p:sp>
        <p:nvSpPr>
          <p:cNvPr id="28" name="object 28"/>
          <p:cNvSpPr/>
          <p:nvPr/>
        </p:nvSpPr>
        <p:spPr>
          <a:xfrm>
            <a:off x="0" y="27432"/>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41348" y="1568196"/>
            <a:ext cx="8924925" cy="401320"/>
          </a:xfrm>
          <a:prstGeom prst="rect">
            <a:avLst/>
          </a:prstGeom>
          <a:solidFill>
            <a:srgbClr val="E1EFD9"/>
          </a:solidFill>
        </p:spPr>
        <p:txBody>
          <a:bodyPr vert="horz" wrap="square" lIns="0" tIns="39370" rIns="0" bIns="0" rtlCol="0">
            <a:spAutoFit/>
          </a:bodyPr>
          <a:lstStyle/>
          <a:p>
            <a:pPr marL="90805">
              <a:lnSpc>
                <a:spcPct val="100000"/>
              </a:lnSpc>
              <a:spcBef>
                <a:spcPts val="310"/>
              </a:spcBef>
            </a:pPr>
            <a:r>
              <a:rPr sz="2000" dirty="0">
                <a:solidFill>
                  <a:srgbClr val="843B0C"/>
                </a:solidFill>
                <a:latin typeface="Wingdings 3"/>
                <a:cs typeface="Wingdings 3"/>
              </a:rPr>
              <a:t></a:t>
            </a:r>
            <a:r>
              <a:rPr sz="2000" dirty="0">
                <a:solidFill>
                  <a:srgbClr val="843B0C"/>
                </a:solidFill>
                <a:latin typeface="Times New Roman"/>
                <a:cs typeface="Times New Roman"/>
              </a:rPr>
              <a:t> </a:t>
            </a:r>
            <a:r>
              <a:rPr sz="2000" dirty="0">
                <a:solidFill>
                  <a:srgbClr val="843B0C"/>
                </a:solidFill>
                <a:latin typeface="Cambria"/>
                <a:cs typeface="Cambria"/>
              </a:rPr>
              <a:t>The </a:t>
            </a:r>
            <a:r>
              <a:rPr sz="2000" spc="-5" dirty="0">
                <a:solidFill>
                  <a:srgbClr val="843B0C"/>
                </a:solidFill>
                <a:latin typeface="Cambria"/>
                <a:cs typeface="Cambria"/>
              </a:rPr>
              <a:t>Questionnaire </a:t>
            </a:r>
            <a:r>
              <a:rPr sz="2000" dirty="0">
                <a:solidFill>
                  <a:srgbClr val="843B0C"/>
                </a:solidFill>
                <a:latin typeface="Cambria"/>
                <a:cs typeface="Cambria"/>
              </a:rPr>
              <a:t>should include details </a:t>
            </a:r>
            <a:r>
              <a:rPr sz="2000" spc="-5" dirty="0">
                <a:solidFill>
                  <a:srgbClr val="843B0C"/>
                </a:solidFill>
                <a:latin typeface="Cambria"/>
                <a:cs typeface="Cambria"/>
              </a:rPr>
              <a:t>about </a:t>
            </a:r>
            <a:r>
              <a:rPr sz="2000" dirty="0">
                <a:solidFill>
                  <a:srgbClr val="843B0C"/>
                </a:solidFill>
                <a:latin typeface="Cambria"/>
                <a:cs typeface="Cambria"/>
              </a:rPr>
              <a:t>the </a:t>
            </a:r>
            <a:r>
              <a:rPr sz="2000" spc="-5" dirty="0">
                <a:solidFill>
                  <a:srgbClr val="843B0C"/>
                </a:solidFill>
                <a:latin typeface="Cambria"/>
                <a:cs typeface="Cambria"/>
              </a:rPr>
              <a:t>contribution </a:t>
            </a:r>
            <a:r>
              <a:rPr sz="2000" dirty="0">
                <a:solidFill>
                  <a:srgbClr val="843B0C"/>
                </a:solidFill>
                <a:latin typeface="Cambria"/>
                <a:cs typeface="Cambria"/>
              </a:rPr>
              <a:t>of each</a:t>
            </a:r>
            <a:r>
              <a:rPr sz="2000" spc="100" dirty="0">
                <a:solidFill>
                  <a:srgbClr val="843B0C"/>
                </a:solidFill>
                <a:latin typeface="Cambria"/>
                <a:cs typeface="Cambria"/>
              </a:rPr>
              <a:t> </a:t>
            </a:r>
            <a:r>
              <a:rPr sz="2000" spc="-5" dirty="0">
                <a:solidFill>
                  <a:srgbClr val="843B0C"/>
                </a:solidFill>
                <a:latin typeface="Cambria"/>
                <a:cs typeface="Cambria"/>
              </a:rPr>
              <a:t>AE</a:t>
            </a:r>
            <a:endParaRPr sz="2000">
              <a:latin typeface="Cambria"/>
              <a:cs typeface="Cambria"/>
            </a:endParaRPr>
          </a:p>
        </p:txBody>
      </p:sp>
      <p:sp>
        <p:nvSpPr>
          <p:cNvPr id="3" name="object 3"/>
          <p:cNvSpPr/>
          <p:nvPr/>
        </p:nvSpPr>
        <p:spPr>
          <a:xfrm>
            <a:off x="886967" y="2723388"/>
            <a:ext cx="2306574" cy="158267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283588" y="3209924"/>
            <a:ext cx="1513840" cy="568960"/>
          </a:xfrm>
          <a:prstGeom prst="rect">
            <a:avLst/>
          </a:prstGeom>
        </p:spPr>
        <p:txBody>
          <a:bodyPr vert="horz" wrap="square" lIns="0" tIns="12065" rIns="0" bIns="0" rtlCol="0">
            <a:spAutoFit/>
          </a:bodyPr>
          <a:lstStyle/>
          <a:p>
            <a:pPr marL="12700">
              <a:lnSpc>
                <a:spcPts val="2140"/>
              </a:lnSpc>
              <a:spcBef>
                <a:spcPts val="95"/>
              </a:spcBef>
            </a:pPr>
            <a:r>
              <a:rPr sz="1900" b="1" spc="-10" dirty="0">
                <a:solidFill>
                  <a:srgbClr val="FFFFFF"/>
                </a:solidFill>
                <a:latin typeface="Cambria"/>
                <a:cs typeface="Cambria"/>
              </a:rPr>
              <a:t>Research</a:t>
            </a:r>
            <a:r>
              <a:rPr sz="1900" b="1" spc="-80" dirty="0">
                <a:solidFill>
                  <a:srgbClr val="FFFFFF"/>
                </a:solidFill>
                <a:latin typeface="Cambria"/>
                <a:cs typeface="Cambria"/>
              </a:rPr>
              <a:t> </a:t>
            </a:r>
            <a:r>
              <a:rPr sz="1900" b="1" spc="-10" dirty="0">
                <a:solidFill>
                  <a:srgbClr val="FFFFFF"/>
                </a:solidFill>
                <a:latin typeface="Cambria"/>
                <a:cs typeface="Cambria"/>
              </a:rPr>
              <a:t>and</a:t>
            </a:r>
            <a:endParaRPr sz="1900">
              <a:latin typeface="Cambria"/>
              <a:cs typeface="Cambria"/>
            </a:endParaRPr>
          </a:p>
          <a:p>
            <a:pPr marL="20320">
              <a:lnSpc>
                <a:spcPts val="2140"/>
              </a:lnSpc>
            </a:pPr>
            <a:r>
              <a:rPr sz="1900" b="1" spc="-15" dirty="0">
                <a:solidFill>
                  <a:srgbClr val="FFFFFF"/>
                </a:solidFill>
                <a:latin typeface="Cambria"/>
                <a:cs typeface="Cambria"/>
              </a:rPr>
              <a:t>Development</a:t>
            </a:r>
            <a:endParaRPr sz="1900">
              <a:latin typeface="Cambria"/>
              <a:cs typeface="Cambria"/>
            </a:endParaRPr>
          </a:p>
        </p:txBody>
      </p:sp>
      <p:sp>
        <p:nvSpPr>
          <p:cNvPr id="5" name="object 5"/>
          <p:cNvSpPr/>
          <p:nvPr/>
        </p:nvSpPr>
        <p:spPr>
          <a:xfrm>
            <a:off x="1801367" y="4430242"/>
            <a:ext cx="476262" cy="2598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44880" y="4802123"/>
            <a:ext cx="2189226" cy="117576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297305" y="5212207"/>
            <a:ext cx="1487170"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FFFFFF"/>
                </a:solidFill>
                <a:latin typeface="Cambria"/>
                <a:cs typeface="Cambria"/>
              </a:rPr>
              <a:t>Procurement</a:t>
            </a:r>
            <a:endParaRPr sz="1900">
              <a:latin typeface="Cambria"/>
              <a:cs typeface="Cambria"/>
            </a:endParaRPr>
          </a:p>
        </p:txBody>
      </p:sp>
      <p:sp>
        <p:nvSpPr>
          <p:cNvPr id="8" name="object 8"/>
          <p:cNvSpPr/>
          <p:nvPr/>
        </p:nvSpPr>
        <p:spPr>
          <a:xfrm>
            <a:off x="3409188" y="5152644"/>
            <a:ext cx="259867" cy="47473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930396" y="4829555"/>
            <a:ext cx="2199894" cy="1119378"/>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4285234" y="5212207"/>
            <a:ext cx="1492250" cy="314960"/>
          </a:xfrm>
          <a:prstGeom prst="rect">
            <a:avLst/>
          </a:prstGeom>
        </p:spPr>
        <p:txBody>
          <a:bodyPr vert="horz" wrap="square" lIns="0" tIns="12065" rIns="0" bIns="0" rtlCol="0">
            <a:spAutoFit/>
          </a:bodyPr>
          <a:lstStyle/>
          <a:p>
            <a:pPr marL="12700">
              <a:lnSpc>
                <a:spcPct val="100000"/>
              </a:lnSpc>
              <a:spcBef>
                <a:spcPts val="95"/>
              </a:spcBef>
            </a:pPr>
            <a:r>
              <a:rPr sz="1900" b="1" spc="-105" dirty="0">
                <a:latin typeface="Cambria"/>
                <a:cs typeface="Cambria"/>
              </a:rPr>
              <a:t>W</a:t>
            </a:r>
            <a:r>
              <a:rPr sz="1900" b="1" spc="-10" dirty="0">
                <a:latin typeface="Cambria"/>
                <a:cs typeface="Cambria"/>
              </a:rPr>
              <a:t>a</a:t>
            </a:r>
            <a:r>
              <a:rPr sz="1900" b="1" spc="-25" dirty="0">
                <a:latin typeface="Cambria"/>
                <a:cs typeface="Cambria"/>
              </a:rPr>
              <a:t>r</a:t>
            </a:r>
            <a:r>
              <a:rPr sz="1900" b="1" spc="-5" dirty="0">
                <a:latin typeface="Cambria"/>
                <a:cs typeface="Cambria"/>
              </a:rPr>
              <a:t>ehousing</a:t>
            </a:r>
            <a:endParaRPr sz="1900">
              <a:latin typeface="Cambria"/>
              <a:cs typeface="Cambria"/>
            </a:endParaRPr>
          </a:p>
        </p:txBody>
      </p:sp>
      <p:sp>
        <p:nvSpPr>
          <p:cNvPr id="11" name="object 11"/>
          <p:cNvSpPr/>
          <p:nvPr/>
        </p:nvSpPr>
        <p:spPr>
          <a:xfrm>
            <a:off x="4776215" y="4433277"/>
            <a:ext cx="479310" cy="26750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781044" y="2702051"/>
            <a:ext cx="2434590" cy="1616202"/>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4170934" y="3332226"/>
            <a:ext cx="1657350" cy="314960"/>
          </a:xfrm>
          <a:prstGeom prst="rect">
            <a:avLst/>
          </a:prstGeom>
        </p:spPr>
        <p:txBody>
          <a:bodyPr vert="horz" wrap="square" lIns="0" tIns="12065" rIns="0" bIns="0" rtlCol="0">
            <a:spAutoFit/>
          </a:bodyPr>
          <a:lstStyle/>
          <a:p>
            <a:pPr marL="12700">
              <a:lnSpc>
                <a:spcPct val="100000"/>
              </a:lnSpc>
              <a:spcBef>
                <a:spcPts val="95"/>
              </a:spcBef>
            </a:pPr>
            <a:r>
              <a:rPr sz="1900" b="1" spc="-10" dirty="0">
                <a:latin typeface="Cambria"/>
                <a:cs typeface="Cambria"/>
              </a:rPr>
              <a:t>Manufacturing</a:t>
            </a:r>
            <a:endParaRPr sz="1900">
              <a:latin typeface="Cambria"/>
              <a:cs typeface="Cambria"/>
            </a:endParaRPr>
          </a:p>
        </p:txBody>
      </p:sp>
      <p:sp>
        <p:nvSpPr>
          <p:cNvPr id="14" name="object 14"/>
          <p:cNvSpPr/>
          <p:nvPr/>
        </p:nvSpPr>
        <p:spPr>
          <a:xfrm>
            <a:off x="6451091" y="3176003"/>
            <a:ext cx="285750" cy="488454"/>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6960107" y="2762999"/>
            <a:ext cx="1866138" cy="1168158"/>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7309866" y="3170047"/>
            <a:ext cx="1170940" cy="314960"/>
          </a:xfrm>
          <a:prstGeom prst="rect">
            <a:avLst/>
          </a:prstGeom>
        </p:spPr>
        <p:txBody>
          <a:bodyPr vert="horz" wrap="square" lIns="0" tIns="12065" rIns="0" bIns="0" rtlCol="0">
            <a:spAutoFit/>
          </a:bodyPr>
          <a:lstStyle/>
          <a:p>
            <a:pPr marL="12700">
              <a:lnSpc>
                <a:spcPct val="100000"/>
              </a:lnSpc>
              <a:spcBef>
                <a:spcPts val="95"/>
              </a:spcBef>
            </a:pPr>
            <a:r>
              <a:rPr sz="1900" b="1" spc="-10" dirty="0">
                <a:latin typeface="Cambria"/>
                <a:cs typeface="Cambria"/>
              </a:rPr>
              <a:t>Marketing</a:t>
            </a:r>
            <a:endParaRPr sz="1900">
              <a:latin typeface="Cambria"/>
              <a:cs typeface="Cambria"/>
            </a:endParaRPr>
          </a:p>
        </p:txBody>
      </p:sp>
      <p:sp>
        <p:nvSpPr>
          <p:cNvPr id="17" name="object 17"/>
          <p:cNvSpPr/>
          <p:nvPr/>
        </p:nvSpPr>
        <p:spPr>
          <a:xfrm>
            <a:off x="7655052" y="4178782"/>
            <a:ext cx="474738" cy="259867"/>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6867143" y="4672584"/>
            <a:ext cx="2050542" cy="1168145"/>
          </a:xfrm>
          <a:prstGeom prst="rect">
            <a:avLst/>
          </a:prstGeom>
          <a:blipFill>
            <a:blip r:embed="rId12" cstate="print"/>
            <a:stretch>
              <a:fillRect/>
            </a:stretch>
          </a:blipFill>
        </p:spPr>
        <p:txBody>
          <a:bodyPr wrap="square" lIns="0" tIns="0" rIns="0" bIns="0" rtlCol="0"/>
          <a:lstStyle/>
          <a:p>
            <a:endParaRPr/>
          </a:p>
        </p:txBody>
      </p:sp>
      <p:sp>
        <p:nvSpPr>
          <p:cNvPr id="19" name="object 19"/>
          <p:cNvSpPr txBox="1"/>
          <p:nvPr/>
        </p:nvSpPr>
        <p:spPr>
          <a:xfrm>
            <a:off x="7199121" y="4952238"/>
            <a:ext cx="1389380" cy="568960"/>
          </a:xfrm>
          <a:prstGeom prst="rect">
            <a:avLst/>
          </a:prstGeom>
        </p:spPr>
        <p:txBody>
          <a:bodyPr vert="horz" wrap="square" lIns="0" tIns="50165" rIns="0" bIns="0" rtlCol="0">
            <a:spAutoFit/>
          </a:bodyPr>
          <a:lstStyle/>
          <a:p>
            <a:pPr marL="12700" marR="5080" indent="162560">
              <a:lnSpc>
                <a:spcPts val="2000"/>
              </a:lnSpc>
              <a:spcBef>
                <a:spcPts val="395"/>
              </a:spcBef>
            </a:pPr>
            <a:r>
              <a:rPr sz="1900" b="1" spc="-5" dirty="0">
                <a:latin typeface="Cambria"/>
                <a:cs typeface="Cambria"/>
              </a:rPr>
              <a:t>Sales and  Dis</a:t>
            </a:r>
            <a:r>
              <a:rPr sz="1900" b="1" spc="-10" dirty="0">
                <a:latin typeface="Cambria"/>
                <a:cs typeface="Cambria"/>
              </a:rPr>
              <a:t>t</a:t>
            </a:r>
            <a:r>
              <a:rPr sz="1900" b="1" spc="-5" dirty="0">
                <a:latin typeface="Cambria"/>
                <a:cs typeface="Cambria"/>
              </a:rPr>
              <a:t>r</a:t>
            </a:r>
            <a:r>
              <a:rPr sz="1900" b="1" spc="-10" dirty="0">
                <a:latin typeface="Cambria"/>
                <a:cs typeface="Cambria"/>
              </a:rPr>
              <a:t>ibuti</a:t>
            </a:r>
            <a:r>
              <a:rPr sz="1900" b="1" spc="-5" dirty="0">
                <a:latin typeface="Cambria"/>
                <a:cs typeface="Cambria"/>
              </a:rPr>
              <a:t>on</a:t>
            </a:r>
            <a:endParaRPr sz="1900">
              <a:latin typeface="Cambria"/>
              <a:cs typeface="Cambria"/>
            </a:endParaRPr>
          </a:p>
        </p:txBody>
      </p:sp>
      <p:sp>
        <p:nvSpPr>
          <p:cNvPr id="20" name="object 20"/>
          <p:cNvSpPr/>
          <p:nvPr/>
        </p:nvSpPr>
        <p:spPr>
          <a:xfrm>
            <a:off x="9099804" y="4989563"/>
            <a:ext cx="269011" cy="480834"/>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9537192" y="4357115"/>
            <a:ext cx="1700022" cy="1698498"/>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p:nvPr/>
        </p:nvSpPr>
        <p:spPr>
          <a:xfrm>
            <a:off x="9832085" y="4647057"/>
            <a:ext cx="1115060" cy="1078230"/>
          </a:xfrm>
          <a:prstGeom prst="rect">
            <a:avLst/>
          </a:prstGeom>
        </p:spPr>
        <p:txBody>
          <a:bodyPr vert="horz" wrap="square" lIns="0" tIns="50165" rIns="0" bIns="0" rtlCol="0">
            <a:spAutoFit/>
          </a:bodyPr>
          <a:lstStyle/>
          <a:p>
            <a:pPr marL="12065" marR="5080" indent="-635" algn="ctr">
              <a:lnSpc>
                <a:spcPts val="2000"/>
              </a:lnSpc>
              <a:spcBef>
                <a:spcPts val="395"/>
              </a:spcBef>
            </a:pPr>
            <a:r>
              <a:rPr sz="1900" b="1" spc="-20" dirty="0">
                <a:latin typeface="Cambria"/>
                <a:cs typeface="Cambria"/>
              </a:rPr>
              <a:t>Invoicing  </a:t>
            </a:r>
            <a:r>
              <a:rPr sz="1900" b="1" spc="-10" dirty="0">
                <a:latin typeface="Cambria"/>
                <a:cs typeface="Cambria"/>
              </a:rPr>
              <a:t>and  </a:t>
            </a:r>
            <a:r>
              <a:rPr sz="1900" b="1" spc="-20" dirty="0">
                <a:latin typeface="Cambria"/>
                <a:cs typeface="Cambria"/>
              </a:rPr>
              <a:t>c</a:t>
            </a:r>
            <a:r>
              <a:rPr sz="1900" b="1" spc="-10" dirty="0">
                <a:latin typeface="Cambria"/>
                <a:cs typeface="Cambria"/>
              </a:rPr>
              <a:t>orpo</a:t>
            </a:r>
            <a:r>
              <a:rPr sz="1900" b="1" spc="-40" dirty="0">
                <a:latin typeface="Cambria"/>
                <a:cs typeface="Cambria"/>
              </a:rPr>
              <a:t>r</a:t>
            </a:r>
            <a:r>
              <a:rPr sz="1900" b="1" spc="-10" dirty="0">
                <a:latin typeface="Cambria"/>
                <a:cs typeface="Cambria"/>
              </a:rPr>
              <a:t>a</a:t>
            </a:r>
            <a:r>
              <a:rPr sz="1900" b="1" spc="-25" dirty="0">
                <a:latin typeface="Cambria"/>
                <a:cs typeface="Cambria"/>
              </a:rPr>
              <a:t>t</a:t>
            </a:r>
            <a:r>
              <a:rPr sz="1900" b="1" spc="-5" dirty="0">
                <a:latin typeface="Cambria"/>
                <a:cs typeface="Cambria"/>
              </a:rPr>
              <a:t>e  services</a:t>
            </a:r>
            <a:endParaRPr sz="1900">
              <a:latin typeface="Cambria"/>
              <a:cs typeface="Cambria"/>
            </a:endParaRPr>
          </a:p>
        </p:txBody>
      </p:sp>
      <p:sp>
        <p:nvSpPr>
          <p:cNvPr id="23" name="object 23"/>
          <p:cNvSpPr/>
          <p:nvPr/>
        </p:nvSpPr>
        <p:spPr>
          <a:xfrm>
            <a:off x="10149840" y="4023334"/>
            <a:ext cx="474738" cy="259867"/>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9666731" y="2624327"/>
            <a:ext cx="1440942" cy="1312926"/>
          </a:xfrm>
          <a:prstGeom prst="rect">
            <a:avLst/>
          </a:prstGeom>
          <a:blipFill>
            <a:blip r:embed="rId16" cstate="print"/>
            <a:stretch>
              <a:fillRect/>
            </a:stretch>
          </a:blipFill>
        </p:spPr>
        <p:txBody>
          <a:bodyPr wrap="square" lIns="0" tIns="0" rIns="0" bIns="0" rtlCol="0"/>
          <a:lstStyle/>
          <a:p>
            <a:endParaRPr/>
          </a:p>
        </p:txBody>
      </p:sp>
      <p:sp>
        <p:nvSpPr>
          <p:cNvPr id="25" name="object 25"/>
          <p:cNvSpPr txBox="1"/>
          <p:nvPr/>
        </p:nvSpPr>
        <p:spPr>
          <a:xfrm>
            <a:off x="9932034" y="2848178"/>
            <a:ext cx="915669" cy="824230"/>
          </a:xfrm>
          <a:prstGeom prst="rect">
            <a:avLst/>
          </a:prstGeom>
        </p:spPr>
        <p:txBody>
          <a:bodyPr vert="horz" wrap="square" lIns="0" tIns="49530" rIns="0" bIns="0" rtlCol="0">
            <a:spAutoFit/>
          </a:bodyPr>
          <a:lstStyle/>
          <a:p>
            <a:pPr marL="12700" marR="5080" indent="635" algn="ctr">
              <a:lnSpc>
                <a:spcPts val="2010"/>
              </a:lnSpc>
              <a:spcBef>
                <a:spcPts val="390"/>
              </a:spcBef>
            </a:pPr>
            <a:r>
              <a:rPr sz="1900" b="1" spc="-5" dirty="0">
                <a:latin typeface="Cambria"/>
                <a:cs typeface="Cambria"/>
              </a:rPr>
              <a:t>After  </a:t>
            </a:r>
            <a:r>
              <a:rPr sz="1900" b="1" dirty="0">
                <a:latin typeface="Cambria"/>
                <a:cs typeface="Cambria"/>
              </a:rPr>
              <a:t>Sale  </a:t>
            </a:r>
            <a:r>
              <a:rPr sz="1900" b="1" spc="-10" dirty="0">
                <a:latin typeface="Cambria"/>
                <a:cs typeface="Cambria"/>
              </a:rPr>
              <a:t>Su</a:t>
            </a:r>
            <a:r>
              <a:rPr sz="1900" b="1" spc="-15" dirty="0">
                <a:latin typeface="Cambria"/>
                <a:cs typeface="Cambria"/>
              </a:rPr>
              <a:t>p</a:t>
            </a:r>
            <a:r>
              <a:rPr sz="1900" b="1" spc="-10" dirty="0">
                <a:latin typeface="Cambria"/>
                <a:cs typeface="Cambria"/>
              </a:rPr>
              <a:t>port</a:t>
            </a:r>
            <a:endParaRPr sz="1900">
              <a:latin typeface="Cambria"/>
              <a:cs typeface="Cambria"/>
            </a:endParaRPr>
          </a:p>
        </p:txBody>
      </p:sp>
      <p:sp>
        <p:nvSpPr>
          <p:cNvPr id="26" name="object 26"/>
          <p:cNvSpPr txBox="1">
            <a:spLocks noGrp="1"/>
          </p:cNvSpPr>
          <p:nvPr>
            <p:ph type="title"/>
          </p:nvPr>
        </p:nvSpPr>
        <p:spPr>
          <a:xfrm>
            <a:off x="475894" y="117728"/>
            <a:ext cx="9925685" cy="376555"/>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spc="-5" dirty="0">
                <a:solidFill>
                  <a:schemeClr val="bg1"/>
                </a:solidFill>
                <a:latin typeface="Trebuchet MS"/>
                <a:cs typeface="Trebuchet MS"/>
              </a:rPr>
              <a:t>NEED </a:t>
            </a:r>
            <a:r>
              <a:rPr sz="2300" b="1" spc="-70" dirty="0">
                <a:solidFill>
                  <a:schemeClr val="bg1"/>
                </a:solidFill>
                <a:latin typeface="Trebuchet MS"/>
                <a:cs typeface="Trebuchet MS"/>
              </a:rPr>
              <a:t>TO </a:t>
            </a:r>
            <a:r>
              <a:rPr sz="2300" b="1" spc="-25" dirty="0">
                <a:solidFill>
                  <a:schemeClr val="bg1"/>
                </a:solidFill>
                <a:latin typeface="Trebuchet MS"/>
                <a:cs typeface="Trebuchet MS"/>
              </a:rPr>
              <a:t>PREPARE </a:t>
            </a:r>
            <a:r>
              <a:rPr sz="2300" b="1" spc="-30" dirty="0">
                <a:solidFill>
                  <a:schemeClr val="bg1"/>
                </a:solidFill>
                <a:latin typeface="Trebuchet MS"/>
                <a:cs typeface="Trebuchet MS"/>
              </a:rPr>
              <a:t>DETAILED </a:t>
            </a:r>
            <a:r>
              <a:rPr sz="2300" b="1" spc="-5" dirty="0">
                <a:solidFill>
                  <a:schemeClr val="bg1"/>
                </a:solidFill>
                <a:latin typeface="Trebuchet MS"/>
                <a:cs typeface="Trebuchet MS"/>
              </a:rPr>
              <a:t>QUESTIONNAIRE FOR FUNCTIONAL</a:t>
            </a:r>
            <a:r>
              <a:rPr sz="2300" b="1" spc="-175" dirty="0">
                <a:solidFill>
                  <a:schemeClr val="bg1"/>
                </a:solidFill>
                <a:latin typeface="Trebuchet MS"/>
                <a:cs typeface="Trebuchet MS"/>
              </a:rPr>
              <a:t> </a:t>
            </a:r>
            <a:r>
              <a:rPr sz="2300" b="1" spc="-25" dirty="0">
                <a:solidFill>
                  <a:schemeClr val="bg1"/>
                </a:solidFill>
                <a:latin typeface="Trebuchet MS"/>
                <a:cs typeface="Trebuchet MS"/>
              </a:rPr>
              <a:t>ANALYSIS</a:t>
            </a:r>
            <a:endParaRPr sz="2300" dirty="0">
              <a:solidFill>
                <a:schemeClr val="bg1"/>
              </a:solidFill>
              <a:latin typeface="Trebuchet MS"/>
              <a:cs typeface="Trebuchet MS"/>
            </a:endParaRPr>
          </a:p>
        </p:txBody>
      </p:sp>
      <p:sp>
        <p:nvSpPr>
          <p:cNvPr id="27" name="object 27"/>
          <p:cNvSpPr/>
          <p:nvPr/>
        </p:nvSpPr>
        <p:spPr>
          <a:xfrm>
            <a:off x="0" y="27432"/>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315700" y="0"/>
            <a:ext cx="591311" cy="5349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08761" y="853566"/>
            <a:ext cx="4464050" cy="140398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mbria"/>
                <a:cs typeface="Cambria"/>
              </a:rPr>
              <a:t>Ownership of </a:t>
            </a:r>
            <a:r>
              <a:rPr sz="1800" b="1" spc="-25" dirty="0">
                <a:latin typeface="Cambria"/>
                <a:cs typeface="Cambria"/>
              </a:rPr>
              <a:t>Tangible</a:t>
            </a:r>
            <a:r>
              <a:rPr sz="1800" b="1" spc="-160" dirty="0">
                <a:latin typeface="Cambria"/>
                <a:cs typeface="Cambria"/>
              </a:rPr>
              <a:t> </a:t>
            </a:r>
            <a:r>
              <a:rPr sz="1800" b="1" dirty="0">
                <a:latin typeface="Cambria"/>
                <a:cs typeface="Cambria"/>
              </a:rPr>
              <a:t>Assets</a:t>
            </a:r>
            <a:endParaRPr sz="1800" dirty="0">
              <a:latin typeface="Cambria"/>
              <a:cs typeface="Cambria"/>
            </a:endParaRPr>
          </a:p>
          <a:p>
            <a:pPr>
              <a:lnSpc>
                <a:spcPct val="100000"/>
              </a:lnSpc>
              <a:spcBef>
                <a:spcPts val="25"/>
              </a:spcBef>
            </a:pPr>
            <a:endParaRPr sz="1900" dirty="0">
              <a:latin typeface="Times New Roman"/>
              <a:cs typeface="Times New Roman"/>
            </a:endParaRPr>
          </a:p>
          <a:p>
            <a:pPr marL="939165" indent="-342900">
              <a:lnSpc>
                <a:spcPct val="100000"/>
              </a:lnSpc>
              <a:buAutoNum type="arabicPeriod"/>
              <a:tabLst>
                <a:tab pos="939165" algn="l"/>
                <a:tab pos="939800" algn="l"/>
              </a:tabLst>
            </a:pPr>
            <a:r>
              <a:rPr sz="1800" spc="-5" dirty="0">
                <a:latin typeface="Cambria"/>
                <a:cs typeface="Cambria"/>
              </a:rPr>
              <a:t>Production Equipment </a:t>
            </a:r>
            <a:r>
              <a:rPr sz="1800" dirty="0">
                <a:latin typeface="Cambria"/>
                <a:cs typeface="Cambria"/>
              </a:rPr>
              <a:t>&amp;</a:t>
            </a:r>
            <a:r>
              <a:rPr sz="1800" spc="-35" dirty="0">
                <a:latin typeface="Cambria"/>
                <a:cs typeface="Cambria"/>
              </a:rPr>
              <a:t> </a:t>
            </a:r>
            <a:r>
              <a:rPr sz="1800" spc="-5" dirty="0">
                <a:latin typeface="Cambria"/>
                <a:cs typeface="Cambria"/>
              </a:rPr>
              <a:t>Machinery</a:t>
            </a:r>
            <a:endParaRPr sz="1800" dirty="0">
              <a:latin typeface="Cambria"/>
              <a:cs typeface="Cambria"/>
            </a:endParaRPr>
          </a:p>
          <a:p>
            <a:pPr marL="939165" indent="-342900">
              <a:lnSpc>
                <a:spcPct val="100000"/>
              </a:lnSpc>
              <a:spcBef>
                <a:spcPts val="5"/>
              </a:spcBef>
              <a:buAutoNum type="arabicPeriod"/>
              <a:tabLst>
                <a:tab pos="939165" algn="l"/>
                <a:tab pos="939800" algn="l"/>
              </a:tabLst>
            </a:pPr>
            <a:r>
              <a:rPr sz="1800" dirty="0">
                <a:latin typeface="Cambria"/>
                <a:cs typeface="Cambria"/>
              </a:rPr>
              <a:t>Buildings</a:t>
            </a:r>
          </a:p>
          <a:p>
            <a:pPr marL="939165" indent="-342900">
              <a:lnSpc>
                <a:spcPct val="100000"/>
              </a:lnSpc>
              <a:buAutoNum type="arabicPeriod"/>
              <a:tabLst>
                <a:tab pos="939165" algn="l"/>
                <a:tab pos="939800" algn="l"/>
              </a:tabLst>
            </a:pPr>
            <a:r>
              <a:rPr sz="1800" spc="-5" dirty="0">
                <a:latin typeface="Cambria"/>
                <a:cs typeface="Cambria"/>
              </a:rPr>
              <a:t>Office</a:t>
            </a:r>
            <a:r>
              <a:rPr sz="1800" dirty="0">
                <a:latin typeface="Cambria"/>
                <a:cs typeface="Cambria"/>
              </a:rPr>
              <a:t> equipment</a:t>
            </a:r>
          </a:p>
        </p:txBody>
      </p:sp>
      <p:sp>
        <p:nvSpPr>
          <p:cNvPr id="4" name="object 4"/>
          <p:cNvSpPr txBox="1"/>
          <p:nvPr/>
        </p:nvSpPr>
        <p:spPr>
          <a:xfrm>
            <a:off x="749909" y="3239770"/>
            <a:ext cx="4859020" cy="253428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mbria"/>
                <a:cs typeface="Cambria"/>
              </a:rPr>
              <a:t>Ownership of Intangible</a:t>
            </a:r>
            <a:r>
              <a:rPr sz="1800" b="1" spc="-35" dirty="0">
                <a:latin typeface="Cambria"/>
                <a:cs typeface="Cambria"/>
              </a:rPr>
              <a:t> </a:t>
            </a:r>
            <a:r>
              <a:rPr sz="1800" b="1" dirty="0">
                <a:latin typeface="Cambria"/>
                <a:cs typeface="Cambria"/>
              </a:rPr>
              <a:t>Assets</a:t>
            </a:r>
            <a:endParaRPr sz="1800">
              <a:latin typeface="Cambria"/>
              <a:cs typeface="Cambria"/>
            </a:endParaRPr>
          </a:p>
          <a:p>
            <a:pPr>
              <a:lnSpc>
                <a:spcPct val="100000"/>
              </a:lnSpc>
              <a:spcBef>
                <a:spcPts val="55"/>
              </a:spcBef>
            </a:pPr>
            <a:endParaRPr sz="2100">
              <a:latin typeface="Times New Roman"/>
              <a:cs typeface="Times New Roman"/>
            </a:endParaRPr>
          </a:p>
          <a:p>
            <a:pPr marL="897890" indent="-342900">
              <a:lnSpc>
                <a:spcPct val="100000"/>
              </a:lnSpc>
              <a:buAutoNum type="arabicPeriod"/>
              <a:tabLst>
                <a:tab pos="897890" algn="l"/>
                <a:tab pos="898525" algn="l"/>
              </a:tabLst>
            </a:pPr>
            <a:r>
              <a:rPr sz="1800" spc="-10" dirty="0">
                <a:latin typeface="Cambria"/>
                <a:cs typeface="Cambria"/>
              </a:rPr>
              <a:t>Patents</a:t>
            </a:r>
            <a:endParaRPr sz="1800">
              <a:latin typeface="Cambria"/>
              <a:cs typeface="Cambria"/>
            </a:endParaRPr>
          </a:p>
          <a:p>
            <a:pPr marL="897890" indent="-342900">
              <a:lnSpc>
                <a:spcPct val="100000"/>
              </a:lnSpc>
              <a:buAutoNum type="arabicPeriod"/>
              <a:tabLst>
                <a:tab pos="897890" algn="l"/>
                <a:tab pos="898525" algn="l"/>
              </a:tabLst>
            </a:pPr>
            <a:r>
              <a:rPr sz="1800" spc="-20" dirty="0">
                <a:latin typeface="Cambria"/>
                <a:cs typeface="Cambria"/>
              </a:rPr>
              <a:t>Technical </a:t>
            </a:r>
            <a:r>
              <a:rPr sz="1800" spc="-5" dirty="0">
                <a:latin typeface="Cambria"/>
                <a:cs typeface="Cambria"/>
              </a:rPr>
              <a:t>know-how</a:t>
            </a:r>
            <a:endParaRPr sz="1800">
              <a:latin typeface="Cambria"/>
              <a:cs typeface="Cambria"/>
            </a:endParaRPr>
          </a:p>
          <a:p>
            <a:pPr marL="897890" indent="-342900">
              <a:lnSpc>
                <a:spcPct val="100000"/>
              </a:lnSpc>
              <a:spcBef>
                <a:spcPts val="5"/>
              </a:spcBef>
              <a:buAutoNum type="arabicPeriod"/>
              <a:tabLst>
                <a:tab pos="897890" algn="l"/>
                <a:tab pos="898525" algn="l"/>
              </a:tabLst>
            </a:pPr>
            <a:r>
              <a:rPr sz="1800" spc="-10" dirty="0">
                <a:latin typeface="Cambria"/>
                <a:cs typeface="Cambria"/>
              </a:rPr>
              <a:t>Formulae, </a:t>
            </a:r>
            <a:r>
              <a:rPr sz="1800" spc="-15" dirty="0">
                <a:latin typeface="Cambria"/>
                <a:cs typeface="Cambria"/>
              </a:rPr>
              <a:t>trade </a:t>
            </a:r>
            <a:r>
              <a:rPr sz="1800" spc="-10" dirty="0">
                <a:latin typeface="Cambria"/>
                <a:cs typeface="Cambria"/>
              </a:rPr>
              <a:t>marks </a:t>
            </a:r>
            <a:r>
              <a:rPr sz="1800" spc="-5" dirty="0">
                <a:latin typeface="Cambria"/>
                <a:cs typeface="Cambria"/>
              </a:rPr>
              <a:t>and </a:t>
            </a:r>
            <a:r>
              <a:rPr sz="1800" spc="-15" dirty="0">
                <a:latin typeface="Cambria"/>
                <a:cs typeface="Cambria"/>
              </a:rPr>
              <a:t>brand</a:t>
            </a:r>
            <a:r>
              <a:rPr sz="1800" spc="25" dirty="0">
                <a:latin typeface="Cambria"/>
                <a:cs typeface="Cambria"/>
              </a:rPr>
              <a:t> </a:t>
            </a:r>
            <a:r>
              <a:rPr sz="1800" spc="-5" dirty="0">
                <a:latin typeface="Cambria"/>
                <a:cs typeface="Cambria"/>
              </a:rPr>
              <a:t>names</a:t>
            </a:r>
            <a:endParaRPr sz="1800">
              <a:latin typeface="Cambria"/>
              <a:cs typeface="Cambria"/>
            </a:endParaRPr>
          </a:p>
          <a:p>
            <a:pPr marL="897890" indent="-342900">
              <a:lnSpc>
                <a:spcPct val="100000"/>
              </a:lnSpc>
              <a:buAutoNum type="arabicPeriod"/>
              <a:tabLst>
                <a:tab pos="897890" algn="l"/>
                <a:tab pos="898525" algn="l"/>
              </a:tabLst>
            </a:pPr>
            <a:r>
              <a:rPr sz="1800" spc="-5" dirty="0">
                <a:latin typeface="Cambria"/>
                <a:cs typeface="Cambria"/>
              </a:rPr>
              <a:t>Licenses </a:t>
            </a:r>
            <a:r>
              <a:rPr sz="1800" dirty="0">
                <a:latin typeface="Cambria"/>
                <a:cs typeface="Cambria"/>
              </a:rPr>
              <a:t>&amp;</a:t>
            </a:r>
            <a:r>
              <a:rPr sz="1800" spc="-15" dirty="0">
                <a:latin typeface="Cambria"/>
                <a:cs typeface="Cambria"/>
              </a:rPr>
              <a:t> </a:t>
            </a:r>
            <a:r>
              <a:rPr sz="1800" spc="-5" dirty="0">
                <a:latin typeface="Cambria"/>
                <a:cs typeface="Cambria"/>
              </a:rPr>
              <a:t>Copyrights</a:t>
            </a:r>
            <a:endParaRPr sz="1800">
              <a:latin typeface="Cambria"/>
              <a:cs typeface="Cambria"/>
            </a:endParaRPr>
          </a:p>
          <a:p>
            <a:pPr marL="897890" indent="-342900">
              <a:lnSpc>
                <a:spcPct val="100000"/>
              </a:lnSpc>
              <a:buAutoNum type="arabicPeriod"/>
              <a:tabLst>
                <a:tab pos="897890" algn="l"/>
                <a:tab pos="898525" algn="l"/>
              </a:tabLst>
            </a:pPr>
            <a:r>
              <a:rPr sz="1800" spc="-20" dirty="0">
                <a:latin typeface="Cambria"/>
                <a:cs typeface="Cambria"/>
              </a:rPr>
              <a:t>Technical</a:t>
            </a:r>
            <a:r>
              <a:rPr sz="1800" spc="-75" dirty="0">
                <a:latin typeface="Cambria"/>
                <a:cs typeface="Cambria"/>
              </a:rPr>
              <a:t> </a:t>
            </a:r>
            <a:r>
              <a:rPr sz="1800" spc="-5" dirty="0">
                <a:latin typeface="Cambria"/>
                <a:cs typeface="Cambria"/>
              </a:rPr>
              <a:t>data</a:t>
            </a:r>
            <a:endParaRPr sz="1800">
              <a:latin typeface="Cambria"/>
              <a:cs typeface="Cambria"/>
            </a:endParaRPr>
          </a:p>
          <a:p>
            <a:pPr marL="897890" indent="-342900">
              <a:lnSpc>
                <a:spcPct val="100000"/>
              </a:lnSpc>
              <a:buAutoNum type="arabicPeriod"/>
              <a:tabLst>
                <a:tab pos="897890" algn="l"/>
                <a:tab pos="898525" algn="l"/>
              </a:tabLst>
            </a:pPr>
            <a:r>
              <a:rPr sz="1800" spc="-5" dirty="0">
                <a:latin typeface="Cambria"/>
                <a:cs typeface="Cambria"/>
              </a:rPr>
              <a:t>Customer</a:t>
            </a:r>
            <a:r>
              <a:rPr sz="1800" spc="-90" dirty="0">
                <a:latin typeface="Cambria"/>
                <a:cs typeface="Cambria"/>
              </a:rPr>
              <a:t> </a:t>
            </a:r>
            <a:r>
              <a:rPr sz="1800" spc="-5" dirty="0">
                <a:latin typeface="Cambria"/>
                <a:cs typeface="Cambria"/>
              </a:rPr>
              <a:t>lists</a:t>
            </a:r>
            <a:endParaRPr sz="1800">
              <a:latin typeface="Cambria"/>
              <a:cs typeface="Cambria"/>
            </a:endParaRPr>
          </a:p>
          <a:p>
            <a:pPr marL="897890" indent="-342900">
              <a:lnSpc>
                <a:spcPct val="100000"/>
              </a:lnSpc>
              <a:buAutoNum type="arabicPeriod"/>
              <a:tabLst>
                <a:tab pos="897890" algn="l"/>
                <a:tab pos="898525" algn="l"/>
              </a:tabLst>
            </a:pPr>
            <a:r>
              <a:rPr sz="1800" spc="-5" dirty="0">
                <a:latin typeface="Cambria"/>
                <a:cs typeface="Cambria"/>
              </a:rPr>
              <a:t>Goodwill</a:t>
            </a:r>
            <a:endParaRPr sz="1800">
              <a:latin typeface="Cambria"/>
              <a:cs typeface="Cambria"/>
            </a:endParaRPr>
          </a:p>
        </p:txBody>
      </p:sp>
      <p:sp>
        <p:nvSpPr>
          <p:cNvPr id="5" name="object 5"/>
          <p:cNvSpPr/>
          <p:nvPr/>
        </p:nvSpPr>
        <p:spPr>
          <a:xfrm>
            <a:off x="6705600" y="579247"/>
            <a:ext cx="2667000" cy="2087753"/>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475894" y="117728"/>
            <a:ext cx="2342515" cy="376555"/>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spc="-5" dirty="0">
                <a:solidFill>
                  <a:schemeClr val="bg1"/>
                </a:solidFill>
                <a:latin typeface="Trebuchet MS"/>
                <a:cs typeface="Trebuchet MS"/>
              </a:rPr>
              <a:t>ASSETS</a:t>
            </a:r>
            <a:r>
              <a:rPr sz="2300" b="1" spc="-190" dirty="0">
                <a:solidFill>
                  <a:schemeClr val="bg1"/>
                </a:solidFill>
                <a:latin typeface="Trebuchet MS"/>
                <a:cs typeface="Trebuchet MS"/>
              </a:rPr>
              <a:t> </a:t>
            </a:r>
            <a:r>
              <a:rPr sz="2300" b="1" spc="-25" dirty="0">
                <a:solidFill>
                  <a:schemeClr val="bg1"/>
                </a:solidFill>
                <a:latin typeface="Trebuchet MS"/>
                <a:cs typeface="Trebuchet MS"/>
              </a:rPr>
              <a:t>ANALYSIS</a:t>
            </a:r>
            <a:endParaRPr sz="2300">
              <a:solidFill>
                <a:schemeClr val="bg1"/>
              </a:solidFill>
              <a:latin typeface="Trebuchet MS"/>
              <a:cs typeface="Trebuchet MS"/>
            </a:endParaRPr>
          </a:p>
        </p:txBody>
      </p:sp>
      <p:sp>
        <p:nvSpPr>
          <p:cNvPr id="7" name="object 7"/>
          <p:cNvSpPr/>
          <p:nvPr/>
        </p:nvSpPr>
        <p:spPr>
          <a:xfrm>
            <a:off x="0" y="27432"/>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
        <p:nvSpPr>
          <p:cNvPr id="8" name="object 8"/>
          <p:cNvSpPr/>
          <p:nvPr/>
        </p:nvSpPr>
        <p:spPr>
          <a:xfrm>
            <a:off x="6705600" y="4038599"/>
            <a:ext cx="2286000" cy="173545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52835" y="1629026"/>
            <a:ext cx="1775460" cy="2410460"/>
          </a:xfrm>
          <a:custGeom>
            <a:avLst/>
            <a:gdLst/>
            <a:ahLst/>
            <a:cxnLst/>
            <a:rect l="l" t="t" r="r" b="b"/>
            <a:pathLst>
              <a:path w="1775460" h="2410460">
                <a:moveTo>
                  <a:pt x="1188946" y="1933123"/>
                </a:moveTo>
                <a:lnTo>
                  <a:pt x="290299" y="1933123"/>
                </a:lnTo>
                <a:lnTo>
                  <a:pt x="346219" y="1933785"/>
                </a:lnTo>
                <a:lnTo>
                  <a:pt x="404201" y="1937279"/>
                </a:lnTo>
                <a:lnTo>
                  <a:pt x="461354" y="1944326"/>
                </a:lnTo>
                <a:lnTo>
                  <a:pt x="514788" y="1955648"/>
                </a:lnTo>
                <a:lnTo>
                  <a:pt x="561612" y="1971966"/>
                </a:lnTo>
                <a:lnTo>
                  <a:pt x="598933" y="1994002"/>
                </a:lnTo>
                <a:lnTo>
                  <a:pt x="640150" y="2055388"/>
                </a:lnTo>
                <a:lnTo>
                  <a:pt x="659152" y="2125115"/>
                </a:lnTo>
                <a:lnTo>
                  <a:pt x="661581" y="2161669"/>
                </a:lnTo>
                <a:lnTo>
                  <a:pt x="657061" y="2208929"/>
                </a:lnTo>
                <a:lnTo>
                  <a:pt x="643991" y="2251521"/>
                </a:lnTo>
                <a:lnTo>
                  <a:pt x="623112" y="2287256"/>
                </a:lnTo>
                <a:lnTo>
                  <a:pt x="595160" y="2313942"/>
                </a:lnTo>
                <a:lnTo>
                  <a:pt x="608588" y="2328460"/>
                </a:lnTo>
                <a:lnTo>
                  <a:pt x="669116" y="2367734"/>
                </a:lnTo>
                <a:lnTo>
                  <a:pt x="716191" y="2388110"/>
                </a:lnTo>
                <a:lnTo>
                  <a:pt x="781784" y="2405091"/>
                </a:lnTo>
                <a:lnTo>
                  <a:pt x="827952" y="2410367"/>
                </a:lnTo>
                <a:lnTo>
                  <a:pt x="878693" y="2408973"/>
                </a:lnTo>
                <a:lnTo>
                  <a:pt x="930754" y="2397516"/>
                </a:lnTo>
                <a:lnTo>
                  <a:pt x="980880" y="2372601"/>
                </a:lnTo>
                <a:lnTo>
                  <a:pt x="1025817" y="2330833"/>
                </a:lnTo>
                <a:lnTo>
                  <a:pt x="1023255" y="2326291"/>
                </a:lnTo>
                <a:lnTo>
                  <a:pt x="1019705" y="2320784"/>
                </a:lnTo>
                <a:lnTo>
                  <a:pt x="1011593" y="2308735"/>
                </a:lnTo>
                <a:lnTo>
                  <a:pt x="996198" y="2286024"/>
                </a:lnTo>
                <a:lnTo>
                  <a:pt x="981303" y="2258681"/>
                </a:lnTo>
                <a:lnTo>
                  <a:pt x="969838" y="2226457"/>
                </a:lnTo>
                <a:lnTo>
                  <a:pt x="964730" y="2189101"/>
                </a:lnTo>
                <a:lnTo>
                  <a:pt x="969373" y="2150187"/>
                </a:lnTo>
                <a:lnTo>
                  <a:pt x="983399" y="2111155"/>
                </a:lnTo>
                <a:lnTo>
                  <a:pt x="1006949" y="2071408"/>
                </a:lnTo>
                <a:lnTo>
                  <a:pt x="1040168" y="2030351"/>
                </a:lnTo>
                <a:lnTo>
                  <a:pt x="1079940" y="1992012"/>
                </a:lnTo>
                <a:lnTo>
                  <a:pt x="1120384" y="1962953"/>
                </a:lnTo>
                <a:lnTo>
                  <a:pt x="1161382" y="1942150"/>
                </a:lnTo>
                <a:lnTo>
                  <a:pt x="1188946" y="1933123"/>
                </a:lnTo>
                <a:close/>
              </a:path>
              <a:path w="1775460" h="2410460">
                <a:moveTo>
                  <a:pt x="1627646" y="1919059"/>
                </a:moveTo>
                <a:lnTo>
                  <a:pt x="1286498" y="1919059"/>
                </a:lnTo>
                <a:lnTo>
                  <a:pt x="1328512" y="1921059"/>
                </a:lnTo>
                <a:lnTo>
                  <a:pt x="1370482" y="1926203"/>
                </a:lnTo>
                <a:lnTo>
                  <a:pt x="1412286" y="1933468"/>
                </a:lnTo>
                <a:lnTo>
                  <a:pt x="1453807" y="1941832"/>
                </a:lnTo>
                <a:lnTo>
                  <a:pt x="1489919" y="1948587"/>
                </a:lnTo>
                <a:lnTo>
                  <a:pt x="1525625" y="1954722"/>
                </a:lnTo>
                <a:lnTo>
                  <a:pt x="1560570" y="1959620"/>
                </a:lnTo>
                <a:lnTo>
                  <a:pt x="1594396" y="1962660"/>
                </a:lnTo>
                <a:lnTo>
                  <a:pt x="1614914" y="1937590"/>
                </a:lnTo>
                <a:lnTo>
                  <a:pt x="1627646" y="1919059"/>
                </a:lnTo>
                <a:close/>
              </a:path>
              <a:path w="1775460" h="2410460">
                <a:moveTo>
                  <a:pt x="75381" y="1275336"/>
                </a:moveTo>
                <a:lnTo>
                  <a:pt x="23438" y="1299379"/>
                </a:lnTo>
                <a:lnTo>
                  <a:pt x="546" y="1365379"/>
                </a:lnTo>
                <a:lnTo>
                  <a:pt x="0" y="1393841"/>
                </a:lnTo>
                <a:lnTo>
                  <a:pt x="2339" y="1428553"/>
                </a:lnTo>
                <a:lnTo>
                  <a:pt x="7501" y="1471722"/>
                </a:lnTo>
                <a:lnTo>
                  <a:pt x="15099" y="1520719"/>
                </a:lnTo>
                <a:lnTo>
                  <a:pt x="24826" y="1574126"/>
                </a:lnTo>
                <a:lnTo>
                  <a:pt x="36376" y="1630523"/>
                </a:lnTo>
                <a:lnTo>
                  <a:pt x="49441" y="1688492"/>
                </a:lnTo>
                <a:lnTo>
                  <a:pt x="63717" y="1746614"/>
                </a:lnTo>
                <a:lnTo>
                  <a:pt x="78895" y="1803469"/>
                </a:lnTo>
                <a:lnTo>
                  <a:pt x="94670" y="1857639"/>
                </a:lnTo>
                <a:lnTo>
                  <a:pt x="110735" y="1907704"/>
                </a:lnTo>
                <a:lnTo>
                  <a:pt x="126784" y="1952246"/>
                </a:lnTo>
                <a:lnTo>
                  <a:pt x="130721" y="1948309"/>
                </a:lnTo>
                <a:lnTo>
                  <a:pt x="137198" y="1944372"/>
                </a:lnTo>
                <a:lnTo>
                  <a:pt x="145072" y="1944372"/>
                </a:lnTo>
                <a:lnTo>
                  <a:pt x="163829" y="1940918"/>
                </a:lnTo>
                <a:lnTo>
                  <a:pt x="196213" y="1937411"/>
                </a:lnTo>
                <a:lnTo>
                  <a:pt x="239334" y="1934573"/>
                </a:lnTo>
                <a:lnTo>
                  <a:pt x="290299" y="1933123"/>
                </a:lnTo>
                <a:lnTo>
                  <a:pt x="1188946" y="1933123"/>
                </a:lnTo>
                <a:lnTo>
                  <a:pt x="1202813" y="1928582"/>
                </a:lnTo>
                <a:lnTo>
                  <a:pt x="1244559" y="1921226"/>
                </a:lnTo>
                <a:lnTo>
                  <a:pt x="1286498" y="1919059"/>
                </a:lnTo>
                <a:lnTo>
                  <a:pt x="1627646" y="1919059"/>
                </a:lnTo>
                <a:lnTo>
                  <a:pt x="1637552" y="1904641"/>
                </a:lnTo>
                <a:lnTo>
                  <a:pt x="1661311" y="1865139"/>
                </a:lnTo>
                <a:lnTo>
                  <a:pt x="1685194" y="1820410"/>
                </a:lnTo>
                <a:lnTo>
                  <a:pt x="1708204" y="1771779"/>
                </a:lnTo>
                <a:lnTo>
                  <a:pt x="1729343" y="1720573"/>
                </a:lnTo>
                <a:lnTo>
                  <a:pt x="1747614" y="1668116"/>
                </a:lnTo>
                <a:lnTo>
                  <a:pt x="1762020" y="1615737"/>
                </a:lnTo>
                <a:lnTo>
                  <a:pt x="1771562" y="1564759"/>
                </a:lnTo>
                <a:lnTo>
                  <a:pt x="1775244" y="1516509"/>
                </a:lnTo>
                <a:lnTo>
                  <a:pt x="1773033" y="1488906"/>
                </a:lnTo>
                <a:lnTo>
                  <a:pt x="1766417" y="1464756"/>
                </a:lnTo>
                <a:lnTo>
                  <a:pt x="1762247" y="1456898"/>
                </a:lnTo>
                <a:lnTo>
                  <a:pt x="1410262" y="1456898"/>
                </a:lnTo>
                <a:lnTo>
                  <a:pt x="1377450" y="1453324"/>
                </a:lnTo>
                <a:lnTo>
                  <a:pt x="1334173" y="1429260"/>
                </a:lnTo>
                <a:lnTo>
                  <a:pt x="1290628" y="1393841"/>
                </a:lnTo>
                <a:lnTo>
                  <a:pt x="1259443" y="1359344"/>
                </a:lnTo>
                <a:lnTo>
                  <a:pt x="404954" y="1359344"/>
                </a:lnTo>
                <a:lnTo>
                  <a:pt x="365402" y="1359295"/>
                </a:lnTo>
                <a:lnTo>
                  <a:pt x="320866" y="1350173"/>
                </a:lnTo>
                <a:lnTo>
                  <a:pt x="271183" y="1331597"/>
                </a:lnTo>
                <a:lnTo>
                  <a:pt x="210371" y="1306170"/>
                </a:lnTo>
                <a:lnTo>
                  <a:pt x="157566" y="1287869"/>
                </a:lnTo>
                <a:lnTo>
                  <a:pt x="112618" y="1277367"/>
                </a:lnTo>
                <a:lnTo>
                  <a:pt x="75381" y="1275336"/>
                </a:lnTo>
                <a:close/>
              </a:path>
              <a:path w="1775460" h="2410460">
                <a:moveTo>
                  <a:pt x="1585510" y="1386643"/>
                </a:moveTo>
                <a:lnTo>
                  <a:pt x="1535849" y="1389001"/>
                </a:lnTo>
                <a:lnTo>
                  <a:pt x="1527975" y="1389001"/>
                </a:lnTo>
                <a:lnTo>
                  <a:pt x="1521498" y="1390271"/>
                </a:lnTo>
                <a:lnTo>
                  <a:pt x="1516291" y="1390271"/>
                </a:lnTo>
                <a:lnTo>
                  <a:pt x="1498019" y="1393531"/>
                </a:lnTo>
                <a:lnTo>
                  <a:pt x="1483271" y="1400828"/>
                </a:lnTo>
                <a:lnTo>
                  <a:pt x="1470714" y="1411291"/>
                </a:lnTo>
                <a:lnTo>
                  <a:pt x="1459014" y="1424053"/>
                </a:lnTo>
                <a:lnTo>
                  <a:pt x="1436239" y="1445351"/>
                </a:lnTo>
                <a:lnTo>
                  <a:pt x="1410262" y="1456898"/>
                </a:lnTo>
                <a:lnTo>
                  <a:pt x="1762247" y="1456898"/>
                </a:lnTo>
                <a:lnTo>
                  <a:pt x="1755420" y="1444036"/>
                </a:lnTo>
                <a:lnTo>
                  <a:pt x="1740065" y="1426720"/>
                </a:lnTo>
                <a:lnTo>
                  <a:pt x="1695547" y="1400502"/>
                </a:lnTo>
                <a:lnTo>
                  <a:pt x="1641386" y="1388810"/>
                </a:lnTo>
                <a:lnTo>
                  <a:pt x="1585510" y="1386643"/>
                </a:lnTo>
                <a:close/>
              </a:path>
              <a:path w="1775460" h="2410460">
                <a:moveTo>
                  <a:pt x="1745535" y="972955"/>
                </a:moveTo>
                <a:lnTo>
                  <a:pt x="407268" y="972955"/>
                </a:lnTo>
                <a:lnTo>
                  <a:pt x="444394" y="974283"/>
                </a:lnTo>
                <a:lnTo>
                  <a:pt x="478489" y="982716"/>
                </a:lnTo>
                <a:lnTo>
                  <a:pt x="508197" y="998435"/>
                </a:lnTo>
                <a:lnTo>
                  <a:pt x="532162" y="1021620"/>
                </a:lnTo>
                <a:lnTo>
                  <a:pt x="549029" y="1052455"/>
                </a:lnTo>
                <a:lnTo>
                  <a:pt x="557441" y="1091119"/>
                </a:lnTo>
                <a:lnTo>
                  <a:pt x="556044" y="1137795"/>
                </a:lnTo>
                <a:lnTo>
                  <a:pt x="546789" y="1190542"/>
                </a:lnTo>
                <a:lnTo>
                  <a:pt x="533697" y="1236894"/>
                </a:lnTo>
                <a:lnTo>
                  <a:pt x="516605" y="1276468"/>
                </a:lnTo>
                <a:lnTo>
                  <a:pt x="495348" y="1308883"/>
                </a:lnTo>
                <a:lnTo>
                  <a:pt x="439687" y="1350704"/>
                </a:lnTo>
                <a:lnTo>
                  <a:pt x="404954" y="1359344"/>
                </a:lnTo>
                <a:lnTo>
                  <a:pt x="1259443" y="1359344"/>
                </a:lnTo>
                <a:lnTo>
                  <a:pt x="1256813" y="1356435"/>
                </a:lnTo>
                <a:lnTo>
                  <a:pt x="1232793" y="1317218"/>
                </a:lnTo>
                <a:lnTo>
                  <a:pt x="1218637" y="1276368"/>
                </a:lnTo>
                <a:lnTo>
                  <a:pt x="1214412" y="1234061"/>
                </a:lnTo>
                <a:lnTo>
                  <a:pt x="1220427" y="1183828"/>
                </a:lnTo>
                <a:lnTo>
                  <a:pt x="1237170" y="1138337"/>
                </a:lnTo>
                <a:lnTo>
                  <a:pt x="1260406" y="1098583"/>
                </a:lnTo>
                <a:lnTo>
                  <a:pt x="1285898" y="1065559"/>
                </a:lnTo>
                <a:lnTo>
                  <a:pt x="1351969" y="1002361"/>
                </a:lnTo>
                <a:lnTo>
                  <a:pt x="1382433" y="984823"/>
                </a:lnTo>
                <a:lnTo>
                  <a:pt x="1740735" y="984823"/>
                </a:lnTo>
                <a:lnTo>
                  <a:pt x="1745081" y="975076"/>
                </a:lnTo>
                <a:lnTo>
                  <a:pt x="1745535" y="972955"/>
                </a:lnTo>
                <a:close/>
              </a:path>
              <a:path w="1775460" h="2410460">
                <a:moveTo>
                  <a:pt x="137071" y="442978"/>
                </a:moveTo>
                <a:lnTo>
                  <a:pt x="103416" y="483902"/>
                </a:lnTo>
                <a:lnTo>
                  <a:pt x="76536" y="531027"/>
                </a:lnTo>
                <a:lnTo>
                  <a:pt x="55856" y="582688"/>
                </a:lnTo>
                <a:lnTo>
                  <a:pt x="40803" y="637219"/>
                </a:lnTo>
                <a:lnTo>
                  <a:pt x="30803" y="692958"/>
                </a:lnTo>
                <a:lnTo>
                  <a:pt x="25280" y="748237"/>
                </a:lnTo>
                <a:lnTo>
                  <a:pt x="23662" y="801393"/>
                </a:lnTo>
                <a:lnTo>
                  <a:pt x="25373" y="850761"/>
                </a:lnTo>
                <a:lnTo>
                  <a:pt x="29839" y="894676"/>
                </a:lnTo>
                <a:lnTo>
                  <a:pt x="44742" y="959487"/>
                </a:lnTo>
                <a:lnTo>
                  <a:pt x="76696" y="1024431"/>
                </a:lnTo>
                <a:lnTo>
                  <a:pt x="128812" y="1072598"/>
                </a:lnTo>
                <a:lnTo>
                  <a:pt x="163970" y="1079198"/>
                </a:lnTo>
                <a:lnTo>
                  <a:pt x="206015" y="1068175"/>
                </a:lnTo>
                <a:lnTo>
                  <a:pt x="255562" y="1035052"/>
                </a:lnTo>
                <a:lnTo>
                  <a:pt x="291257" y="1009779"/>
                </a:lnTo>
                <a:lnTo>
                  <a:pt x="329343" y="990884"/>
                </a:lnTo>
                <a:lnTo>
                  <a:pt x="368466" y="978549"/>
                </a:lnTo>
                <a:lnTo>
                  <a:pt x="407268" y="972955"/>
                </a:lnTo>
                <a:lnTo>
                  <a:pt x="1745535" y="972955"/>
                </a:lnTo>
                <a:lnTo>
                  <a:pt x="1754007" y="933341"/>
                </a:lnTo>
                <a:lnTo>
                  <a:pt x="1756956" y="884176"/>
                </a:lnTo>
                <a:lnTo>
                  <a:pt x="1755228" y="841940"/>
                </a:lnTo>
                <a:lnTo>
                  <a:pt x="1750939" y="802039"/>
                </a:lnTo>
                <a:lnTo>
                  <a:pt x="1745437" y="765804"/>
                </a:lnTo>
                <a:lnTo>
                  <a:pt x="1740065" y="734570"/>
                </a:lnTo>
                <a:lnTo>
                  <a:pt x="1738668" y="728093"/>
                </a:lnTo>
                <a:lnTo>
                  <a:pt x="1738668" y="722886"/>
                </a:lnTo>
                <a:lnTo>
                  <a:pt x="1737398" y="718949"/>
                </a:lnTo>
                <a:lnTo>
                  <a:pt x="1724877" y="670024"/>
                </a:lnTo>
                <a:lnTo>
                  <a:pt x="1706378" y="629303"/>
                </a:lnTo>
                <a:lnTo>
                  <a:pt x="1684213" y="594701"/>
                </a:lnTo>
                <a:lnTo>
                  <a:pt x="1660690" y="564136"/>
                </a:lnTo>
                <a:lnTo>
                  <a:pt x="1642920" y="540486"/>
                </a:lnTo>
                <a:lnTo>
                  <a:pt x="1627972" y="517432"/>
                </a:lnTo>
                <a:lnTo>
                  <a:pt x="1617667" y="493663"/>
                </a:lnTo>
                <a:lnTo>
                  <a:pt x="1613827" y="467870"/>
                </a:lnTo>
                <a:lnTo>
                  <a:pt x="1613827" y="462663"/>
                </a:lnTo>
                <a:lnTo>
                  <a:pt x="1615097" y="461266"/>
                </a:lnTo>
                <a:lnTo>
                  <a:pt x="1553773" y="459243"/>
                </a:lnTo>
                <a:lnTo>
                  <a:pt x="1276308" y="459243"/>
                </a:lnTo>
                <a:lnTo>
                  <a:pt x="1228068" y="458707"/>
                </a:lnTo>
                <a:lnTo>
                  <a:pt x="1181043" y="455948"/>
                </a:lnTo>
                <a:lnTo>
                  <a:pt x="1137134" y="450122"/>
                </a:lnTo>
                <a:lnTo>
                  <a:pt x="1117564" y="445223"/>
                </a:lnTo>
                <a:lnTo>
                  <a:pt x="185416" y="445223"/>
                </a:lnTo>
                <a:lnTo>
                  <a:pt x="137071" y="442978"/>
                </a:lnTo>
                <a:close/>
              </a:path>
              <a:path w="1775460" h="2410460">
                <a:moveTo>
                  <a:pt x="1740735" y="984823"/>
                </a:moveTo>
                <a:lnTo>
                  <a:pt x="1382433" y="984823"/>
                </a:lnTo>
                <a:lnTo>
                  <a:pt x="1407277" y="985574"/>
                </a:lnTo>
                <a:lnTo>
                  <a:pt x="1432979" y="1002540"/>
                </a:lnTo>
                <a:lnTo>
                  <a:pt x="1484509" y="1035877"/>
                </a:lnTo>
                <a:lnTo>
                  <a:pt x="1531563" y="1051367"/>
                </a:lnTo>
                <a:lnTo>
                  <a:pt x="1599476" y="1062357"/>
                </a:lnTo>
                <a:lnTo>
                  <a:pt x="1632849" y="1063571"/>
                </a:lnTo>
                <a:lnTo>
                  <a:pt x="1662436" y="1059309"/>
                </a:lnTo>
                <a:lnTo>
                  <a:pt x="1687880" y="1049427"/>
                </a:lnTo>
                <a:lnTo>
                  <a:pt x="1708823" y="1033782"/>
                </a:lnTo>
                <a:lnTo>
                  <a:pt x="1730060" y="1008763"/>
                </a:lnTo>
                <a:lnTo>
                  <a:pt x="1740735" y="984823"/>
                </a:lnTo>
                <a:close/>
              </a:path>
              <a:path w="1775460" h="2410460">
                <a:moveTo>
                  <a:pt x="1409306" y="455966"/>
                </a:moveTo>
                <a:lnTo>
                  <a:pt x="1323862" y="458402"/>
                </a:lnTo>
                <a:lnTo>
                  <a:pt x="1276308" y="459243"/>
                </a:lnTo>
                <a:lnTo>
                  <a:pt x="1553773" y="459243"/>
                </a:lnTo>
                <a:lnTo>
                  <a:pt x="1537897" y="458707"/>
                </a:lnTo>
                <a:lnTo>
                  <a:pt x="1443393" y="456059"/>
                </a:lnTo>
                <a:lnTo>
                  <a:pt x="1409306" y="455966"/>
                </a:lnTo>
                <a:close/>
              </a:path>
              <a:path w="1775460" h="2410460">
                <a:moveTo>
                  <a:pt x="826963" y="0"/>
                </a:moveTo>
                <a:lnTo>
                  <a:pt x="780446" y="1227"/>
                </a:lnTo>
                <a:lnTo>
                  <a:pt x="739107" y="6084"/>
                </a:lnTo>
                <a:lnTo>
                  <a:pt x="677186" y="28148"/>
                </a:lnTo>
                <a:lnTo>
                  <a:pt x="651643" y="69126"/>
                </a:lnTo>
                <a:lnTo>
                  <a:pt x="655777" y="97623"/>
                </a:lnTo>
                <a:lnTo>
                  <a:pt x="672920" y="131948"/>
                </a:lnTo>
                <a:lnTo>
                  <a:pt x="704380" y="172468"/>
                </a:lnTo>
                <a:lnTo>
                  <a:pt x="742807" y="222497"/>
                </a:lnTo>
                <a:lnTo>
                  <a:pt x="763929" y="263975"/>
                </a:lnTo>
                <a:lnTo>
                  <a:pt x="769957" y="297863"/>
                </a:lnTo>
                <a:lnTo>
                  <a:pt x="763102" y="325122"/>
                </a:lnTo>
                <a:lnTo>
                  <a:pt x="719578" y="363599"/>
                </a:lnTo>
                <a:lnTo>
                  <a:pt x="651040" y="387098"/>
                </a:lnTo>
                <a:lnTo>
                  <a:pt x="573118" y="403139"/>
                </a:lnTo>
                <a:lnTo>
                  <a:pt x="523813" y="411946"/>
                </a:lnTo>
                <a:lnTo>
                  <a:pt x="469775" y="420630"/>
                </a:lnTo>
                <a:lnTo>
                  <a:pt x="412629" y="428706"/>
                </a:lnTo>
                <a:lnTo>
                  <a:pt x="353997" y="435689"/>
                </a:lnTo>
                <a:lnTo>
                  <a:pt x="295502" y="441093"/>
                </a:lnTo>
                <a:lnTo>
                  <a:pt x="238767" y="444433"/>
                </a:lnTo>
                <a:lnTo>
                  <a:pt x="185416" y="445223"/>
                </a:lnTo>
                <a:lnTo>
                  <a:pt x="1117564" y="445223"/>
                </a:lnTo>
                <a:lnTo>
                  <a:pt x="1098245" y="440386"/>
                </a:lnTo>
                <a:lnTo>
                  <a:pt x="1066274" y="425894"/>
                </a:lnTo>
                <a:lnTo>
                  <a:pt x="1043125" y="405803"/>
                </a:lnTo>
                <a:lnTo>
                  <a:pt x="1030699" y="379267"/>
                </a:lnTo>
                <a:lnTo>
                  <a:pt x="1030897" y="345442"/>
                </a:lnTo>
                <a:lnTo>
                  <a:pt x="1048502" y="283414"/>
                </a:lnTo>
                <a:lnTo>
                  <a:pt x="1069632" y="240841"/>
                </a:lnTo>
                <a:lnTo>
                  <a:pt x="1089809" y="210489"/>
                </a:lnTo>
                <a:lnTo>
                  <a:pt x="1104557" y="185121"/>
                </a:lnTo>
                <a:lnTo>
                  <a:pt x="1099858" y="120398"/>
                </a:lnTo>
                <a:lnTo>
                  <a:pt x="1082829" y="81794"/>
                </a:lnTo>
                <a:lnTo>
                  <a:pt x="1040327" y="32879"/>
                </a:lnTo>
                <a:lnTo>
                  <a:pt x="1004439" y="18807"/>
                </a:lnTo>
                <a:lnTo>
                  <a:pt x="951850" y="9152"/>
                </a:lnTo>
                <a:lnTo>
                  <a:pt x="877354" y="2034"/>
                </a:lnTo>
                <a:lnTo>
                  <a:pt x="826963" y="0"/>
                </a:lnTo>
                <a:close/>
              </a:path>
            </a:pathLst>
          </a:custGeom>
          <a:solidFill>
            <a:srgbClr val="3197D5"/>
          </a:solidFill>
        </p:spPr>
        <p:txBody>
          <a:bodyPr wrap="square" lIns="0" tIns="0" rIns="0" bIns="0" rtlCol="0"/>
          <a:lstStyle/>
          <a:p>
            <a:endParaRPr/>
          </a:p>
        </p:txBody>
      </p:sp>
      <p:sp>
        <p:nvSpPr>
          <p:cNvPr id="3" name="object 3"/>
          <p:cNvSpPr/>
          <p:nvPr/>
        </p:nvSpPr>
        <p:spPr>
          <a:xfrm>
            <a:off x="5710809" y="1907583"/>
            <a:ext cx="2286000" cy="1803400"/>
          </a:xfrm>
          <a:custGeom>
            <a:avLst/>
            <a:gdLst/>
            <a:ahLst/>
            <a:cxnLst/>
            <a:rect l="l" t="t" r="r" b="b"/>
            <a:pathLst>
              <a:path w="2286000" h="1803400">
                <a:moveTo>
                  <a:pt x="2229974" y="1079500"/>
                </a:moveTo>
                <a:lnTo>
                  <a:pt x="425223" y="1079500"/>
                </a:lnTo>
                <a:lnTo>
                  <a:pt x="473678" y="1104900"/>
                </a:lnTo>
                <a:lnTo>
                  <a:pt x="515238" y="1130300"/>
                </a:lnTo>
                <a:lnTo>
                  <a:pt x="535007" y="1155700"/>
                </a:lnTo>
                <a:lnTo>
                  <a:pt x="549274" y="1181100"/>
                </a:lnTo>
                <a:lnTo>
                  <a:pt x="557922" y="1206500"/>
                </a:lnTo>
                <a:lnTo>
                  <a:pt x="560831" y="1244600"/>
                </a:lnTo>
                <a:lnTo>
                  <a:pt x="557778" y="1295400"/>
                </a:lnTo>
                <a:lnTo>
                  <a:pt x="549206" y="1346200"/>
                </a:lnTo>
                <a:lnTo>
                  <a:pt x="535999" y="1397000"/>
                </a:lnTo>
                <a:lnTo>
                  <a:pt x="519037" y="1447800"/>
                </a:lnTo>
                <a:lnTo>
                  <a:pt x="499205" y="1498600"/>
                </a:lnTo>
                <a:lnTo>
                  <a:pt x="477383" y="1549400"/>
                </a:lnTo>
                <a:lnTo>
                  <a:pt x="454456" y="1587500"/>
                </a:lnTo>
                <a:lnTo>
                  <a:pt x="431304" y="1625600"/>
                </a:lnTo>
                <a:lnTo>
                  <a:pt x="408810" y="1663700"/>
                </a:lnTo>
                <a:lnTo>
                  <a:pt x="387857" y="1689100"/>
                </a:lnTo>
                <a:lnTo>
                  <a:pt x="395604" y="1701800"/>
                </a:lnTo>
                <a:lnTo>
                  <a:pt x="459961" y="1727200"/>
                </a:lnTo>
                <a:lnTo>
                  <a:pt x="520862" y="1752600"/>
                </a:lnTo>
                <a:lnTo>
                  <a:pt x="577650" y="1778000"/>
                </a:lnTo>
                <a:lnTo>
                  <a:pt x="629665" y="1790700"/>
                </a:lnTo>
                <a:lnTo>
                  <a:pt x="676252" y="1803400"/>
                </a:lnTo>
                <a:lnTo>
                  <a:pt x="776858" y="1803400"/>
                </a:lnTo>
                <a:lnTo>
                  <a:pt x="816798" y="1778000"/>
                </a:lnTo>
                <a:lnTo>
                  <a:pt x="847582" y="1739900"/>
                </a:lnTo>
                <a:lnTo>
                  <a:pt x="867388" y="1701800"/>
                </a:lnTo>
                <a:lnTo>
                  <a:pt x="874394" y="1651000"/>
                </a:lnTo>
                <a:lnTo>
                  <a:pt x="871049" y="1625600"/>
                </a:lnTo>
                <a:lnTo>
                  <a:pt x="861250" y="1587500"/>
                </a:lnTo>
                <a:lnTo>
                  <a:pt x="845355" y="1562100"/>
                </a:lnTo>
                <a:lnTo>
                  <a:pt x="802266" y="1511300"/>
                </a:lnTo>
                <a:lnTo>
                  <a:pt x="786765" y="1485900"/>
                </a:lnTo>
                <a:lnTo>
                  <a:pt x="777359" y="1447800"/>
                </a:lnTo>
                <a:lnTo>
                  <a:pt x="774191" y="1422400"/>
                </a:lnTo>
                <a:lnTo>
                  <a:pt x="778401" y="1384300"/>
                </a:lnTo>
                <a:lnTo>
                  <a:pt x="790707" y="1346200"/>
                </a:lnTo>
                <a:lnTo>
                  <a:pt x="810626" y="1308100"/>
                </a:lnTo>
                <a:lnTo>
                  <a:pt x="837677" y="1270000"/>
                </a:lnTo>
                <a:lnTo>
                  <a:pt x="871375" y="1231900"/>
                </a:lnTo>
                <a:lnTo>
                  <a:pt x="911239" y="1206500"/>
                </a:lnTo>
                <a:lnTo>
                  <a:pt x="956784" y="1193800"/>
                </a:lnTo>
                <a:lnTo>
                  <a:pt x="1007529" y="1168400"/>
                </a:lnTo>
                <a:lnTo>
                  <a:pt x="1910474" y="1168400"/>
                </a:lnTo>
                <a:lnTo>
                  <a:pt x="1929059" y="1155700"/>
                </a:lnTo>
                <a:lnTo>
                  <a:pt x="2161239" y="1155700"/>
                </a:lnTo>
                <a:lnTo>
                  <a:pt x="2175090" y="1143000"/>
                </a:lnTo>
                <a:lnTo>
                  <a:pt x="2206751" y="1117600"/>
                </a:lnTo>
                <a:lnTo>
                  <a:pt x="2229974" y="1079500"/>
                </a:lnTo>
                <a:close/>
              </a:path>
              <a:path w="2286000" h="1803400">
                <a:moveTo>
                  <a:pt x="1910474" y="1168400"/>
                </a:moveTo>
                <a:lnTo>
                  <a:pt x="1105130" y="1168400"/>
                </a:lnTo>
                <a:lnTo>
                  <a:pt x="1145317" y="1181100"/>
                </a:lnTo>
                <a:lnTo>
                  <a:pt x="1183076" y="1193800"/>
                </a:lnTo>
                <a:lnTo>
                  <a:pt x="1217930" y="1219200"/>
                </a:lnTo>
                <a:lnTo>
                  <a:pt x="1252327" y="1257300"/>
                </a:lnTo>
                <a:lnTo>
                  <a:pt x="1278699" y="1308100"/>
                </a:lnTo>
                <a:lnTo>
                  <a:pt x="1295832" y="1358900"/>
                </a:lnTo>
                <a:lnTo>
                  <a:pt x="1302512" y="1409700"/>
                </a:lnTo>
                <a:lnTo>
                  <a:pt x="1297183" y="1447800"/>
                </a:lnTo>
                <a:lnTo>
                  <a:pt x="1283604" y="1485900"/>
                </a:lnTo>
                <a:lnTo>
                  <a:pt x="1262239" y="1524000"/>
                </a:lnTo>
                <a:lnTo>
                  <a:pt x="1233550" y="1549400"/>
                </a:lnTo>
                <a:lnTo>
                  <a:pt x="1225704" y="1549400"/>
                </a:lnTo>
                <a:lnTo>
                  <a:pt x="1218596" y="1562100"/>
                </a:lnTo>
                <a:lnTo>
                  <a:pt x="1213441" y="1574800"/>
                </a:lnTo>
                <a:lnTo>
                  <a:pt x="1211452" y="1600200"/>
                </a:lnTo>
                <a:lnTo>
                  <a:pt x="1214254" y="1625600"/>
                </a:lnTo>
                <a:lnTo>
                  <a:pt x="1221200" y="1651000"/>
                </a:lnTo>
                <a:lnTo>
                  <a:pt x="1230098" y="1676400"/>
                </a:lnTo>
                <a:lnTo>
                  <a:pt x="1238758" y="1701800"/>
                </a:lnTo>
                <a:lnTo>
                  <a:pt x="1241297" y="1701800"/>
                </a:lnTo>
                <a:lnTo>
                  <a:pt x="1243964" y="1714500"/>
                </a:lnTo>
                <a:lnTo>
                  <a:pt x="1245235" y="1714500"/>
                </a:lnTo>
                <a:lnTo>
                  <a:pt x="1254212" y="1727200"/>
                </a:lnTo>
                <a:lnTo>
                  <a:pt x="1270648" y="1739900"/>
                </a:lnTo>
                <a:lnTo>
                  <a:pt x="1294099" y="1739900"/>
                </a:lnTo>
                <a:lnTo>
                  <a:pt x="1324119" y="1752600"/>
                </a:lnTo>
                <a:lnTo>
                  <a:pt x="1360262" y="1765300"/>
                </a:lnTo>
                <a:lnTo>
                  <a:pt x="1557178" y="1765300"/>
                </a:lnTo>
                <a:lnTo>
                  <a:pt x="1617268" y="1752600"/>
                </a:lnTo>
                <a:lnTo>
                  <a:pt x="1680811" y="1727200"/>
                </a:lnTo>
                <a:lnTo>
                  <a:pt x="1747364" y="1701800"/>
                </a:lnTo>
                <a:lnTo>
                  <a:pt x="1816481" y="1663700"/>
                </a:lnTo>
                <a:lnTo>
                  <a:pt x="1825497" y="1651000"/>
                </a:lnTo>
                <a:lnTo>
                  <a:pt x="1817771" y="1625600"/>
                </a:lnTo>
                <a:lnTo>
                  <a:pt x="1809347" y="1574800"/>
                </a:lnTo>
                <a:lnTo>
                  <a:pt x="1801325" y="1524000"/>
                </a:lnTo>
                <a:lnTo>
                  <a:pt x="1794806" y="1473200"/>
                </a:lnTo>
                <a:lnTo>
                  <a:pt x="1790890" y="1409700"/>
                </a:lnTo>
                <a:lnTo>
                  <a:pt x="1790677" y="1358900"/>
                </a:lnTo>
                <a:lnTo>
                  <a:pt x="1795268" y="1308100"/>
                </a:lnTo>
                <a:lnTo>
                  <a:pt x="1805763" y="1270000"/>
                </a:lnTo>
                <a:lnTo>
                  <a:pt x="1823262" y="1231900"/>
                </a:lnTo>
                <a:lnTo>
                  <a:pt x="1848865" y="1206500"/>
                </a:lnTo>
                <a:lnTo>
                  <a:pt x="1891889" y="1181100"/>
                </a:lnTo>
                <a:lnTo>
                  <a:pt x="1910474" y="1168400"/>
                </a:lnTo>
                <a:close/>
              </a:path>
              <a:path w="2286000" h="1803400">
                <a:moveTo>
                  <a:pt x="2161239" y="1155700"/>
                </a:moveTo>
                <a:lnTo>
                  <a:pt x="2014372" y="1155700"/>
                </a:lnTo>
                <a:lnTo>
                  <a:pt x="2037050" y="1168400"/>
                </a:lnTo>
                <a:lnTo>
                  <a:pt x="2058335" y="1168400"/>
                </a:lnTo>
                <a:lnTo>
                  <a:pt x="2079120" y="1181100"/>
                </a:lnTo>
                <a:lnTo>
                  <a:pt x="2122754" y="1181100"/>
                </a:lnTo>
                <a:lnTo>
                  <a:pt x="2147389" y="1168400"/>
                </a:lnTo>
                <a:lnTo>
                  <a:pt x="2161239" y="1155700"/>
                </a:lnTo>
                <a:close/>
              </a:path>
              <a:path w="2286000" h="1803400">
                <a:moveTo>
                  <a:pt x="146938" y="749300"/>
                </a:moveTo>
                <a:lnTo>
                  <a:pt x="135231" y="749300"/>
                </a:lnTo>
                <a:lnTo>
                  <a:pt x="123094" y="762000"/>
                </a:lnTo>
                <a:lnTo>
                  <a:pt x="106338" y="774700"/>
                </a:lnTo>
                <a:lnTo>
                  <a:pt x="84581" y="787400"/>
                </a:lnTo>
                <a:lnTo>
                  <a:pt x="58185" y="825500"/>
                </a:lnTo>
                <a:lnTo>
                  <a:pt x="30575" y="863600"/>
                </a:lnTo>
                <a:lnTo>
                  <a:pt x="8822" y="901700"/>
                </a:lnTo>
                <a:lnTo>
                  <a:pt x="0" y="965200"/>
                </a:lnTo>
                <a:lnTo>
                  <a:pt x="6574" y="1003300"/>
                </a:lnTo>
                <a:lnTo>
                  <a:pt x="26209" y="1041400"/>
                </a:lnTo>
                <a:lnTo>
                  <a:pt x="58775" y="1092200"/>
                </a:lnTo>
                <a:lnTo>
                  <a:pt x="104139" y="1130300"/>
                </a:lnTo>
                <a:lnTo>
                  <a:pt x="132218" y="1143000"/>
                </a:lnTo>
                <a:lnTo>
                  <a:pt x="166469" y="1143000"/>
                </a:lnTo>
                <a:lnTo>
                  <a:pt x="182117" y="1130300"/>
                </a:lnTo>
                <a:lnTo>
                  <a:pt x="195649" y="1104900"/>
                </a:lnTo>
                <a:lnTo>
                  <a:pt x="213217" y="1092200"/>
                </a:lnTo>
                <a:lnTo>
                  <a:pt x="235428" y="1079500"/>
                </a:lnTo>
                <a:lnTo>
                  <a:pt x="2229974" y="1079500"/>
                </a:lnTo>
                <a:lnTo>
                  <a:pt x="2249524" y="1041400"/>
                </a:lnTo>
                <a:lnTo>
                  <a:pt x="2265128" y="1003300"/>
                </a:lnTo>
                <a:lnTo>
                  <a:pt x="2276513" y="952500"/>
                </a:lnTo>
                <a:lnTo>
                  <a:pt x="2283408" y="914400"/>
                </a:lnTo>
                <a:lnTo>
                  <a:pt x="2285538" y="889000"/>
                </a:lnTo>
                <a:lnTo>
                  <a:pt x="2282632" y="850900"/>
                </a:lnTo>
                <a:lnTo>
                  <a:pt x="2274416" y="825500"/>
                </a:lnTo>
                <a:lnTo>
                  <a:pt x="343407" y="825500"/>
                </a:lnTo>
                <a:lnTo>
                  <a:pt x="268620" y="812800"/>
                </a:lnTo>
                <a:lnTo>
                  <a:pt x="216408" y="800100"/>
                </a:lnTo>
                <a:lnTo>
                  <a:pt x="181530" y="774700"/>
                </a:lnTo>
                <a:lnTo>
                  <a:pt x="158750" y="762000"/>
                </a:lnTo>
                <a:lnTo>
                  <a:pt x="146938" y="749300"/>
                </a:lnTo>
                <a:close/>
              </a:path>
              <a:path w="2286000" h="1803400">
                <a:moveTo>
                  <a:pt x="857558" y="0"/>
                </a:moveTo>
                <a:lnTo>
                  <a:pt x="810997" y="0"/>
                </a:lnTo>
                <a:lnTo>
                  <a:pt x="755776" y="12700"/>
                </a:lnTo>
                <a:lnTo>
                  <a:pt x="693773" y="12700"/>
                </a:lnTo>
                <a:lnTo>
                  <a:pt x="635914" y="25400"/>
                </a:lnTo>
                <a:lnTo>
                  <a:pt x="582690" y="50800"/>
                </a:lnTo>
                <a:lnTo>
                  <a:pt x="534590" y="63500"/>
                </a:lnTo>
                <a:lnTo>
                  <a:pt x="492104" y="88900"/>
                </a:lnTo>
                <a:lnTo>
                  <a:pt x="455721" y="114300"/>
                </a:lnTo>
                <a:lnTo>
                  <a:pt x="425931" y="139700"/>
                </a:lnTo>
                <a:lnTo>
                  <a:pt x="403225" y="152400"/>
                </a:lnTo>
                <a:lnTo>
                  <a:pt x="400685" y="190500"/>
                </a:lnTo>
                <a:lnTo>
                  <a:pt x="399288" y="190500"/>
                </a:lnTo>
                <a:lnTo>
                  <a:pt x="402705" y="215900"/>
                </a:lnTo>
                <a:lnTo>
                  <a:pt x="410718" y="228600"/>
                </a:lnTo>
                <a:lnTo>
                  <a:pt x="423112" y="241300"/>
                </a:lnTo>
                <a:lnTo>
                  <a:pt x="439674" y="266700"/>
                </a:lnTo>
                <a:lnTo>
                  <a:pt x="463853" y="304800"/>
                </a:lnTo>
                <a:lnTo>
                  <a:pt x="487664" y="342900"/>
                </a:lnTo>
                <a:lnTo>
                  <a:pt x="508307" y="381000"/>
                </a:lnTo>
                <a:lnTo>
                  <a:pt x="522986" y="431800"/>
                </a:lnTo>
                <a:lnTo>
                  <a:pt x="522986" y="444500"/>
                </a:lnTo>
                <a:lnTo>
                  <a:pt x="524255" y="444500"/>
                </a:lnTo>
                <a:lnTo>
                  <a:pt x="532096" y="482600"/>
                </a:lnTo>
                <a:lnTo>
                  <a:pt x="537162" y="520700"/>
                </a:lnTo>
                <a:lnTo>
                  <a:pt x="541014" y="571500"/>
                </a:lnTo>
                <a:lnTo>
                  <a:pt x="542543" y="609600"/>
                </a:lnTo>
                <a:lnTo>
                  <a:pt x="539394" y="673100"/>
                </a:lnTo>
                <a:lnTo>
                  <a:pt x="528208" y="711200"/>
                </a:lnTo>
                <a:lnTo>
                  <a:pt x="509236" y="762000"/>
                </a:lnTo>
                <a:lnTo>
                  <a:pt x="455672" y="812800"/>
                </a:lnTo>
                <a:lnTo>
                  <a:pt x="423354" y="825500"/>
                </a:lnTo>
                <a:lnTo>
                  <a:pt x="2274416" y="825500"/>
                </a:lnTo>
                <a:lnTo>
                  <a:pt x="2260619" y="800100"/>
                </a:lnTo>
                <a:lnTo>
                  <a:pt x="2250793" y="787400"/>
                </a:lnTo>
                <a:lnTo>
                  <a:pt x="1824833" y="787400"/>
                </a:lnTo>
                <a:lnTo>
                  <a:pt x="1792529" y="774700"/>
                </a:lnTo>
                <a:lnTo>
                  <a:pt x="1746189" y="723900"/>
                </a:lnTo>
                <a:lnTo>
                  <a:pt x="1715524" y="673100"/>
                </a:lnTo>
                <a:lnTo>
                  <a:pt x="1707051" y="647700"/>
                </a:lnTo>
                <a:lnTo>
                  <a:pt x="1064878" y="647700"/>
                </a:lnTo>
                <a:lnTo>
                  <a:pt x="1003422" y="622300"/>
                </a:lnTo>
                <a:lnTo>
                  <a:pt x="973257" y="596900"/>
                </a:lnTo>
                <a:lnTo>
                  <a:pt x="921730" y="546100"/>
                </a:lnTo>
                <a:lnTo>
                  <a:pt x="903440" y="508000"/>
                </a:lnTo>
                <a:lnTo>
                  <a:pt x="892178" y="469900"/>
                </a:lnTo>
                <a:lnTo>
                  <a:pt x="889482" y="419100"/>
                </a:lnTo>
                <a:lnTo>
                  <a:pt x="896885" y="368300"/>
                </a:lnTo>
                <a:lnTo>
                  <a:pt x="915923" y="317500"/>
                </a:lnTo>
                <a:lnTo>
                  <a:pt x="939390" y="254000"/>
                </a:lnTo>
                <a:lnTo>
                  <a:pt x="955779" y="190500"/>
                </a:lnTo>
                <a:lnTo>
                  <a:pt x="964914" y="152400"/>
                </a:lnTo>
                <a:lnTo>
                  <a:pt x="966620" y="114300"/>
                </a:lnTo>
                <a:lnTo>
                  <a:pt x="960721" y="76200"/>
                </a:lnTo>
                <a:lnTo>
                  <a:pt x="947041" y="50800"/>
                </a:lnTo>
                <a:lnTo>
                  <a:pt x="925405" y="25400"/>
                </a:lnTo>
                <a:lnTo>
                  <a:pt x="895636" y="12700"/>
                </a:lnTo>
                <a:lnTo>
                  <a:pt x="857558" y="0"/>
                </a:lnTo>
                <a:close/>
              </a:path>
              <a:path w="2286000" h="1803400">
                <a:moveTo>
                  <a:pt x="2183006" y="749300"/>
                </a:moveTo>
                <a:lnTo>
                  <a:pt x="2098353" y="749300"/>
                </a:lnTo>
                <a:lnTo>
                  <a:pt x="2045335" y="762000"/>
                </a:lnTo>
                <a:lnTo>
                  <a:pt x="1973911" y="787400"/>
                </a:lnTo>
                <a:lnTo>
                  <a:pt x="2250793" y="787400"/>
                </a:lnTo>
                <a:lnTo>
                  <a:pt x="2240966" y="774700"/>
                </a:lnTo>
                <a:lnTo>
                  <a:pt x="2215186" y="762000"/>
                </a:lnTo>
                <a:lnTo>
                  <a:pt x="2183006" y="749300"/>
                </a:lnTo>
                <a:close/>
              </a:path>
              <a:path w="2286000" h="1803400">
                <a:moveTo>
                  <a:pt x="1451792" y="63500"/>
                </a:moveTo>
                <a:lnTo>
                  <a:pt x="1289702" y="63500"/>
                </a:lnTo>
                <a:lnTo>
                  <a:pt x="1257806" y="88900"/>
                </a:lnTo>
                <a:lnTo>
                  <a:pt x="1234841" y="114300"/>
                </a:lnTo>
                <a:lnTo>
                  <a:pt x="1219804" y="139700"/>
                </a:lnTo>
                <a:lnTo>
                  <a:pt x="1211692" y="177800"/>
                </a:lnTo>
                <a:lnTo>
                  <a:pt x="1209502" y="215900"/>
                </a:lnTo>
                <a:lnTo>
                  <a:pt x="1212231" y="254000"/>
                </a:lnTo>
                <a:lnTo>
                  <a:pt x="1218875" y="292100"/>
                </a:lnTo>
                <a:lnTo>
                  <a:pt x="1228433" y="330200"/>
                </a:lnTo>
                <a:lnTo>
                  <a:pt x="1239900" y="381000"/>
                </a:lnTo>
                <a:lnTo>
                  <a:pt x="1251017" y="431800"/>
                </a:lnTo>
                <a:lnTo>
                  <a:pt x="1252063" y="482600"/>
                </a:lnTo>
                <a:lnTo>
                  <a:pt x="1244301" y="533400"/>
                </a:lnTo>
                <a:lnTo>
                  <a:pt x="1228994" y="571500"/>
                </a:lnTo>
                <a:lnTo>
                  <a:pt x="1207408" y="609600"/>
                </a:lnTo>
                <a:lnTo>
                  <a:pt x="1180804" y="635000"/>
                </a:lnTo>
                <a:lnTo>
                  <a:pt x="1150447" y="647700"/>
                </a:lnTo>
                <a:lnTo>
                  <a:pt x="1707051" y="647700"/>
                </a:lnTo>
                <a:lnTo>
                  <a:pt x="1702814" y="635000"/>
                </a:lnTo>
                <a:lnTo>
                  <a:pt x="1690115" y="609600"/>
                </a:lnTo>
                <a:lnTo>
                  <a:pt x="1673076" y="558800"/>
                </a:lnTo>
                <a:lnTo>
                  <a:pt x="1657786" y="508000"/>
                </a:lnTo>
                <a:lnTo>
                  <a:pt x="1645271" y="457200"/>
                </a:lnTo>
                <a:lnTo>
                  <a:pt x="1636553" y="393700"/>
                </a:lnTo>
                <a:lnTo>
                  <a:pt x="1632658" y="342900"/>
                </a:lnTo>
                <a:lnTo>
                  <a:pt x="1634609" y="304800"/>
                </a:lnTo>
                <a:lnTo>
                  <a:pt x="1643429" y="266700"/>
                </a:lnTo>
                <a:lnTo>
                  <a:pt x="1660143" y="241300"/>
                </a:lnTo>
                <a:lnTo>
                  <a:pt x="1672425" y="228600"/>
                </a:lnTo>
                <a:lnTo>
                  <a:pt x="1672453" y="203200"/>
                </a:lnTo>
                <a:lnTo>
                  <a:pt x="1638352" y="152400"/>
                </a:lnTo>
                <a:lnTo>
                  <a:pt x="1605528" y="127000"/>
                </a:lnTo>
                <a:lnTo>
                  <a:pt x="1563059" y="101600"/>
                </a:lnTo>
                <a:lnTo>
                  <a:pt x="1511596" y="76200"/>
                </a:lnTo>
                <a:lnTo>
                  <a:pt x="1451792" y="63500"/>
                </a:lnTo>
                <a:close/>
              </a:path>
            </a:pathLst>
          </a:custGeom>
          <a:solidFill>
            <a:srgbClr val="41B076"/>
          </a:solidFill>
        </p:spPr>
        <p:txBody>
          <a:bodyPr wrap="square" lIns="0" tIns="0" rIns="0" bIns="0" rtlCol="0"/>
          <a:lstStyle/>
          <a:p>
            <a:endParaRPr/>
          </a:p>
        </p:txBody>
      </p:sp>
      <p:sp>
        <p:nvSpPr>
          <p:cNvPr id="4" name="object 4"/>
          <p:cNvSpPr/>
          <p:nvPr/>
        </p:nvSpPr>
        <p:spPr>
          <a:xfrm>
            <a:off x="6043295" y="3102736"/>
            <a:ext cx="1572260" cy="2171065"/>
          </a:xfrm>
          <a:custGeom>
            <a:avLst/>
            <a:gdLst/>
            <a:ahLst/>
            <a:cxnLst/>
            <a:rect l="l" t="t" r="r" b="b"/>
            <a:pathLst>
              <a:path w="1572259" h="2171065">
                <a:moveTo>
                  <a:pt x="175679" y="1438728"/>
                </a:moveTo>
                <a:lnTo>
                  <a:pt x="112449" y="1476840"/>
                </a:lnTo>
                <a:lnTo>
                  <a:pt x="88518" y="1508506"/>
                </a:lnTo>
                <a:lnTo>
                  <a:pt x="65408" y="1564976"/>
                </a:lnTo>
                <a:lnTo>
                  <a:pt x="53115" y="1611585"/>
                </a:lnTo>
                <a:lnTo>
                  <a:pt x="41729" y="1666981"/>
                </a:lnTo>
                <a:lnTo>
                  <a:pt x="32298" y="1728565"/>
                </a:lnTo>
                <a:lnTo>
                  <a:pt x="25870" y="1793742"/>
                </a:lnTo>
                <a:lnTo>
                  <a:pt x="23494" y="1859914"/>
                </a:lnTo>
                <a:lnTo>
                  <a:pt x="25665" y="1917628"/>
                </a:lnTo>
                <a:lnTo>
                  <a:pt x="32099" y="1969389"/>
                </a:lnTo>
                <a:lnTo>
                  <a:pt x="42675" y="2014577"/>
                </a:lnTo>
                <a:lnTo>
                  <a:pt x="57276" y="2052574"/>
                </a:lnTo>
                <a:lnTo>
                  <a:pt x="114679" y="2085191"/>
                </a:lnTo>
                <a:lnTo>
                  <a:pt x="168411" y="2104298"/>
                </a:lnTo>
                <a:lnTo>
                  <a:pt x="222564" y="2121354"/>
                </a:lnTo>
                <a:lnTo>
                  <a:pt x="274629" y="2136136"/>
                </a:lnTo>
                <a:lnTo>
                  <a:pt x="322096" y="2148418"/>
                </a:lnTo>
                <a:lnTo>
                  <a:pt x="362453" y="2157977"/>
                </a:lnTo>
                <a:lnTo>
                  <a:pt x="425275" y="2169713"/>
                </a:lnTo>
                <a:lnTo>
                  <a:pt x="459283" y="2170574"/>
                </a:lnTo>
                <a:lnTo>
                  <a:pt x="493779" y="2163681"/>
                </a:lnTo>
                <a:lnTo>
                  <a:pt x="527329" y="2145547"/>
                </a:lnTo>
                <a:lnTo>
                  <a:pt x="558497" y="2112684"/>
                </a:lnTo>
                <a:lnTo>
                  <a:pt x="585849" y="2061604"/>
                </a:lnTo>
                <a:lnTo>
                  <a:pt x="607949" y="1988820"/>
                </a:lnTo>
                <a:lnTo>
                  <a:pt x="616594" y="1930175"/>
                </a:lnTo>
                <a:lnTo>
                  <a:pt x="615140" y="1884355"/>
                </a:lnTo>
                <a:lnTo>
                  <a:pt x="606693" y="1848659"/>
                </a:lnTo>
                <a:lnTo>
                  <a:pt x="594360" y="1820388"/>
                </a:lnTo>
                <a:lnTo>
                  <a:pt x="581250" y="1796844"/>
                </a:lnTo>
                <a:lnTo>
                  <a:pt x="570469" y="1775328"/>
                </a:lnTo>
                <a:lnTo>
                  <a:pt x="565127" y="1753141"/>
                </a:lnTo>
                <a:lnTo>
                  <a:pt x="568329" y="1727583"/>
                </a:lnTo>
                <a:lnTo>
                  <a:pt x="583183" y="1695958"/>
                </a:lnTo>
                <a:lnTo>
                  <a:pt x="612091" y="1662145"/>
                </a:lnTo>
                <a:lnTo>
                  <a:pt x="648589" y="1638296"/>
                </a:lnTo>
                <a:lnTo>
                  <a:pt x="690492" y="1623631"/>
                </a:lnTo>
                <a:lnTo>
                  <a:pt x="735615" y="1617376"/>
                </a:lnTo>
                <a:lnTo>
                  <a:pt x="1563124" y="1617376"/>
                </a:lnTo>
                <a:lnTo>
                  <a:pt x="1560702" y="1572387"/>
                </a:lnTo>
                <a:lnTo>
                  <a:pt x="1553392" y="1521940"/>
                </a:lnTo>
                <a:lnTo>
                  <a:pt x="1546253" y="1500044"/>
                </a:lnTo>
                <a:lnTo>
                  <a:pt x="351123" y="1500044"/>
                </a:lnTo>
                <a:lnTo>
                  <a:pt x="320099" y="1491720"/>
                </a:lnTo>
                <a:lnTo>
                  <a:pt x="286384" y="1474596"/>
                </a:lnTo>
                <a:lnTo>
                  <a:pt x="223073" y="1444388"/>
                </a:lnTo>
                <a:lnTo>
                  <a:pt x="175679" y="1438728"/>
                </a:lnTo>
                <a:close/>
              </a:path>
              <a:path w="1572259" h="2171065">
                <a:moveTo>
                  <a:pt x="1563124" y="1617376"/>
                </a:moveTo>
                <a:lnTo>
                  <a:pt x="735615" y="1617376"/>
                </a:lnTo>
                <a:lnTo>
                  <a:pt x="781775" y="1618753"/>
                </a:lnTo>
                <a:lnTo>
                  <a:pt x="826785" y="1626985"/>
                </a:lnTo>
                <a:lnTo>
                  <a:pt x="868462" y="1641294"/>
                </a:lnTo>
                <a:lnTo>
                  <a:pt x="904621" y="1660906"/>
                </a:lnTo>
                <a:lnTo>
                  <a:pt x="948797" y="1702391"/>
                </a:lnTo>
                <a:lnTo>
                  <a:pt x="958183" y="1740090"/>
                </a:lnTo>
                <a:lnTo>
                  <a:pt x="944375" y="1775598"/>
                </a:lnTo>
                <a:lnTo>
                  <a:pt x="918972" y="1810512"/>
                </a:lnTo>
                <a:lnTo>
                  <a:pt x="896139" y="1848943"/>
                </a:lnTo>
                <a:lnTo>
                  <a:pt x="882713" y="1893363"/>
                </a:lnTo>
                <a:lnTo>
                  <a:pt x="879288" y="1942903"/>
                </a:lnTo>
                <a:lnTo>
                  <a:pt x="886459" y="1996694"/>
                </a:lnTo>
                <a:lnTo>
                  <a:pt x="905008" y="2034479"/>
                </a:lnTo>
                <a:lnTo>
                  <a:pt x="927724" y="2066530"/>
                </a:lnTo>
                <a:lnTo>
                  <a:pt x="984404" y="2114518"/>
                </a:lnTo>
                <a:lnTo>
                  <a:pt x="1053985" y="2142837"/>
                </a:lnTo>
                <a:lnTo>
                  <a:pt x="1092827" y="2150301"/>
                </a:lnTo>
                <a:lnTo>
                  <a:pt x="1133951" y="2153666"/>
                </a:lnTo>
                <a:lnTo>
                  <a:pt x="1177042" y="2153202"/>
                </a:lnTo>
                <a:lnTo>
                  <a:pt x="1221787" y="2149183"/>
                </a:lnTo>
                <a:lnTo>
                  <a:pt x="1267870" y="2141881"/>
                </a:lnTo>
                <a:lnTo>
                  <a:pt x="1314977" y="2131568"/>
                </a:lnTo>
                <a:lnTo>
                  <a:pt x="1362795" y="2118516"/>
                </a:lnTo>
                <a:lnTo>
                  <a:pt x="1411008" y="2102998"/>
                </a:lnTo>
                <a:lnTo>
                  <a:pt x="1459302" y="2085287"/>
                </a:lnTo>
                <a:lnTo>
                  <a:pt x="1507362" y="2065655"/>
                </a:lnTo>
                <a:lnTo>
                  <a:pt x="1525382" y="2017854"/>
                </a:lnTo>
                <a:lnTo>
                  <a:pt x="1534438" y="1977479"/>
                </a:lnTo>
                <a:lnTo>
                  <a:pt x="1542981" y="1928765"/>
                </a:lnTo>
                <a:lnTo>
                  <a:pt x="1550606" y="1873694"/>
                </a:lnTo>
                <a:lnTo>
                  <a:pt x="1556905" y="1814249"/>
                </a:lnTo>
                <a:lnTo>
                  <a:pt x="1561471" y="1752414"/>
                </a:lnTo>
                <a:lnTo>
                  <a:pt x="1563897" y="1690169"/>
                </a:lnTo>
                <a:lnTo>
                  <a:pt x="1563776" y="1629499"/>
                </a:lnTo>
                <a:lnTo>
                  <a:pt x="1563124" y="1617376"/>
                </a:lnTo>
                <a:close/>
              </a:path>
              <a:path w="1572259" h="2171065">
                <a:moveTo>
                  <a:pt x="1115843" y="1027334"/>
                </a:moveTo>
                <a:lnTo>
                  <a:pt x="328201" y="1027334"/>
                </a:lnTo>
                <a:lnTo>
                  <a:pt x="369569" y="1034669"/>
                </a:lnTo>
                <a:lnTo>
                  <a:pt x="396325" y="1048893"/>
                </a:lnTo>
                <a:lnTo>
                  <a:pt x="446883" y="1113393"/>
                </a:lnTo>
                <a:lnTo>
                  <a:pt x="463423" y="1170051"/>
                </a:lnTo>
                <a:lnTo>
                  <a:pt x="472170" y="1236456"/>
                </a:lnTo>
                <a:lnTo>
                  <a:pt x="475106" y="1298956"/>
                </a:lnTo>
                <a:lnTo>
                  <a:pt x="472189" y="1353899"/>
                </a:lnTo>
                <a:lnTo>
                  <a:pt x="461581" y="1408747"/>
                </a:lnTo>
                <a:lnTo>
                  <a:pt x="440495" y="1456547"/>
                </a:lnTo>
                <a:lnTo>
                  <a:pt x="406145" y="1490345"/>
                </a:lnTo>
                <a:lnTo>
                  <a:pt x="351123" y="1500044"/>
                </a:lnTo>
                <a:lnTo>
                  <a:pt x="1546253" y="1500044"/>
                </a:lnTo>
                <a:lnTo>
                  <a:pt x="1539664" y="1479834"/>
                </a:lnTo>
                <a:lnTo>
                  <a:pt x="1520051" y="1445896"/>
                </a:lnTo>
                <a:lnTo>
                  <a:pt x="1509008" y="1434423"/>
                </a:lnTo>
                <a:lnTo>
                  <a:pt x="1219551" y="1434423"/>
                </a:lnTo>
                <a:lnTo>
                  <a:pt x="1184259" y="1427656"/>
                </a:lnTo>
                <a:lnTo>
                  <a:pt x="1133866" y="1373065"/>
                </a:lnTo>
                <a:lnTo>
                  <a:pt x="1117171" y="1332515"/>
                </a:lnTo>
                <a:lnTo>
                  <a:pt x="1105082" y="1287981"/>
                </a:lnTo>
                <a:lnTo>
                  <a:pt x="1096804" y="1243099"/>
                </a:lnTo>
                <a:lnTo>
                  <a:pt x="1091539" y="1201507"/>
                </a:lnTo>
                <a:lnTo>
                  <a:pt x="1086865" y="1142745"/>
                </a:lnTo>
                <a:lnTo>
                  <a:pt x="1088566" y="1108217"/>
                </a:lnTo>
                <a:lnTo>
                  <a:pt x="1097505" y="1068192"/>
                </a:lnTo>
                <a:lnTo>
                  <a:pt x="1113535" y="1030192"/>
                </a:lnTo>
                <a:lnTo>
                  <a:pt x="1115843" y="1027334"/>
                </a:lnTo>
                <a:close/>
              </a:path>
              <a:path w="1572259" h="2171065">
                <a:moveTo>
                  <a:pt x="1393377" y="1388404"/>
                </a:moveTo>
                <a:lnTo>
                  <a:pt x="1352313" y="1392737"/>
                </a:lnTo>
                <a:lnTo>
                  <a:pt x="1308554" y="1404211"/>
                </a:lnTo>
                <a:lnTo>
                  <a:pt x="1262633" y="1422654"/>
                </a:lnTo>
                <a:lnTo>
                  <a:pt x="1219551" y="1434423"/>
                </a:lnTo>
                <a:lnTo>
                  <a:pt x="1509008" y="1434423"/>
                </a:lnTo>
                <a:lnTo>
                  <a:pt x="1495083" y="1419956"/>
                </a:lnTo>
                <a:lnTo>
                  <a:pt x="1465294" y="1401841"/>
                </a:lnTo>
                <a:lnTo>
                  <a:pt x="1431214" y="1391381"/>
                </a:lnTo>
                <a:lnTo>
                  <a:pt x="1393377" y="1388404"/>
                </a:lnTo>
                <a:close/>
              </a:path>
              <a:path w="1572259" h="2171065">
                <a:moveTo>
                  <a:pt x="38988" y="529589"/>
                </a:moveTo>
                <a:lnTo>
                  <a:pt x="25381" y="593630"/>
                </a:lnTo>
                <a:lnTo>
                  <a:pt x="16541" y="645144"/>
                </a:lnTo>
                <a:lnTo>
                  <a:pt x="8358" y="705113"/>
                </a:lnTo>
                <a:lnTo>
                  <a:pt x="2341" y="770134"/>
                </a:lnTo>
                <a:lnTo>
                  <a:pt x="0" y="836802"/>
                </a:lnTo>
                <a:lnTo>
                  <a:pt x="2391" y="895342"/>
                </a:lnTo>
                <a:lnTo>
                  <a:pt x="9413" y="945832"/>
                </a:lnTo>
                <a:lnTo>
                  <a:pt x="20841" y="988036"/>
                </a:lnTo>
                <a:lnTo>
                  <a:pt x="59838" y="1054425"/>
                </a:lnTo>
                <a:lnTo>
                  <a:pt x="105618" y="1094509"/>
                </a:lnTo>
                <a:lnTo>
                  <a:pt x="127507" y="1102360"/>
                </a:lnTo>
                <a:lnTo>
                  <a:pt x="151393" y="1102326"/>
                </a:lnTo>
                <a:lnTo>
                  <a:pt x="174196" y="1094374"/>
                </a:lnTo>
                <a:lnTo>
                  <a:pt x="195784" y="1081303"/>
                </a:lnTo>
                <a:lnTo>
                  <a:pt x="216026" y="1065911"/>
                </a:lnTo>
                <a:lnTo>
                  <a:pt x="247894" y="1046241"/>
                </a:lnTo>
                <a:lnTo>
                  <a:pt x="286464" y="1032287"/>
                </a:lnTo>
                <a:lnTo>
                  <a:pt x="328201" y="1027334"/>
                </a:lnTo>
                <a:lnTo>
                  <a:pt x="1115843" y="1027334"/>
                </a:lnTo>
                <a:lnTo>
                  <a:pt x="1136508" y="1001738"/>
                </a:lnTo>
                <a:lnTo>
                  <a:pt x="1166276" y="990351"/>
                </a:lnTo>
                <a:lnTo>
                  <a:pt x="1524984" y="990351"/>
                </a:lnTo>
                <a:lnTo>
                  <a:pt x="1546352" y="956690"/>
                </a:lnTo>
                <a:lnTo>
                  <a:pt x="1560737" y="915500"/>
                </a:lnTo>
                <a:lnTo>
                  <a:pt x="1569171" y="873762"/>
                </a:lnTo>
                <a:lnTo>
                  <a:pt x="1572263" y="831242"/>
                </a:lnTo>
                <a:lnTo>
                  <a:pt x="1570624" y="787705"/>
                </a:lnTo>
                <a:lnTo>
                  <a:pt x="1564862" y="742918"/>
                </a:lnTo>
                <a:lnTo>
                  <a:pt x="1555587" y="696644"/>
                </a:lnTo>
                <a:lnTo>
                  <a:pt x="1543409" y="648650"/>
                </a:lnTo>
                <a:lnTo>
                  <a:pt x="1542140" y="644272"/>
                </a:lnTo>
                <a:lnTo>
                  <a:pt x="413194" y="644272"/>
                </a:lnTo>
                <a:lnTo>
                  <a:pt x="367944" y="644227"/>
                </a:lnTo>
                <a:lnTo>
                  <a:pt x="317993" y="636693"/>
                </a:lnTo>
                <a:lnTo>
                  <a:pt x="265474" y="623374"/>
                </a:lnTo>
                <a:lnTo>
                  <a:pt x="212520" y="605971"/>
                </a:lnTo>
                <a:lnTo>
                  <a:pt x="161261" y="586189"/>
                </a:lnTo>
                <a:lnTo>
                  <a:pt x="113832" y="565730"/>
                </a:lnTo>
                <a:lnTo>
                  <a:pt x="72363" y="546295"/>
                </a:lnTo>
                <a:lnTo>
                  <a:pt x="38988" y="529589"/>
                </a:lnTo>
                <a:close/>
              </a:path>
              <a:path w="1572259" h="2171065">
                <a:moveTo>
                  <a:pt x="1524984" y="990351"/>
                </a:moveTo>
                <a:lnTo>
                  <a:pt x="1166276" y="990351"/>
                </a:lnTo>
                <a:lnTo>
                  <a:pt x="1202689" y="1003554"/>
                </a:lnTo>
                <a:lnTo>
                  <a:pt x="1233783" y="1020744"/>
                </a:lnTo>
                <a:lnTo>
                  <a:pt x="1271822" y="1035116"/>
                </a:lnTo>
                <a:lnTo>
                  <a:pt x="1314591" y="1045478"/>
                </a:lnTo>
                <a:lnTo>
                  <a:pt x="1359871" y="1050637"/>
                </a:lnTo>
                <a:lnTo>
                  <a:pt x="1405445" y="1049402"/>
                </a:lnTo>
                <a:lnTo>
                  <a:pt x="1449098" y="1040581"/>
                </a:lnTo>
                <a:lnTo>
                  <a:pt x="1488611" y="1022983"/>
                </a:lnTo>
                <a:lnTo>
                  <a:pt x="1521768" y="995417"/>
                </a:lnTo>
                <a:lnTo>
                  <a:pt x="1524984" y="990351"/>
                </a:lnTo>
                <a:close/>
              </a:path>
              <a:path w="1572259" h="2171065">
                <a:moveTo>
                  <a:pt x="724915" y="0"/>
                </a:moveTo>
                <a:lnTo>
                  <a:pt x="673195" y="7466"/>
                </a:lnTo>
                <a:lnTo>
                  <a:pt x="625747" y="22674"/>
                </a:lnTo>
                <a:lnTo>
                  <a:pt x="583296" y="44400"/>
                </a:lnTo>
                <a:lnTo>
                  <a:pt x="546562" y="71419"/>
                </a:lnTo>
                <a:lnTo>
                  <a:pt x="516268" y="102504"/>
                </a:lnTo>
                <a:lnTo>
                  <a:pt x="493135" y="136431"/>
                </a:lnTo>
                <a:lnTo>
                  <a:pt x="477885" y="171975"/>
                </a:lnTo>
                <a:lnTo>
                  <a:pt x="471241" y="207911"/>
                </a:lnTo>
                <a:lnTo>
                  <a:pt x="473924" y="243013"/>
                </a:lnTo>
                <a:lnTo>
                  <a:pt x="486655" y="276056"/>
                </a:lnTo>
                <a:lnTo>
                  <a:pt x="510158" y="305815"/>
                </a:lnTo>
                <a:lnTo>
                  <a:pt x="540111" y="342404"/>
                </a:lnTo>
                <a:lnTo>
                  <a:pt x="559973" y="382569"/>
                </a:lnTo>
                <a:lnTo>
                  <a:pt x="570164" y="424777"/>
                </a:lnTo>
                <a:lnTo>
                  <a:pt x="571100" y="467496"/>
                </a:lnTo>
                <a:lnTo>
                  <a:pt x="563201" y="509194"/>
                </a:lnTo>
                <a:lnTo>
                  <a:pt x="546885" y="548338"/>
                </a:lnTo>
                <a:lnTo>
                  <a:pt x="522569" y="583397"/>
                </a:lnTo>
                <a:lnTo>
                  <a:pt x="490672" y="612837"/>
                </a:lnTo>
                <a:lnTo>
                  <a:pt x="451612" y="635126"/>
                </a:lnTo>
                <a:lnTo>
                  <a:pt x="413194" y="644272"/>
                </a:lnTo>
                <a:lnTo>
                  <a:pt x="1542140" y="644272"/>
                </a:lnTo>
                <a:lnTo>
                  <a:pt x="1530402" y="603755"/>
                </a:lnTo>
                <a:lnTo>
                  <a:pt x="1117528" y="603755"/>
                </a:lnTo>
                <a:lnTo>
                  <a:pt x="1066974" y="601995"/>
                </a:lnTo>
                <a:lnTo>
                  <a:pt x="1021161" y="596490"/>
                </a:lnTo>
                <a:lnTo>
                  <a:pt x="980533" y="588018"/>
                </a:lnTo>
                <a:lnTo>
                  <a:pt x="916609" y="565294"/>
                </a:lnTo>
                <a:lnTo>
                  <a:pt x="878753" y="540058"/>
                </a:lnTo>
                <a:lnTo>
                  <a:pt x="857391" y="491072"/>
                </a:lnTo>
                <a:lnTo>
                  <a:pt x="843119" y="444151"/>
                </a:lnTo>
                <a:lnTo>
                  <a:pt x="836028" y="394048"/>
                </a:lnTo>
                <a:lnTo>
                  <a:pt x="844251" y="347127"/>
                </a:lnTo>
                <a:lnTo>
                  <a:pt x="875919" y="309752"/>
                </a:lnTo>
                <a:lnTo>
                  <a:pt x="901493" y="287647"/>
                </a:lnTo>
                <a:lnTo>
                  <a:pt x="917555" y="258169"/>
                </a:lnTo>
                <a:lnTo>
                  <a:pt x="924655" y="223371"/>
                </a:lnTo>
                <a:lnTo>
                  <a:pt x="923344" y="185309"/>
                </a:lnTo>
                <a:lnTo>
                  <a:pt x="914173" y="146036"/>
                </a:lnTo>
                <a:lnTo>
                  <a:pt x="897691" y="107606"/>
                </a:lnTo>
                <a:lnTo>
                  <a:pt x="874451" y="72073"/>
                </a:lnTo>
                <a:lnTo>
                  <a:pt x="845003" y="41492"/>
                </a:lnTo>
                <a:lnTo>
                  <a:pt x="809897" y="17917"/>
                </a:lnTo>
                <a:lnTo>
                  <a:pt x="769684" y="3401"/>
                </a:lnTo>
                <a:lnTo>
                  <a:pt x="724915" y="0"/>
                </a:lnTo>
                <a:close/>
              </a:path>
              <a:path w="1572259" h="2171065">
                <a:moveTo>
                  <a:pt x="1495552" y="491998"/>
                </a:moveTo>
                <a:lnTo>
                  <a:pt x="1425875" y="529082"/>
                </a:lnTo>
                <a:lnTo>
                  <a:pt x="1358276" y="557745"/>
                </a:lnTo>
                <a:lnTo>
                  <a:pt x="1293198" y="578763"/>
                </a:lnTo>
                <a:lnTo>
                  <a:pt x="1231084" y="592918"/>
                </a:lnTo>
                <a:lnTo>
                  <a:pt x="1172380" y="600989"/>
                </a:lnTo>
                <a:lnTo>
                  <a:pt x="1117528" y="603755"/>
                </a:lnTo>
                <a:lnTo>
                  <a:pt x="1530402" y="603755"/>
                </a:lnTo>
                <a:lnTo>
                  <a:pt x="1528937" y="598701"/>
                </a:lnTo>
                <a:lnTo>
                  <a:pt x="1512698" y="546295"/>
                </a:lnTo>
                <a:lnTo>
                  <a:pt x="1495552" y="491998"/>
                </a:lnTo>
                <a:close/>
              </a:path>
            </a:pathLst>
          </a:custGeom>
          <a:solidFill>
            <a:srgbClr val="F39C12"/>
          </a:solidFill>
        </p:spPr>
        <p:txBody>
          <a:bodyPr wrap="square" lIns="0" tIns="0" rIns="0" bIns="0" rtlCol="0"/>
          <a:lstStyle/>
          <a:p>
            <a:endParaRPr/>
          </a:p>
        </p:txBody>
      </p:sp>
      <p:sp>
        <p:nvSpPr>
          <p:cNvPr id="5" name="object 5"/>
          <p:cNvSpPr/>
          <p:nvPr/>
        </p:nvSpPr>
        <p:spPr>
          <a:xfrm>
            <a:off x="4464050" y="3585028"/>
            <a:ext cx="2016760" cy="2063750"/>
          </a:xfrm>
          <a:custGeom>
            <a:avLst/>
            <a:gdLst/>
            <a:ahLst/>
            <a:cxnLst/>
            <a:rect l="l" t="t" r="r" b="b"/>
            <a:pathLst>
              <a:path w="2016760" h="2063750">
                <a:moveTo>
                  <a:pt x="1578324" y="1507163"/>
                </a:moveTo>
                <a:lnTo>
                  <a:pt x="623442" y="1507163"/>
                </a:lnTo>
                <a:lnTo>
                  <a:pt x="658356" y="1507834"/>
                </a:lnTo>
                <a:lnTo>
                  <a:pt x="688721" y="1513767"/>
                </a:lnTo>
                <a:lnTo>
                  <a:pt x="735329" y="1540945"/>
                </a:lnTo>
                <a:lnTo>
                  <a:pt x="771318" y="1602953"/>
                </a:lnTo>
                <a:lnTo>
                  <a:pt x="780923" y="1669723"/>
                </a:lnTo>
                <a:lnTo>
                  <a:pt x="779944" y="1695530"/>
                </a:lnTo>
                <a:lnTo>
                  <a:pt x="776906" y="1721682"/>
                </a:lnTo>
                <a:lnTo>
                  <a:pt x="771653" y="1747572"/>
                </a:lnTo>
                <a:lnTo>
                  <a:pt x="764032" y="1772593"/>
                </a:lnTo>
                <a:lnTo>
                  <a:pt x="754399" y="1791572"/>
                </a:lnTo>
                <a:lnTo>
                  <a:pt x="747172" y="1811550"/>
                </a:lnTo>
                <a:lnTo>
                  <a:pt x="742850" y="1832529"/>
                </a:lnTo>
                <a:lnTo>
                  <a:pt x="741934" y="1854508"/>
                </a:lnTo>
                <a:lnTo>
                  <a:pt x="747920" y="1899723"/>
                </a:lnTo>
                <a:lnTo>
                  <a:pt x="764968" y="1944096"/>
                </a:lnTo>
                <a:lnTo>
                  <a:pt x="791993" y="1985308"/>
                </a:lnTo>
                <a:lnTo>
                  <a:pt x="827913" y="2021043"/>
                </a:lnTo>
                <a:lnTo>
                  <a:pt x="861873" y="2042904"/>
                </a:lnTo>
                <a:lnTo>
                  <a:pt x="931318" y="2063702"/>
                </a:lnTo>
                <a:lnTo>
                  <a:pt x="964564" y="2061417"/>
                </a:lnTo>
                <a:lnTo>
                  <a:pt x="1009481" y="2049787"/>
                </a:lnTo>
                <a:lnTo>
                  <a:pt x="1051607" y="2034218"/>
                </a:lnTo>
                <a:lnTo>
                  <a:pt x="1088596" y="2012503"/>
                </a:lnTo>
                <a:lnTo>
                  <a:pt x="1118103" y="1982435"/>
                </a:lnTo>
                <a:lnTo>
                  <a:pt x="1137781" y="1941808"/>
                </a:lnTo>
                <a:lnTo>
                  <a:pt x="1145286" y="1888417"/>
                </a:lnTo>
                <a:lnTo>
                  <a:pt x="1144089" y="1864208"/>
                </a:lnTo>
                <a:lnTo>
                  <a:pt x="1140571" y="1838189"/>
                </a:lnTo>
                <a:lnTo>
                  <a:pt x="1134838" y="1809979"/>
                </a:lnTo>
                <a:lnTo>
                  <a:pt x="1126998" y="1779197"/>
                </a:lnTo>
                <a:lnTo>
                  <a:pt x="1123590" y="1757774"/>
                </a:lnTo>
                <a:lnTo>
                  <a:pt x="1121171" y="1736874"/>
                </a:lnTo>
                <a:lnTo>
                  <a:pt x="1119729" y="1716975"/>
                </a:lnTo>
                <a:lnTo>
                  <a:pt x="1119251" y="1698552"/>
                </a:lnTo>
                <a:lnTo>
                  <a:pt x="1123634" y="1646304"/>
                </a:lnTo>
                <a:lnTo>
                  <a:pt x="1136792" y="1602889"/>
                </a:lnTo>
                <a:lnTo>
                  <a:pt x="1158738" y="1568286"/>
                </a:lnTo>
                <a:lnTo>
                  <a:pt x="1189482" y="1542469"/>
                </a:lnTo>
                <a:lnTo>
                  <a:pt x="1227967" y="1525753"/>
                </a:lnTo>
                <a:lnTo>
                  <a:pt x="1272143" y="1517358"/>
                </a:lnTo>
                <a:lnTo>
                  <a:pt x="1320371" y="1516161"/>
                </a:lnTo>
                <a:lnTo>
                  <a:pt x="1580539" y="1516161"/>
                </a:lnTo>
                <a:lnTo>
                  <a:pt x="1578324" y="1507163"/>
                </a:lnTo>
                <a:close/>
              </a:path>
              <a:path w="2016760" h="2063750">
                <a:moveTo>
                  <a:pt x="190477" y="1029107"/>
                </a:moveTo>
                <a:lnTo>
                  <a:pt x="138049" y="1037263"/>
                </a:lnTo>
                <a:lnTo>
                  <a:pt x="95664" y="1053782"/>
                </a:lnTo>
                <a:lnTo>
                  <a:pt x="62259" y="1081146"/>
                </a:lnTo>
                <a:lnTo>
                  <a:pt x="38095" y="1118983"/>
                </a:lnTo>
                <a:lnTo>
                  <a:pt x="23436" y="1166921"/>
                </a:lnTo>
                <a:lnTo>
                  <a:pt x="18541" y="1224588"/>
                </a:lnTo>
                <a:lnTo>
                  <a:pt x="21338" y="1273660"/>
                </a:lnTo>
                <a:lnTo>
                  <a:pt x="29200" y="1324410"/>
                </a:lnTo>
                <a:lnTo>
                  <a:pt x="41332" y="1375589"/>
                </a:lnTo>
                <a:lnTo>
                  <a:pt x="56943" y="1425947"/>
                </a:lnTo>
                <a:lnTo>
                  <a:pt x="75239" y="1474232"/>
                </a:lnTo>
                <a:lnTo>
                  <a:pt x="95426" y="1519196"/>
                </a:lnTo>
                <a:lnTo>
                  <a:pt x="116712" y="1559588"/>
                </a:lnTo>
                <a:lnTo>
                  <a:pt x="138302" y="1594158"/>
                </a:lnTo>
                <a:lnTo>
                  <a:pt x="147447" y="1608382"/>
                </a:lnTo>
                <a:lnTo>
                  <a:pt x="161671" y="1596698"/>
                </a:lnTo>
                <a:lnTo>
                  <a:pt x="180931" y="1584735"/>
                </a:lnTo>
                <a:lnTo>
                  <a:pt x="254211" y="1560193"/>
                </a:lnTo>
                <a:lnTo>
                  <a:pt x="304657" y="1548323"/>
                </a:lnTo>
                <a:lnTo>
                  <a:pt x="361923" y="1537194"/>
                </a:lnTo>
                <a:lnTo>
                  <a:pt x="424222" y="1527159"/>
                </a:lnTo>
                <a:lnTo>
                  <a:pt x="489766" y="1518572"/>
                </a:lnTo>
                <a:lnTo>
                  <a:pt x="556769" y="1511789"/>
                </a:lnTo>
                <a:lnTo>
                  <a:pt x="623442" y="1507163"/>
                </a:lnTo>
                <a:lnTo>
                  <a:pt x="1578324" y="1507163"/>
                </a:lnTo>
                <a:lnTo>
                  <a:pt x="1575815" y="1496971"/>
                </a:lnTo>
                <a:lnTo>
                  <a:pt x="1568565" y="1440972"/>
                </a:lnTo>
                <a:lnTo>
                  <a:pt x="1566672" y="1378639"/>
                </a:lnTo>
                <a:lnTo>
                  <a:pt x="1568366" y="1321874"/>
                </a:lnTo>
                <a:lnTo>
                  <a:pt x="1573178" y="1264133"/>
                </a:lnTo>
                <a:lnTo>
                  <a:pt x="1580559" y="1207368"/>
                </a:lnTo>
                <a:lnTo>
                  <a:pt x="1589960" y="1153532"/>
                </a:lnTo>
                <a:lnTo>
                  <a:pt x="1600831" y="1104577"/>
                </a:lnTo>
                <a:lnTo>
                  <a:pt x="1609704" y="1072887"/>
                </a:lnTo>
                <a:lnTo>
                  <a:pt x="464661" y="1072887"/>
                </a:lnTo>
                <a:lnTo>
                  <a:pt x="422191" y="1069470"/>
                </a:lnTo>
                <a:lnTo>
                  <a:pt x="367029" y="1055551"/>
                </a:lnTo>
                <a:lnTo>
                  <a:pt x="328378" y="1045054"/>
                </a:lnTo>
                <a:lnTo>
                  <a:pt x="285898" y="1035489"/>
                </a:lnTo>
                <a:lnTo>
                  <a:pt x="239846" y="1029344"/>
                </a:lnTo>
                <a:lnTo>
                  <a:pt x="190477" y="1029107"/>
                </a:lnTo>
                <a:close/>
              </a:path>
              <a:path w="2016760" h="2063750">
                <a:moveTo>
                  <a:pt x="1580539" y="1516161"/>
                </a:moveTo>
                <a:lnTo>
                  <a:pt x="1320371" y="1516161"/>
                </a:lnTo>
                <a:lnTo>
                  <a:pt x="1371014" y="1521038"/>
                </a:lnTo>
                <a:lnTo>
                  <a:pt x="1422434" y="1530866"/>
                </a:lnTo>
                <a:lnTo>
                  <a:pt x="1472993" y="1544520"/>
                </a:lnTo>
                <a:lnTo>
                  <a:pt x="1521052" y="1560877"/>
                </a:lnTo>
                <a:lnTo>
                  <a:pt x="1564974" y="1578814"/>
                </a:lnTo>
                <a:lnTo>
                  <a:pt x="1603121" y="1597206"/>
                </a:lnTo>
                <a:lnTo>
                  <a:pt x="1609598" y="1601016"/>
                </a:lnTo>
                <a:lnTo>
                  <a:pt x="1604390" y="1588062"/>
                </a:lnTo>
                <a:lnTo>
                  <a:pt x="1587924" y="1546160"/>
                </a:lnTo>
                <a:lnTo>
                  <a:pt x="1580539" y="1516161"/>
                </a:lnTo>
                <a:close/>
              </a:path>
              <a:path w="2016760" h="2063750">
                <a:moveTo>
                  <a:pt x="2004208" y="689940"/>
                </a:moveTo>
                <a:lnTo>
                  <a:pt x="401224" y="689940"/>
                </a:lnTo>
                <a:lnTo>
                  <a:pt x="433324" y="705666"/>
                </a:lnTo>
                <a:lnTo>
                  <a:pt x="434594" y="706936"/>
                </a:lnTo>
                <a:lnTo>
                  <a:pt x="435863" y="708333"/>
                </a:lnTo>
                <a:lnTo>
                  <a:pt x="487632" y="737014"/>
                </a:lnTo>
                <a:lnTo>
                  <a:pt x="527440" y="767243"/>
                </a:lnTo>
                <a:lnTo>
                  <a:pt x="555549" y="799654"/>
                </a:lnTo>
                <a:lnTo>
                  <a:pt x="572223" y="834882"/>
                </a:lnTo>
                <a:lnTo>
                  <a:pt x="577723" y="873560"/>
                </a:lnTo>
                <a:lnTo>
                  <a:pt x="572906" y="911843"/>
                </a:lnTo>
                <a:lnTo>
                  <a:pt x="560244" y="951602"/>
                </a:lnTo>
                <a:lnTo>
                  <a:pt x="542700" y="991361"/>
                </a:lnTo>
                <a:lnTo>
                  <a:pt x="523239" y="1029643"/>
                </a:lnTo>
                <a:lnTo>
                  <a:pt x="497367" y="1061159"/>
                </a:lnTo>
                <a:lnTo>
                  <a:pt x="464661" y="1072887"/>
                </a:lnTo>
                <a:lnTo>
                  <a:pt x="1609704" y="1072887"/>
                </a:lnTo>
                <a:lnTo>
                  <a:pt x="1624797" y="1029107"/>
                </a:lnTo>
                <a:lnTo>
                  <a:pt x="1655797" y="981308"/>
                </a:lnTo>
                <a:lnTo>
                  <a:pt x="1704829" y="936480"/>
                </a:lnTo>
                <a:lnTo>
                  <a:pt x="1777338" y="921323"/>
                </a:lnTo>
                <a:lnTo>
                  <a:pt x="2004688" y="921323"/>
                </a:lnTo>
                <a:lnTo>
                  <a:pt x="2014021" y="875902"/>
                </a:lnTo>
                <a:lnTo>
                  <a:pt x="2016633" y="819331"/>
                </a:lnTo>
                <a:lnTo>
                  <a:pt x="2015914" y="789452"/>
                </a:lnTo>
                <a:lnTo>
                  <a:pt x="2013839" y="758705"/>
                </a:lnTo>
                <a:lnTo>
                  <a:pt x="2010525" y="727695"/>
                </a:lnTo>
                <a:lnTo>
                  <a:pt x="2006091" y="697030"/>
                </a:lnTo>
                <a:lnTo>
                  <a:pt x="2004208" y="689940"/>
                </a:lnTo>
                <a:close/>
              </a:path>
              <a:path w="2016760" h="2063750">
                <a:moveTo>
                  <a:pt x="2004688" y="921323"/>
                </a:moveTo>
                <a:lnTo>
                  <a:pt x="1777338" y="921323"/>
                </a:lnTo>
                <a:lnTo>
                  <a:pt x="1825707" y="933191"/>
                </a:lnTo>
                <a:lnTo>
                  <a:pt x="1883917" y="962460"/>
                </a:lnTo>
                <a:lnTo>
                  <a:pt x="1917795" y="978397"/>
                </a:lnTo>
                <a:lnTo>
                  <a:pt x="1942147" y="982606"/>
                </a:lnTo>
                <a:lnTo>
                  <a:pt x="1958213" y="979980"/>
                </a:lnTo>
                <a:lnTo>
                  <a:pt x="1967229" y="975414"/>
                </a:lnTo>
                <a:lnTo>
                  <a:pt x="1988843" y="955420"/>
                </a:lnTo>
                <a:lnTo>
                  <a:pt x="2004599" y="921757"/>
                </a:lnTo>
                <a:lnTo>
                  <a:pt x="2004688" y="921323"/>
                </a:lnTo>
                <a:close/>
              </a:path>
              <a:path w="2016760" h="2063750">
                <a:moveTo>
                  <a:pt x="283894" y="12782"/>
                </a:moveTo>
                <a:lnTo>
                  <a:pt x="217185" y="14818"/>
                </a:lnTo>
                <a:lnTo>
                  <a:pt x="168026" y="18807"/>
                </a:lnTo>
                <a:lnTo>
                  <a:pt x="143001" y="22533"/>
                </a:lnTo>
                <a:lnTo>
                  <a:pt x="140462" y="22533"/>
                </a:lnTo>
                <a:lnTo>
                  <a:pt x="139064" y="23930"/>
                </a:lnTo>
                <a:lnTo>
                  <a:pt x="104012" y="51235"/>
                </a:lnTo>
                <a:lnTo>
                  <a:pt x="101814" y="61230"/>
                </a:lnTo>
                <a:lnTo>
                  <a:pt x="99282" y="71857"/>
                </a:lnTo>
                <a:lnTo>
                  <a:pt x="96512" y="83221"/>
                </a:lnTo>
                <a:lnTo>
                  <a:pt x="93599" y="95431"/>
                </a:lnTo>
                <a:lnTo>
                  <a:pt x="81248" y="140521"/>
                </a:lnTo>
                <a:lnTo>
                  <a:pt x="67990" y="190759"/>
                </a:lnTo>
                <a:lnTo>
                  <a:pt x="54373" y="244470"/>
                </a:lnTo>
                <a:lnTo>
                  <a:pt x="40941" y="299981"/>
                </a:lnTo>
                <a:lnTo>
                  <a:pt x="28153" y="356035"/>
                </a:lnTo>
                <a:lnTo>
                  <a:pt x="16821" y="409703"/>
                </a:lnTo>
                <a:lnTo>
                  <a:pt x="7225" y="460565"/>
                </a:lnTo>
                <a:lnTo>
                  <a:pt x="0" y="506530"/>
                </a:lnTo>
                <a:lnTo>
                  <a:pt x="0" y="514277"/>
                </a:lnTo>
                <a:lnTo>
                  <a:pt x="1397" y="523421"/>
                </a:lnTo>
                <a:lnTo>
                  <a:pt x="1397" y="531168"/>
                </a:lnTo>
                <a:lnTo>
                  <a:pt x="5505" y="573670"/>
                </a:lnTo>
                <a:lnTo>
                  <a:pt x="18904" y="614598"/>
                </a:lnTo>
                <a:lnTo>
                  <a:pt x="40917" y="653021"/>
                </a:lnTo>
                <a:lnTo>
                  <a:pt x="70867" y="688006"/>
                </a:lnTo>
                <a:lnTo>
                  <a:pt x="108076" y="718620"/>
                </a:lnTo>
                <a:lnTo>
                  <a:pt x="146665" y="741381"/>
                </a:lnTo>
                <a:lnTo>
                  <a:pt x="184372" y="756498"/>
                </a:lnTo>
                <a:lnTo>
                  <a:pt x="218412" y="763090"/>
                </a:lnTo>
                <a:lnTo>
                  <a:pt x="245999" y="760276"/>
                </a:lnTo>
                <a:lnTo>
                  <a:pt x="258689" y="754502"/>
                </a:lnTo>
                <a:lnTo>
                  <a:pt x="271510" y="747132"/>
                </a:lnTo>
                <a:lnTo>
                  <a:pt x="284593" y="738523"/>
                </a:lnTo>
                <a:lnTo>
                  <a:pt x="298069" y="729034"/>
                </a:lnTo>
                <a:lnTo>
                  <a:pt x="336026" y="705255"/>
                </a:lnTo>
                <a:lnTo>
                  <a:pt x="369601" y="691014"/>
                </a:lnTo>
                <a:lnTo>
                  <a:pt x="401224" y="689940"/>
                </a:lnTo>
                <a:lnTo>
                  <a:pt x="2004208" y="689940"/>
                </a:lnTo>
                <a:lnTo>
                  <a:pt x="1995702" y="657914"/>
                </a:lnTo>
                <a:lnTo>
                  <a:pt x="1701673" y="657914"/>
                </a:lnTo>
                <a:lnTo>
                  <a:pt x="1671716" y="648353"/>
                </a:lnTo>
                <a:lnTo>
                  <a:pt x="1613662" y="599943"/>
                </a:lnTo>
                <a:lnTo>
                  <a:pt x="1585849" y="560378"/>
                </a:lnTo>
                <a:lnTo>
                  <a:pt x="1566372" y="522199"/>
                </a:lnTo>
                <a:lnTo>
                  <a:pt x="1557000" y="490306"/>
                </a:lnTo>
                <a:lnTo>
                  <a:pt x="846772" y="490306"/>
                </a:lnTo>
                <a:lnTo>
                  <a:pt x="798346" y="488622"/>
                </a:lnTo>
                <a:lnTo>
                  <a:pt x="754876" y="482146"/>
                </a:lnTo>
                <a:lnTo>
                  <a:pt x="692150" y="465128"/>
                </a:lnTo>
                <a:lnTo>
                  <a:pt x="643346" y="444193"/>
                </a:lnTo>
                <a:lnTo>
                  <a:pt x="603186" y="421662"/>
                </a:lnTo>
                <a:lnTo>
                  <a:pt x="554227" y="379149"/>
                </a:lnTo>
                <a:lnTo>
                  <a:pt x="533400" y="350574"/>
                </a:lnTo>
                <a:lnTo>
                  <a:pt x="563245" y="328476"/>
                </a:lnTo>
                <a:lnTo>
                  <a:pt x="584184" y="306757"/>
                </a:lnTo>
                <a:lnTo>
                  <a:pt x="599884" y="277883"/>
                </a:lnTo>
                <a:lnTo>
                  <a:pt x="609965" y="243412"/>
                </a:lnTo>
                <a:lnTo>
                  <a:pt x="614045" y="204905"/>
                </a:lnTo>
                <a:lnTo>
                  <a:pt x="611874" y="173546"/>
                </a:lnTo>
                <a:lnTo>
                  <a:pt x="595292" y="112304"/>
                </a:lnTo>
                <a:lnTo>
                  <a:pt x="562029" y="63450"/>
                </a:lnTo>
                <a:lnTo>
                  <a:pt x="484635" y="32037"/>
                </a:lnTo>
                <a:lnTo>
                  <a:pt x="428372" y="21561"/>
                </a:lnTo>
                <a:lnTo>
                  <a:pt x="361569" y="14913"/>
                </a:lnTo>
                <a:lnTo>
                  <a:pt x="283894" y="12782"/>
                </a:lnTo>
                <a:close/>
              </a:path>
              <a:path w="2016760" h="2063750">
                <a:moveTo>
                  <a:pt x="1905688" y="582518"/>
                </a:moveTo>
                <a:lnTo>
                  <a:pt x="1873932" y="586620"/>
                </a:lnTo>
                <a:lnTo>
                  <a:pt x="1843867" y="597794"/>
                </a:lnTo>
                <a:lnTo>
                  <a:pt x="1818766" y="613718"/>
                </a:lnTo>
                <a:lnTo>
                  <a:pt x="1797756" y="629571"/>
                </a:lnTo>
                <a:lnTo>
                  <a:pt x="1770507" y="646056"/>
                </a:lnTo>
                <a:lnTo>
                  <a:pt x="1738114" y="657420"/>
                </a:lnTo>
                <a:lnTo>
                  <a:pt x="1701673" y="657914"/>
                </a:lnTo>
                <a:lnTo>
                  <a:pt x="1995702" y="657914"/>
                </a:lnTo>
                <a:lnTo>
                  <a:pt x="1980263" y="626275"/>
                </a:lnTo>
                <a:lnTo>
                  <a:pt x="1960211" y="602822"/>
                </a:lnTo>
                <a:lnTo>
                  <a:pt x="1935861" y="587810"/>
                </a:lnTo>
                <a:lnTo>
                  <a:pt x="1905688" y="582518"/>
                </a:lnTo>
                <a:close/>
              </a:path>
              <a:path w="2016760" h="2063750">
                <a:moveTo>
                  <a:pt x="1261236" y="0"/>
                </a:moveTo>
                <a:lnTo>
                  <a:pt x="1218955" y="4380"/>
                </a:lnTo>
                <a:lnTo>
                  <a:pt x="1177337" y="15162"/>
                </a:lnTo>
                <a:lnTo>
                  <a:pt x="1136361" y="33590"/>
                </a:lnTo>
                <a:lnTo>
                  <a:pt x="1096008" y="60906"/>
                </a:lnTo>
                <a:lnTo>
                  <a:pt x="1056259" y="98352"/>
                </a:lnTo>
                <a:lnTo>
                  <a:pt x="1027255" y="134271"/>
                </a:lnTo>
                <a:lnTo>
                  <a:pt x="1006538" y="168250"/>
                </a:lnTo>
                <a:lnTo>
                  <a:pt x="989964" y="232337"/>
                </a:lnTo>
                <a:lnTo>
                  <a:pt x="993703" y="261906"/>
                </a:lnTo>
                <a:lnTo>
                  <a:pt x="1003300" y="288297"/>
                </a:lnTo>
                <a:lnTo>
                  <a:pt x="1016325" y="311758"/>
                </a:lnTo>
                <a:lnTo>
                  <a:pt x="1030351" y="332540"/>
                </a:lnTo>
                <a:lnTo>
                  <a:pt x="1031621" y="333810"/>
                </a:lnTo>
                <a:lnTo>
                  <a:pt x="1036240" y="340408"/>
                </a:lnTo>
                <a:lnTo>
                  <a:pt x="1040383" y="346494"/>
                </a:lnTo>
                <a:lnTo>
                  <a:pt x="1044051" y="352080"/>
                </a:lnTo>
                <a:lnTo>
                  <a:pt x="1060323" y="378006"/>
                </a:lnTo>
                <a:lnTo>
                  <a:pt x="1043304" y="397564"/>
                </a:lnTo>
                <a:lnTo>
                  <a:pt x="998420" y="440827"/>
                </a:lnTo>
                <a:lnTo>
                  <a:pt x="949146" y="468986"/>
                </a:lnTo>
                <a:lnTo>
                  <a:pt x="897818" y="484620"/>
                </a:lnTo>
                <a:lnTo>
                  <a:pt x="846772" y="490306"/>
                </a:lnTo>
                <a:lnTo>
                  <a:pt x="1557000" y="490306"/>
                </a:lnTo>
                <a:lnTo>
                  <a:pt x="1552717" y="475733"/>
                </a:lnTo>
                <a:lnTo>
                  <a:pt x="1544897" y="420504"/>
                </a:lnTo>
                <a:lnTo>
                  <a:pt x="1542923" y="356035"/>
                </a:lnTo>
                <a:lnTo>
                  <a:pt x="1545093" y="289717"/>
                </a:lnTo>
                <a:lnTo>
                  <a:pt x="1550764" y="225329"/>
                </a:lnTo>
                <a:lnTo>
                  <a:pt x="1558671" y="165646"/>
                </a:lnTo>
                <a:lnTo>
                  <a:pt x="1567551" y="113446"/>
                </a:lnTo>
                <a:lnTo>
                  <a:pt x="1576142" y="71505"/>
                </a:lnTo>
                <a:lnTo>
                  <a:pt x="1583182" y="42599"/>
                </a:lnTo>
                <a:lnTo>
                  <a:pt x="1545738" y="39307"/>
                </a:lnTo>
                <a:lnTo>
                  <a:pt x="1508331" y="34074"/>
                </a:lnTo>
                <a:lnTo>
                  <a:pt x="1437386" y="21644"/>
                </a:lnTo>
                <a:lnTo>
                  <a:pt x="1392255" y="12844"/>
                </a:lnTo>
                <a:lnTo>
                  <a:pt x="1347866" y="5474"/>
                </a:lnTo>
                <a:lnTo>
                  <a:pt x="1304200" y="779"/>
                </a:lnTo>
                <a:lnTo>
                  <a:pt x="1261236" y="0"/>
                </a:lnTo>
                <a:close/>
              </a:path>
            </a:pathLst>
          </a:custGeom>
          <a:solidFill>
            <a:srgbClr val="9FD91D"/>
          </a:solidFill>
        </p:spPr>
        <p:txBody>
          <a:bodyPr wrap="square" lIns="0" tIns="0" rIns="0" bIns="0" rtlCol="0"/>
          <a:lstStyle/>
          <a:p>
            <a:endParaRPr/>
          </a:p>
        </p:txBody>
      </p:sp>
      <p:sp>
        <p:nvSpPr>
          <p:cNvPr id="6" name="object 6"/>
          <p:cNvSpPr/>
          <p:nvPr/>
        </p:nvSpPr>
        <p:spPr>
          <a:xfrm>
            <a:off x="7411973" y="2021585"/>
            <a:ext cx="1003935" cy="271145"/>
          </a:xfrm>
          <a:custGeom>
            <a:avLst/>
            <a:gdLst/>
            <a:ahLst/>
            <a:cxnLst/>
            <a:rect l="l" t="t" r="r" b="b"/>
            <a:pathLst>
              <a:path w="1003934" h="271144">
                <a:moveTo>
                  <a:pt x="0" y="271144"/>
                </a:moveTo>
                <a:lnTo>
                  <a:pt x="502030" y="271144"/>
                </a:lnTo>
                <a:lnTo>
                  <a:pt x="502030" y="0"/>
                </a:lnTo>
                <a:lnTo>
                  <a:pt x="1003934" y="0"/>
                </a:lnTo>
              </a:path>
            </a:pathLst>
          </a:custGeom>
          <a:ln w="19812">
            <a:solidFill>
              <a:srgbClr val="41B076"/>
            </a:solidFill>
          </a:ln>
        </p:spPr>
        <p:txBody>
          <a:bodyPr wrap="square" lIns="0" tIns="0" rIns="0" bIns="0" rtlCol="0"/>
          <a:lstStyle/>
          <a:p>
            <a:endParaRPr/>
          </a:p>
        </p:txBody>
      </p:sp>
      <p:sp>
        <p:nvSpPr>
          <p:cNvPr id="7" name="object 7"/>
          <p:cNvSpPr/>
          <p:nvPr/>
        </p:nvSpPr>
        <p:spPr>
          <a:xfrm>
            <a:off x="8490966" y="2026157"/>
            <a:ext cx="1548130" cy="0"/>
          </a:xfrm>
          <a:custGeom>
            <a:avLst/>
            <a:gdLst/>
            <a:ahLst/>
            <a:cxnLst/>
            <a:rect l="l" t="t" r="r" b="b"/>
            <a:pathLst>
              <a:path w="1548129">
                <a:moveTo>
                  <a:pt x="0" y="0"/>
                </a:moveTo>
                <a:lnTo>
                  <a:pt x="1548002" y="0"/>
                </a:lnTo>
              </a:path>
            </a:pathLst>
          </a:custGeom>
          <a:ln w="19812">
            <a:solidFill>
              <a:srgbClr val="41B076"/>
            </a:solidFill>
          </a:ln>
        </p:spPr>
        <p:txBody>
          <a:bodyPr wrap="square" lIns="0" tIns="0" rIns="0" bIns="0" rtlCol="0"/>
          <a:lstStyle/>
          <a:p>
            <a:endParaRPr/>
          </a:p>
        </p:txBody>
      </p:sp>
      <p:sp>
        <p:nvSpPr>
          <p:cNvPr id="8" name="object 8"/>
          <p:cNvSpPr/>
          <p:nvPr/>
        </p:nvSpPr>
        <p:spPr>
          <a:xfrm>
            <a:off x="7264145" y="3960114"/>
            <a:ext cx="1115060" cy="336550"/>
          </a:xfrm>
          <a:custGeom>
            <a:avLst/>
            <a:gdLst/>
            <a:ahLst/>
            <a:cxnLst/>
            <a:rect l="l" t="t" r="r" b="b"/>
            <a:pathLst>
              <a:path w="1115059" h="336550">
                <a:moveTo>
                  <a:pt x="0" y="336423"/>
                </a:moveTo>
                <a:lnTo>
                  <a:pt x="557276" y="336423"/>
                </a:lnTo>
                <a:lnTo>
                  <a:pt x="557276" y="0"/>
                </a:lnTo>
                <a:lnTo>
                  <a:pt x="1114678" y="0"/>
                </a:lnTo>
              </a:path>
            </a:pathLst>
          </a:custGeom>
          <a:ln w="19811">
            <a:solidFill>
              <a:srgbClr val="F39C12"/>
            </a:solidFill>
          </a:ln>
        </p:spPr>
        <p:txBody>
          <a:bodyPr wrap="square" lIns="0" tIns="0" rIns="0" bIns="0" rtlCol="0"/>
          <a:lstStyle/>
          <a:p>
            <a:endParaRPr/>
          </a:p>
        </p:txBody>
      </p:sp>
      <p:sp>
        <p:nvSpPr>
          <p:cNvPr id="9" name="object 9"/>
          <p:cNvSpPr/>
          <p:nvPr/>
        </p:nvSpPr>
        <p:spPr>
          <a:xfrm>
            <a:off x="7256526" y="3963161"/>
            <a:ext cx="1115060" cy="336550"/>
          </a:xfrm>
          <a:custGeom>
            <a:avLst/>
            <a:gdLst/>
            <a:ahLst/>
            <a:cxnLst/>
            <a:rect l="l" t="t" r="r" b="b"/>
            <a:pathLst>
              <a:path w="1115059" h="336550">
                <a:moveTo>
                  <a:pt x="0" y="336423"/>
                </a:moveTo>
                <a:lnTo>
                  <a:pt x="557276" y="336423"/>
                </a:lnTo>
                <a:lnTo>
                  <a:pt x="557276" y="0"/>
                </a:lnTo>
                <a:lnTo>
                  <a:pt x="1114678" y="0"/>
                </a:lnTo>
              </a:path>
            </a:pathLst>
          </a:custGeom>
          <a:ln w="19811">
            <a:solidFill>
              <a:srgbClr val="F39C12"/>
            </a:solidFill>
          </a:ln>
        </p:spPr>
        <p:txBody>
          <a:bodyPr wrap="square" lIns="0" tIns="0" rIns="0" bIns="0" rtlCol="0"/>
          <a:lstStyle/>
          <a:p>
            <a:endParaRPr/>
          </a:p>
        </p:txBody>
      </p:sp>
      <p:sp>
        <p:nvSpPr>
          <p:cNvPr id="10" name="object 10"/>
          <p:cNvSpPr/>
          <p:nvPr/>
        </p:nvSpPr>
        <p:spPr>
          <a:xfrm>
            <a:off x="7256526" y="3960114"/>
            <a:ext cx="1115060" cy="336550"/>
          </a:xfrm>
          <a:custGeom>
            <a:avLst/>
            <a:gdLst/>
            <a:ahLst/>
            <a:cxnLst/>
            <a:rect l="l" t="t" r="r" b="b"/>
            <a:pathLst>
              <a:path w="1115059" h="336550">
                <a:moveTo>
                  <a:pt x="0" y="336423"/>
                </a:moveTo>
                <a:lnTo>
                  <a:pt x="557276" y="336423"/>
                </a:lnTo>
                <a:lnTo>
                  <a:pt x="557276" y="0"/>
                </a:lnTo>
                <a:lnTo>
                  <a:pt x="1114678" y="0"/>
                </a:lnTo>
              </a:path>
            </a:pathLst>
          </a:custGeom>
          <a:ln w="19811">
            <a:solidFill>
              <a:srgbClr val="F39C12"/>
            </a:solidFill>
          </a:ln>
        </p:spPr>
        <p:txBody>
          <a:bodyPr wrap="square" lIns="0" tIns="0" rIns="0" bIns="0" rtlCol="0"/>
          <a:lstStyle/>
          <a:p>
            <a:endParaRPr/>
          </a:p>
        </p:txBody>
      </p:sp>
      <p:sp>
        <p:nvSpPr>
          <p:cNvPr id="11" name="object 11"/>
          <p:cNvSpPr txBox="1"/>
          <p:nvPr/>
        </p:nvSpPr>
        <p:spPr>
          <a:xfrm>
            <a:off x="8428735" y="1678050"/>
            <a:ext cx="2325118" cy="4800673"/>
          </a:xfrm>
          <a:prstGeom prst="rect">
            <a:avLst/>
          </a:prstGeom>
        </p:spPr>
        <p:txBody>
          <a:bodyPr vert="horz" wrap="square" lIns="0" tIns="12065" rIns="0" bIns="0" rtlCol="0">
            <a:spAutoFit/>
          </a:bodyPr>
          <a:lstStyle/>
          <a:p>
            <a:pPr marR="987425" algn="ctr">
              <a:lnSpc>
                <a:spcPct val="100000"/>
              </a:lnSpc>
              <a:spcBef>
                <a:spcPts val="95"/>
              </a:spcBef>
            </a:pPr>
            <a:r>
              <a:rPr sz="1600" b="1" spc="-10" dirty="0">
                <a:solidFill>
                  <a:srgbClr val="00AF50"/>
                </a:solidFill>
                <a:latin typeface="Trebuchet MS"/>
                <a:cs typeface="Trebuchet MS"/>
              </a:rPr>
              <a:t>Market</a:t>
            </a:r>
            <a:r>
              <a:rPr sz="1600" b="1" spc="-35" dirty="0">
                <a:solidFill>
                  <a:srgbClr val="00AF50"/>
                </a:solidFill>
                <a:latin typeface="Trebuchet MS"/>
                <a:cs typeface="Trebuchet MS"/>
              </a:rPr>
              <a:t> </a:t>
            </a:r>
            <a:r>
              <a:rPr sz="1600" b="1" spc="-5" dirty="0">
                <a:solidFill>
                  <a:srgbClr val="00AF50"/>
                </a:solidFill>
                <a:latin typeface="Trebuchet MS"/>
                <a:cs typeface="Trebuchet MS"/>
              </a:rPr>
              <a:t>Risk</a:t>
            </a:r>
            <a:endParaRPr sz="1600" dirty="0">
              <a:latin typeface="Trebuchet MS"/>
              <a:cs typeface="Trebuchet MS"/>
            </a:endParaRPr>
          </a:p>
          <a:p>
            <a:pPr>
              <a:lnSpc>
                <a:spcPct val="100000"/>
              </a:lnSpc>
              <a:spcBef>
                <a:spcPts val="50"/>
              </a:spcBef>
            </a:pPr>
            <a:endParaRPr sz="1400" dirty="0">
              <a:latin typeface="Times New Roman"/>
              <a:cs typeface="Times New Roman"/>
            </a:endParaRPr>
          </a:p>
          <a:p>
            <a:pPr marL="402590" indent="-287020">
              <a:lnSpc>
                <a:spcPct val="100000"/>
              </a:lnSpc>
              <a:buClr>
                <a:srgbClr val="3197D5"/>
              </a:buClr>
              <a:buAutoNum type="arabicPeriod"/>
              <a:tabLst>
                <a:tab pos="401955" algn="l"/>
                <a:tab pos="402590" algn="l"/>
              </a:tabLst>
            </a:pPr>
            <a:r>
              <a:rPr sz="1400" spc="-5" dirty="0">
                <a:latin typeface="Trebuchet MS"/>
                <a:cs typeface="Trebuchet MS"/>
              </a:rPr>
              <a:t>Competition</a:t>
            </a:r>
            <a:endParaRPr sz="1400" dirty="0">
              <a:latin typeface="Trebuchet MS"/>
              <a:cs typeface="Trebuchet MS"/>
            </a:endParaRPr>
          </a:p>
          <a:p>
            <a:pPr marL="402590" indent="-287020">
              <a:lnSpc>
                <a:spcPct val="100000"/>
              </a:lnSpc>
              <a:spcBef>
                <a:spcPts val="844"/>
              </a:spcBef>
              <a:buClr>
                <a:srgbClr val="3197D5"/>
              </a:buClr>
              <a:buAutoNum type="arabicPeriod"/>
              <a:tabLst>
                <a:tab pos="401955" algn="l"/>
                <a:tab pos="402590" algn="l"/>
              </a:tabLst>
            </a:pPr>
            <a:r>
              <a:rPr sz="1400" dirty="0">
                <a:latin typeface="Trebuchet MS"/>
                <a:cs typeface="Trebuchet MS"/>
              </a:rPr>
              <a:t>Supply </a:t>
            </a:r>
            <a:r>
              <a:rPr sz="1400" spc="-5" dirty="0">
                <a:latin typeface="Trebuchet MS"/>
                <a:cs typeface="Trebuchet MS"/>
              </a:rPr>
              <a:t>and</a:t>
            </a:r>
            <a:r>
              <a:rPr sz="1400" spc="-60" dirty="0">
                <a:latin typeface="Trebuchet MS"/>
                <a:cs typeface="Trebuchet MS"/>
              </a:rPr>
              <a:t> </a:t>
            </a:r>
            <a:r>
              <a:rPr sz="1400" spc="-5" dirty="0">
                <a:latin typeface="Trebuchet MS"/>
                <a:cs typeface="Trebuchet MS"/>
              </a:rPr>
              <a:t>Demand</a:t>
            </a:r>
            <a:endParaRPr sz="1400" dirty="0">
              <a:latin typeface="Trebuchet MS"/>
              <a:cs typeface="Trebuchet MS"/>
            </a:endParaRPr>
          </a:p>
          <a:p>
            <a:pPr marL="402590" indent="-287020">
              <a:lnSpc>
                <a:spcPct val="100000"/>
              </a:lnSpc>
              <a:spcBef>
                <a:spcPts val="840"/>
              </a:spcBef>
              <a:buClr>
                <a:srgbClr val="3197D5"/>
              </a:buClr>
              <a:buAutoNum type="arabicPeriod"/>
              <a:tabLst>
                <a:tab pos="401955" algn="l"/>
                <a:tab pos="402590" algn="l"/>
              </a:tabLst>
            </a:pPr>
            <a:r>
              <a:rPr sz="1400" spc="-20" dirty="0">
                <a:latin typeface="Trebuchet MS"/>
                <a:cs typeface="Trebuchet MS"/>
              </a:rPr>
              <a:t>Price</a:t>
            </a:r>
            <a:r>
              <a:rPr sz="1400" spc="-5" dirty="0">
                <a:latin typeface="Trebuchet MS"/>
                <a:cs typeface="Trebuchet MS"/>
              </a:rPr>
              <a:t> Changes</a:t>
            </a:r>
            <a:endParaRPr sz="1400" dirty="0">
              <a:latin typeface="Trebuchet MS"/>
              <a:cs typeface="Trebuchet MS"/>
            </a:endParaRPr>
          </a:p>
          <a:p>
            <a:pPr marL="402590" indent="-287020">
              <a:lnSpc>
                <a:spcPct val="100000"/>
              </a:lnSpc>
              <a:spcBef>
                <a:spcPts val="840"/>
              </a:spcBef>
              <a:buClr>
                <a:srgbClr val="3197D5"/>
              </a:buClr>
              <a:buAutoNum type="arabicPeriod"/>
              <a:tabLst>
                <a:tab pos="401955" algn="l"/>
                <a:tab pos="402590" algn="l"/>
              </a:tabLst>
            </a:pPr>
            <a:r>
              <a:rPr sz="1400" spc="-10" dirty="0">
                <a:latin typeface="Trebuchet MS"/>
                <a:cs typeface="Trebuchet MS"/>
              </a:rPr>
              <a:t>Product </a:t>
            </a:r>
            <a:r>
              <a:rPr sz="1400" spc="-5" dirty="0">
                <a:latin typeface="Trebuchet MS"/>
                <a:cs typeface="Trebuchet MS"/>
              </a:rPr>
              <a:t>Mix</a:t>
            </a:r>
            <a:r>
              <a:rPr sz="1400" spc="-55" dirty="0">
                <a:latin typeface="Trebuchet MS"/>
                <a:cs typeface="Trebuchet MS"/>
              </a:rPr>
              <a:t> </a:t>
            </a:r>
            <a:r>
              <a:rPr sz="1400" spc="-5" dirty="0">
                <a:latin typeface="Trebuchet MS"/>
                <a:cs typeface="Trebuchet MS"/>
              </a:rPr>
              <a:t>etc</a:t>
            </a:r>
            <a:endParaRPr sz="1400" dirty="0">
              <a:latin typeface="Trebuchet MS"/>
              <a:cs typeface="Trebuchet MS"/>
            </a:endParaRPr>
          </a:p>
          <a:p>
            <a:pPr>
              <a:lnSpc>
                <a:spcPct val="100000"/>
              </a:lnSpc>
              <a:spcBef>
                <a:spcPts val="35"/>
              </a:spcBef>
            </a:pPr>
            <a:endParaRPr sz="2250" dirty="0">
              <a:latin typeface="Times New Roman"/>
              <a:cs typeface="Times New Roman"/>
            </a:endParaRPr>
          </a:p>
          <a:p>
            <a:pPr marL="122555">
              <a:lnSpc>
                <a:spcPct val="100000"/>
              </a:lnSpc>
              <a:spcBef>
                <a:spcPts val="5"/>
              </a:spcBef>
            </a:pPr>
            <a:r>
              <a:rPr sz="1600" b="1" spc="-10" dirty="0">
                <a:solidFill>
                  <a:srgbClr val="E03E1F"/>
                </a:solidFill>
                <a:latin typeface="Trebuchet MS"/>
                <a:cs typeface="Trebuchet MS"/>
              </a:rPr>
              <a:t>Other</a:t>
            </a:r>
            <a:r>
              <a:rPr sz="1600" b="1" spc="15" dirty="0">
                <a:solidFill>
                  <a:srgbClr val="E03E1F"/>
                </a:solidFill>
                <a:latin typeface="Trebuchet MS"/>
                <a:cs typeface="Trebuchet MS"/>
              </a:rPr>
              <a:t> </a:t>
            </a:r>
            <a:r>
              <a:rPr sz="1600" b="1" spc="-5" dirty="0">
                <a:solidFill>
                  <a:srgbClr val="E03E1F"/>
                </a:solidFill>
                <a:latin typeface="Trebuchet MS"/>
                <a:cs typeface="Trebuchet MS"/>
              </a:rPr>
              <a:t>Risks</a:t>
            </a:r>
            <a:endParaRPr sz="1600" dirty="0">
              <a:latin typeface="Trebuchet MS"/>
              <a:cs typeface="Trebuchet MS"/>
            </a:endParaRPr>
          </a:p>
          <a:p>
            <a:pPr marL="78740">
              <a:lnSpc>
                <a:spcPct val="100000"/>
              </a:lnSpc>
              <a:spcBef>
                <a:spcPts val="1480"/>
              </a:spcBef>
            </a:pPr>
            <a:r>
              <a:rPr lang="en-IN" sz="1400" b="1" spc="-30" dirty="0">
                <a:latin typeface="Trebuchet MS"/>
                <a:cs typeface="Trebuchet MS"/>
              </a:rPr>
              <a:t>1.Product Development         Risk                                              </a:t>
            </a:r>
            <a:endParaRPr sz="1400" dirty="0">
              <a:latin typeface="Trebuchet MS"/>
              <a:cs typeface="Trebuchet MS"/>
            </a:endParaRPr>
          </a:p>
          <a:p>
            <a:pPr marL="365125" indent="-286385">
              <a:lnSpc>
                <a:spcPct val="100000"/>
              </a:lnSpc>
              <a:spcBef>
                <a:spcPts val="840"/>
              </a:spcBef>
              <a:buClr>
                <a:srgbClr val="3197D5"/>
              </a:buClr>
              <a:buAutoNum type="arabicPeriod" startAt="2"/>
              <a:tabLst>
                <a:tab pos="365125" algn="l"/>
                <a:tab pos="365760" algn="l"/>
              </a:tabLst>
            </a:pPr>
            <a:r>
              <a:rPr sz="1400" b="1" spc="-30" dirty="0">
                <a:latin typeface="Trebuchet MS"/>
                <a:cs typeface="Trebuchet MS"/>
              </a:rPr>
              <a:t>W</a:t>
            </a:r>
            <a:r>
              <a:rPr sz="1400" spc="-30" dirty="0">
                <a:latin typeface="Trebuchet MS"/>
                <a:cs typeface="Trebuchet MS"/>
              </a:rPr>
              <a:t>a</a:t>
            </a:r>
            <a:r>
              <a:rPr sz="1400" b="1" spc="-30" dirty="0">
                <a:latin typeface="Trebuchet MS"/>
                <a:cs typeface="Trebuchet MS"/>
              </a:rPr>
              <a:t>r</a:t>
            </a:r>
            <a:r>
              <a:rPr sz="1400" spc="-30" dirty="0">
                <a:latin typeface="Trebuchet MS"/>
                <a:cs typeface="Trebuchet MS"/>
              </a:rPr>
              <a:t>r</a:t>
            </a:r>
            <a:r>
              <a:rPr sz="1400" b="1" spc="-30" dirty="0">
                <a:latin typeface="Trebuchet MS"/>
                <a:cs typeface="Trebuchet MS"/>
              </a:rPr>
              <a:t>a</a:t>
            </a:r>
            <a:r>
              <a:rPr sz="1400" spc="-30" dirty="0">
                <a:latin typeface="Trebuchet MS"/>
                <a:cs typeface="Trebuchet MS"/>
              </a:rPr>
              <a:t>nty</a:t>
            </a:r>
            <a:r>
              <a:rPr sz="1400" spc="-10" dirty="0">
                <a:latin typeface="Trebuchet MS"/>
                <a:cs typeface="Trebuchet MS"/>
              </a:rPr>
              <a:t> </a:t>
            </a:r>
            <a:r>
              <a:rPr sz="1400" b="1" spc="-35" dirty="0">
                <a:latin typeface="Trebuchet MS"/>
                <a:cs typeface="Trebuchet MS"/>
              </a:rPr>
              <a:t>Ri</a:t>
            </a:r>
            <a:r>
              <a:rPr sz="1400" spc="-35" dirty="0">
                <a:latin typeface="Trebuchet MS"/>
                <a:cs typeface="Trebuchet MS"/>
              </a:rPr>
              <a:t>s</a:t>
            </a:r>
            <a:r>
              <a:rPr sz="1400" b="1" spc="-35" dirty="0">
                <a:latin typeface="Trebuchet MS"/>
                <a:cs typeface="Trebuchet MS"/>
              </a:rPr>
              <a:t>k</a:t>
            </a:r>
            <a:endParaRPr sz="1400" dirty="0">
              <a:latin typeface="Trebuchet MS"/>
              <a:cs typeface="Trebuchet MS"/>
            </a:endParaRPr>
          </a:p>
          <a:p>
            <a:pPr marL="365125" marR="244475" indent="-286385">
              <a:lnSpc>
                <a:spcPct val="150000"/>
              </a:lnSpc>
              <a:buClr>
                <a:srgbClr val="3197D5"/>
              </a:buClr>
              <a:buFont typeface="Trebuchet MS"/>
              <a:buAutoNum type="arabicPeriod" startAt="2"/>
              <a:tabLst>
                <a:tab pos="365125" algn="l"/>
                <a:tab pos="365760" algn="l"/>
              </a:tabLst>
            </a:pPr>
            <a:r>
              <a:rPr sz="1400" spc="-5" dirty="0">
                <a:latin typeface="Trebuchet MS"/>
                <a:cs typeface="Trebuchet MS"/>
              </a:rPr>
              <a:t>Credit</a:t>
            </a:r>
            <a:r>
              <a:rPr sz="1400" spc="-80" dirty="0">
                <a:latin typeface="Trebuchet MS"/>
                <a:cs typeface="Trebuchet MS"/>
              </a:rPr>
              <a:t> </a:t>
            </a:r>
            <a:r>
              <a:rPr sz="1400" spc="-10" dirty="0">
                <a:latin typeface="Trebuchet MS"/>
                <a:cs typeface="Trebuchet MS"/>
              </a:rPr>
              <a:t>/Ope</a:t>
            </a:r>
            <a:r>
              <a:rPr sz="1400" b="1" spc="-10" dirty="0">
                <a:latin typeface="Trebuchet MS"/>
                <a:cs typeface="Trebuchet MS"/>
              </a:rPr>
              <a:t>rati</a:t>
            </a:r>
            <a:r>
              <a:rPr sz="1400" spc="-10" dirty="0">
                <a:latin typeface="Trebuchet MS"/>
                <a:cs typeface="Trebuchet MS"/>
              </a:rPr>
              <a:t>ons  </a:t>
            </a:r>
            <a:r>
              <a:rPr sz="1400" spc="-30" dirty="0">
                <a:latin typeface="Trebuchet MS"/>
                <a:cs typeface="Trebuchet MS"/>
              </a:rPr>
              <a:t>Ri</a:t>
            </a:r>
            <a:r>
              <a:rPr sz="1400" b="1" spc="-30" dirty="0">
                <a:latin typeface="Trebuchet MS"/>
                <a:cs typeface="Trebuchet MS"/>
              </a:rPr>
              <a:t>sk</a:t>
            </a:r>
            <a:endParaRPr lang="en-IN" sz="1400" b="1" spc="-30" dirty="0">
              <a:latin typeface="Trebuchet MS"/>
              <a:cs typeface="Trebuchet MS"/>
            </a:endParaRPr>
          </a:p>
          <a:p>
            <a:pPr marL="365125" marR="244475" indent="-286385">
              <a:lnSpc>
                <a:spcPct val="150000"/>
              </a:lnSpc>
              <a:buClr>
                <a:srgbClr val="3197D5"/>
              </a:buClr>
              <a:buFont typeface="Trebuchet MS"/>
              <a:buAutoNum type="arabicPeriod" startAt="2"/>
              <a:tabLst>
                <a:tab pos="365125" algn="l"/>
                <a:tab pos="365760" algn="l"/>
              </a:tabLst>
            </a:pPr>
            <a:r>
              <a:rPr lang="en-IN" sz="1400" b="1" spc="-30" dirty="0">
                <a:latin typeface="Trebuchet MS"/>
                <a:cs typeface="Trebuchet MS"/>
              </a:rPr>
              <a:t>Human Resources Risk</a:t>
            </a:r>
            <a:endParaRPr sz="1400" dirty="0">
              <a:latin typeface="Trebuchet MS"/>
              <a:cs typeface="Trebuchet MS"/>
            </a:endParaRPr>
          </a:p>
          <a:p>
            <a:pPr marL="78740">
              <a:lnSpc>
                <a:spcPct val="100000"/>
              </a:lnSpc>
              <a:spcBef>
                <a:spcPts val="820"/>
              </a:spcBef>
              <a:tabLst>
                <a:tab pos="365125" algn="l"/>
              </a:tabLst>
            </a:pPr>
            <a:r>
              <a:rPr sz="1400" b="1" spc="-45" dirty="0">
                <a:solidFill>
                  <a:srgbClr val="3197D5"/>
                </a:solidFill>
                <a:latin typeface="Trebuchet MS"/>
                <a:cs typeface="Trebuchet MS"/>
              </a:rPr>
              <a:t>5.	</a:t>
            </a:r>
            <a:r>
              <a:rPr sz="1400" dirty="0">
                <a:latin typeface="Trebuchet MS"/>
                <a:cs typeface="Trebuchet MS"/>
              </a:rPr>
              <a:t>Forex</a:t>
            </a:r>
            <a:r>
              <a:rPr sz="1400" spc="-5" dirty="0">
                <a:latin typeface="Trebuchet MS"/>
                <a:cs typeface="Trebuchet MS"/>
              </a:rPr>
              <a:t> </a:t>
            </a:r>
            <a:r>
              <a:rPr sz="1400" b="1" spc="-35" dirty="0">
                <a:latin typeface="Trebuchet MS"/>
                <a:cs typeface="Trebuchet MS"/>
              </a:rPr>
              <a:t>Ri</a:t>
            </a:r>
            <a:r>
              <a:rPr sz="1400" spc="-35" dirty="0">
                <a:latin typeface="Trebuchet MS"/>
                <a:cs typeface="Trebuchet MS"/>
              </a:rPr>
              <a:t>s</a:t>
            </a:r>
            <a:r>
              <a:rPr sz="1400" b="1" spc="-35" dirty="0">
                <a:latin typeface="Trebuchet MS"/>
                <a:cs typeface="Trebuchet MS"/>
              </a:rPr>
              <a:t>k</a:t>
            </a:r>
            <a:endParaRPr sz="1400" dirty="0">
              <a:latin typeface="Trebuchet MS"/>
              <a:cs typeface="Trebuchet MS"/>
            </a:endParaRPr>
          </a:p>
        </p:txBody>
      </p:sp>
      <p:sp>
        <p:nvSpPr>
          <p:cNvPr id="12" name="object 12"/>
          <p:cNvSpPr/>
          <p:nvPr/>
        </p:nvSpPr>
        <p:spPr>
          <a:xfrm>
            <a:off x="8460485" y="3963161"/>
            <a:ext cx="1548130" cy="0"/>
          </a:xfrm>
          <a:custGeom>
            <a:avLst/>
            <a:gdLst/>
            <a:ahLst/>
            <a:cxnLst/>
            <a:rect l="l" t="t" r="r" b="b"/>
            <a:pathLst>
              <a:path w="1548129">
                <a:moveTo>
                  <a:pt x="0" y="0"/>
                </a:moveTo>
                <a:lnTo>
                  <a:pt x="1548003" y="0"/>
                </a:lnTo>
              </a:path>
            </a:pathLst>
          </a:custGeom>
          <a:ln w="19812">
            <a:solidFill>
              <a:srgbClr val="F39C12"/>
            </a:solidFill>
          </a:ln>
        </p:spPr>
        <p:txBody>
          <a:bodyPr wrap="square" lIns="0" tIns="0" rIns="0" bIns="0" rtlCol="0"/>
          <a:lstStyle/>
          <a:p>
            <a:endParaRPr/>
          </a:p>
        </p:txBody>
      </p:sp>
      <p:sp>
        <p:nvSpPr>
          <p:cNvPr id="13" name="object 13"/>
          <p:cNvSpPr/>
          <p:nvPr/>
        </p:nvSpPr>
        <p:spPr>
          <a:xfrm>
            <a:off x="3315461" y="4182617"/>
            <a:ext cx="1047750" cy="267970"/>
          </a:xfrm>
          <a:custGeom>
            <a:avLst/>
            <a:gdLst/>
            <a:ahLst/>
            <a:cxnLst/>
            <a:rect l="l" t="t" r="r" b="b"/>
            <a:pathLst>
              <a:path w="1047750" h="267970">
                <a:moveTo>
                  <a:pt x="1047496" y="0"/>
                </a:moveTo>
                <a:lnTo>
                  <a:pt x="523748" y="0"/>
                </a:lnTo>
                <a:lnTo>
                  <a:pt x="523748" y="267969"/>
                </a:lnTo>
                <a:lnTo>
                  <a:pt x="0" y="267969"/>
                </a:lnTo>
              </a:path>
            </a:pathLst>
          </a:custGeom>
          <a:ln w="19812">
            <a:solidFill>
              <a:srgbClr val="9FD91D"/>
            </a:solidFill>
          </a:ln>
        </p:spPr>
        <p:txBody>
          <a:bodyPr wrap="square" lIns="0" tIns="0" rIns="0" bIns="0" rtlCol="0"/>
          <a:lstStyle/>
          <a:p>
            <a:endParaRPr/>
          </a:p>
        </p:txBody>
      </p:sp>
      <p:sp>
        <p:nvSpPr>
          <p:cNvPr id="14" name="object 14"/>
          <p:cNvSpPr txBox="1"/>
          <p:nvPr/>
        </p:nvSpPr>
        <p:spPr>
          <a:xfrm>
            <a:off x="1581150" y="4096003"/>
            <a:ext cx="1789430" cy="2061845"/>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92D050"/>
                </a:solidFill>
                <a:latin typeface="Trebuchet MS"/>
                <a:cs typeface="Trebuchet MS"/>
              </a:rPr>
              <a:t>Inventory</a:t>
            </a:r>
            <a:r>
              <a:rPr sz="1600" b="1" spc="35" dirty="0">
                <a:solidFill>
                  <a:srgbClr val="92D050"/>
                </a:solidFill>
                <a:latin typeface="Trebuchet MS"/>
                <a:cs typeface="Trebuchet MS"/>
              </a:rPr>
              <a:t> </a:t>
            </a:r>
            <a:r>
              <a:rPr sz="1600" b="1" spc="-5" dirty="0">
                <a:solidFill>
                  <a:srgbClr val="92D050"/>
                </a:solidFill>
                <a:latin typeface="Trebuchet MS"/>
                <a:cs typeface="Trebuchet MS"/>
              </a:rPr>
              <a:t>Risk</a:t>
            </a:r>
            <a:endParaRPr sz="1600">
              <a:latin typeface="Trebuchet MS"/>
              <a:cs typeface="Trebuchet MS"/>
            </a:endParaRPr>
          </a:p>
          <a:p>
            <a:pPr marL="326390" marR="5080" indent="-286385">
              <a:lnSpc>
                <a:spcPct val="150100"/>
              </a:lnSpc>
              <a:spcBef>
                <a:spcPts val="1510"/>
              </a:spcBef>
              <a:buClr>
                <a:srgbClr val="3197D5"/>
              </a:buClr>
              <a:buAutoNum type="arabicPeriod"/>
              <a:tabLst>
                <a:tab pos="326390" algn="l"/>
                <a:tab pos="327025" algn="l"/>
              </a:tabLst>
            </a:pPr>
            <a:r>
              <a:rPr sz="1400" spc="-5" dirty="0">
                <a:latin typeface="Trebuchet MS"/>
                <a:cs typeface="Trebuchet MS"/>
              </a:rPr>
              <a:t>Storage </a:t>
            </a:r>
            <a:r>
              <a:rPr sz="1400" dirty="0">
                <a:latin typeface="Trebuchet MS"/>
                <a:cs typeface="Trebuchet MS"/>
              </a:rPr>
              <a:t>of Raw  </a:t>
            </a:r>
            <a:r>
              <a:rPr sz="1400" spc="-5" dirty="0">
                <a:latin typeface="Trebuchet MS"/>
                <a:cs typeface="Trebuchet MS"/>
              </a:rPr>
              <a:t>Material,</a:t>
            </a:r>
            <a:r>
              <a:rPr sz="1400" spc="-55" dirty="0">
                <a:latin typeface="Trebuchet MS"/>
                <a:cs typeface="Trebuchet MS"/>
              </a:rPr>
              <a:t> </a:t>
            </a:r>
            <a:r>
              <a:rPr sz="1400" spc="-10" dirty="0">
                <a:latin typeface="Trebuchet MS"/>
                <a:cs typeface="Trebuchet MS"/>
              </a:rPr>
              <a:t>Work-in-  </a:t>
            </a:r>
            <a:r>
              <a:rPr sz="1400" spc="-5" dirty="0">
                <a:latin typeface="Trebuchet MS"/>
                <a:cs typeface="Trebuchet MS"/>
              </a:rPr>
              <a:t>progress</a:t>
            </a:r>
            <a:endParaRPr sz="1400">
              <a:latin typeface="Trebuchet MS"/>
              <a:cs typeface="Trebuchet MS"/>
            </a:endParaRPr>
          </a:p>
          <a:p>
            <a:pPr marL="326390" marR="195580" indent="-286385">
              <a:lnSpc>
                <a:spcPct val="150000"/>
              </a:lnSpc>
              <a:buClr>
                <a:srgbClr val="3197D5"/>
              </a:buClr>
              <a:buAutoNum type="arabicPeriod"/>
              <a:tabLst>
                <a:tab pos="326390" algn="l"/>
                <a:tab pos="327025" algn="l"/>
              </a:tabLst>
            </a:pPr>
            <a:r>
              <a:rPr sz="1400" spc="-5" dirty="0">
                <a:latin typeface="Trebuchet MS"/>
                <a:cs typeface="Trebuchet MS"/>
              </a:rPr>
              <a:t>Management </a:t>
            </a:r>
            <a:r>
              <a:rPr sz="1400" dirty="0">
                <a:latin typeface="Trebuchet MS"/>
                <a:cs typeface="Trebuchet MS"/>
              </a:rPr>
              <a:t>of  </a:t>
            </a:r>
            <a:r>
              <a:rPr sz="1400" spc="-5" dirty="0">
                <a:latin typeface="Trebuchet MS"/>
                <a:cs typeface="Trebuchet MS"/>
              </a:rPr>
              <a:t>Finished</a:t>
            </a:r>
            <a:r>
              <a:rPr sz="1400" spc="-70" dirty="0">
                <a:latin typeface="Trebuchet MS"/>
                <a:cs typeface="Trebuchet MS"/>
              </a:rPr>
              <a:t> </a:t>
            </a:r>
            <a:r>
              <a:rPr sz="1400" spc="-5" dirty="0">
                <a:latin typeface="Trebuchet MS"/>
                <a:cs typeface="Trebuchet MS"/>
              </a:rPr>
              <a:t>Goods.</a:t>
            </a:r>
            <a:endParaRPr sz="1400">
              <a:latin typeface="Trebuchet MS"/>
              <a:cs typeface="Trebuchet MS"/>
            </a:endParaRPr>
          </a:p>
        </p:txBody>
      </p:sp>
      <p:sp>
        <p:nvSpPr>
          <p:cNvPr id="15" name="object 15"/>
          <p:cNvSpPr/>
          <p:nvPr/>
        </p:nvSpPr>
        <p:spPr>
          <a:xfrm>
            <a:off x="1695450" y="4450841"/>
            <a:ext cx="1548130" cy="0"/>
          </a:xfrm>
          <a:custGeom>
            <a:avLst/>
            <a:gdLst/>
            <a:ahLst/>
            <a:cxnLst/>
            <a:rect l="l" t="t" r="r" b="b"/>
            <a:pathLst>
              <a:path w="1548130">
                <a:moveTo>
                  <a:pt x="0" y="0"/>
                </a:moveTo>
                <a:lnTo>
                  <a:pt x="1548002" y="0"/>
                </a:lnTo>
              </a:path>
            </a:pathLst>
          </a:custGeom>
          <a:ln w="19812">
            <a:solidFill>
              <a:srgbClr val="9FD91D"/>
            </a:solidFill>
          </a:ln>
        </p:spPr>
        <p:txBody>
          <a:bodyPr wrap="square" lIns="0" tIns="0" rIns="0" bIns="0" rtlCol="0"/>
          <a:lstStyle/>
          <a:p>
            <a:endParaRPr/>
          </a:p>
        </p:txBody>
      </p:sp>
      <p:sp>
        <p:nvSpPr>
          <p:cNvPr id="16" name="object 16"/>
          <p:cNvSpPr/>
          <p:nvPr/>
        </p:nvSpPr>
        <p:spPr>
          <a:xfrm>
            <a:off x="10062971" y="4649723"/>
            <a:ext cx="2129028" cy="2208272"/>
          </a:xfrm>
          <a:prstGeom prst="rect">
            <a:avLst/>
          </a:prstGeom>
          <a:blipFill>
            <a:blip r:embed="rId2" cstate="print"/>
            <a:stretch>
              <a:fillRect/>
            </a:stretch>
          </a:blipFill>
        </p:spPr>
        <p:txBody>
          <a:bodyPr wrap="square" lIns="0" tIns="0" rIns="0" bIns="0" rtlCol="0"/>
          <a:lstStyle/>
          <a:p>
            <a:endParaRPr/>
          </a:p>
        </p:txBody>
      </p:sp>
      <p:sp>
        <p:nvSpPr>
          <p:cNvPr id="17" name="object 17"/>
          <p:cNvSpPr txBox="1">
            <a:spLocks noGrp="1"/>
          </p:cNvSpPr>
          <p:nvPr>
            <p:ph type="title"/>
          </p:nvPr>
        </p:nvSpPr>
        <p:spPr>
          <a:xfrm>
            <a:off x="398145" y="212480"/>
            <a:ext cx="2116455" cy="366767"/>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spc="-5" dirty="0">
                <a:solidFill>
                  <a:schemeClr val="bg1"/>
                </a:solidFill>
                <a:latin typeface="Trebuchet MS"/>
                <a:cs typeface="Trebuchet MS"/>
              </a:rPr>
              <a:t>RISK</a:t>
            </a:r>
            <a:r>
              <a:rPr sz="2300" b="1" spc="-195" dirty="0">
                <a:solidFill>
                  <a:schemeClr val="bg1"/>
                </a:solidFill>
                <a:latin typeface="Trebuchet MS"/>
                <a:cs typeface="Trebuchet MS"/>
              </a:rPr>
              <a:t> </a:t>
            </a:r>
            <a:r>
              <a:rPr sz="2300" b="1" spc="-25" dirty="0">
                <a:solidFill>
                  <a:schemeClr val="bg1"/>
                </a:solidFill>
                <a:latin typeface="Trebuchet MS"/>
                <a:cs typeface="Trebuchet MS"/>
              </a:rPr>
              <a:t>ANALYSIS</a:t>
            </a:r>
            <a:endParaRPr sz="2300" dirty="0">
              <a:solidFill>
                <a:schemeClr val="bg1"/>
              </a:solidFill>
              <a:latin typeface="Trebuchet MS"/>
              <a:cs typeface="Trebuchet MS"/>
            </a:endParaRPr>
          </a:p>
        </p:txBody>
      </p:sp>
      <p:sp>
        <p:nvSpPr>
          <p:cNvPr id="18" name="object 18"/>
          <p:cNvSpPr/>
          <p:nvPr/>
        </p:nvSpPr>
        <p:spPr>
          <a:xfrm>
            <a:off x="0" y="27432"/>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
        <p:nvSpPr>
          <p:cNvPr id="19" name="object 19"/>
          <p:cNvSpPr txBox="1"/>
          <p:nvPr/>
        </p:nvSpPr>
        <p:spPr>
          <a:xfrm>
            <a:off x="1438147" y="2045335"/>
            <a:ext cx="2514600" cy="12979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2E5496"/>
                </a:solidFill>
                <a:latin typeface="Trebuchet MS"/>
                <a:cs typeface="Trebuchet MS"/>
              </a:rPr>
              <a:t>Evaluate the</a:t>
            </a:r>
            <a:r>
              <a:rPr sz="1600" b="1" spc="30" dirty="0">
                <a:solidFill>
                  <a:srgbClr val="2E5496"/>
                </a:solidFill>
                <a:latin typeface="Trebuchet MS"/>
                <a:cs typeface="Trebuchet MS"/>
              </a:rPr>
              <a:t> </a:t>
            </a:r>
            <a:r>
              <a:rPr sz="1600" b="1" spc="-5" dirty="0">
                <a:solidFill>
                  <a:srgbClr val="2E5496"/>
                </a:solidFill>
                <a:latin typeface="Trebuchet MS"/>
                <a:cs typeface="Trebuchet MS"/>
              </a:rPr>
              <a:t>Risks</a:t>
            </a:r>
            <a:endParaRPr sz="1600">
              <a:latin typeface="Trebuchet MS"/>
              <a:cs typeface="Trebuchet MS"/>
            </a:endParaRPr>
          </a:p>
          <a:p>
            <a:pPr marL="299085" marR="5080" indent="-287020" algn="just">
              <a:lnSpc>
                <a:spcPct val="150100"/>
              </a:lnSpc>
              <a:spcBef>
                <a:spcPts val="535"/>
              </a:spcBef>
            </a:pPr>
            <a:r>
              <a:rPr sz="1400" spc="-5" dirty="0">
                <a:solidFill>
                  <a:srgbClr val="3197D5"/>
                </a:solidFill>
                <a:latin typeface="Trebuchet MS"/>
                <a:cs typeface="Trebuchet MS"/>
              </a:rPr>
              <a:t>1. </a:t>
            </a:r>
            <a:r>
              <a:rPr sz="1400" spc="-5" dirty="0">
                <a:latin typeface="Trebuchet MS"/>
                <a:cs typeface="Trebuchet MS"/>
              </a:rPr>
              <a:t>Risks </a:t>
            </a:r>
            <a:r>
              <a:rPr sz="1400" dirty="0">
                <a:latin typeface="Trebuchet MS"/>
                <a:cs typeface="Trebuchet MS"/>
              </a:rPr>
              <a:t>of </a:t>
            </a:r>
            <a:r>
              <a:rPr sz="1400" spc="-5" dirty="0">
                <a:latin typeface="Trebuchet MS"/>
                <a:cs typeface="Trebuchet MS"/>
              </a:rPr>
              <a:t>each </a:t>
            </a:r>
            <a:r>
              <a:rPr sz="1400" dirty="0">
                <a:latin typeface="Trebuchet MS"/>
                <a:cs typeface="Trebuchet MS"/>
              </a:rPr>
              <a:t>AE </a:t>
            </a:r>
            <a:r>
              <a:rPr sz="1400" spc="-5" dirty="0">
                <a:latin typeface="Trebuchet MS"/>
                <a:cs typeface="Trebuchet MS"/>
              </a:rPr>
              <a:t>arising due  to international transaction  are evaluated</a:t>
            </a:r>
            <a:r>
              <a:rPr sz="1400" spc="-10" dirty="0">
                <a:latin typeface="Trebuchet MS"/>
                <a:cs typeface="Trebuchet MS"/>
              </a:rPr>
              <a:t> </a:t>
            </a:r>
            <a:r>
              <a:rPr sz="1400" dirty="0">
                <a:latin typeface="Trebuchet MS"/>
                <a:cs typeface="Trebuchet MS"/>
              </a:rPr>
              <a:t>.</a:t>
            </a:r>
            <a:endParaRPr sz="1400">
              <a:latin typeface="Trebuchet MS"/>
              <a:cs typeface="Trebuchet MS"/>
            </a:endParaRPr>
          </a:p>
        </p:txBody>
      </p:sp>
      <p:sp>
        <p:nvSpPr>
          <p:cNvPr id="20" name="object 20"/>
          <p:cNvSpPr/>
          <p:nvPr/>
        </p:nvSpPr>
        <p:spPr>
          <a:xfrm>
            <a:off x="1466850" y="2361438"/>
            <a:ext cx="1548130" cy="0"/>
          </a:xfrm>
          <a:custGeom>
            <a:avLst/>
            <a:gdLst/>
            <a:ahLst/>
            <a:cxnLst/>
            <a:rect l="l" t="t" r="r" b="b"/>
            <a:pathLst>
              <a:path w="1548130">
                <a:moveTo>
                  <a:pt x="0" y="0"/>
                </a:moveTo>
                <a:lnTo>
                  <a:pt x="1548002" y="0"/>
                </a:lnTo>
              </a:path>
            </a:pathLst>
          </a:custGeom>
          <a:ln w="19812">
            <a:solidFill>
              <a:srgbClr val="3197D5"/>
            </a:solidFill>
          </a:ln>
        </p:spPr>
        <p:txBody>
          <a:bodyPr wrap="square" lIns="0" tIns="0" rIns="0" bIns="0" rtlCol="0"/>
          <a:lstStyle/>
          <a:p>
            <a:endParaRPr/>
          </a:p>
        </p:txBody>
      </p:sp>
      <p:sp>
        <p:nvSpPr>
          <p:cNvPr id="21" name="object 21"/>
          <p:cNvSpPr/>
          <p:nvPr/>
        </p:nvSpPr>
        <p:spPr>
          <a:xfrm>
            <a:off x="3052572" y="2275332"/>
            <a:ext cx="1326515" cy="98425"/>
          </a:xfrm>
          <a:custGeom>
            <a:avLst/>
            <a:gdLst/>
            <a:ahLst/>
            <a:cxnLst/>
            <a:rect l="l" t="t" r="r" b="b"/>
            <a:pathLst>
              <a:path w="1326514" h="98425">
                <a:moveTo>
                  <a:pt x="0" y="98043"/>
                </a:moveTo>
                <a:lnTo>
                  <a:pt x="663193" y="98043"/>
                </a:lnTo>
                <a:lnTo>
                  <a:pt x="663193" y="0"/>
                </a:lnTo>
                <a:lnTo>
                  <a:pt x="1326388" y="0"/>
                </a:lnTo>
              </a:path>
            </a:pathLst>
          </a:custGeom>
          <a:ln w="6096">
            <a:solidFill>
              <a:srgbClr val="4471C4"/>
            </a:solidFill>
          </a:ln>
        </p:spPr>
        <p:txBody>
          <a:bodyPr wrap="square" lIns="0" tIns="0" rIns="0" bIns="0" rtlCol="0"/>
          <a:lstStyle/>
          <a:p>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734949"/>
            <a:ext cx="6790055" cy="513715"/>
          </a:xfrm>
          <a:prstGeom prst="rect">
            <a:avLst/>
          </a:prstGeom>
          <a:solidFill>
            <a:srgbClr val="002060"/>
          </a:solidFill>
        </p:spPr>
        <p:txBody>
          <a:bodyPr vert="horz" wrap="square" lIns="0" tIns="13335" rIns="0" bIns="0" rtlCol="0">
            <a:spAutoFit/>
          </a:bodyPr>
          <a:lstStyle/>
          <a:p>
            <a:pPr marL="12700">
              <a:lnSpc>
                <a:spcPct val="100000"/>
              </a:lnSpc>
              <a:spcBef>
                <a:spcPts val="105"/>
              </a:spcBef>
            </a:pPr>
            <a:r>
              <a:rPr sz="3200" spc="-30" dirty="0">
                <a:solidFill>
                  <a:schemeClr val="bg1"/>
                </a:solidFill>
                <a:latin typeface="Cambria"/>
                <a:cs typeface="Cambria"/>
              </a:rPr>
              <a:t>Tranfer </a:t>
            </a:r>
            <a:r>
              <a:rPr sz="3200" dirty="0">
                <a:solidFill>
                  <a:schemeClr val="bg1"/>
                </a:solidFill>
                <a:latin typeface="Cambria"/>
                <a:cs typeface="Cambria"/>
              </a:rPr>
              <a:t>Pricing</a:t>
            </a:r>
            <a:r>
              <a:rPr sz="3200" spc="-15" dirty="0">
                <a:solidFill>
                  <a:schemeClr val="bg1"/>
                </a:solidFill>
                <a:latin typeface="Cambria"/>
                <a:cs typeface="Cambria"/>
              </a:rPr>
              <a:t> </a:t>
            </a:r>
            <a:r>
              <a:rPr sz="3200" spc="-10" dirty="0">
                <a:solidFill>
                  <a:schemeClr val="bg1"/>
                </a:solidFill>
                <a:latin typeface="Cambria"/>
                <a:cs typeface="Cambria"/>
              </a:rPr>
              <a:t>Regulations…….Why???</a:t>
            </a:r>
            <a:endParaRPr sz="3200" dirty="0">
              <a:solidFill>
                <a:schemeClr val="bg1"/>
              </a:solidFill>
              <a:latin typeface="Cambria"/>
              <a:cs typeface="Cambria"/>
            </a:endParaRPr>
          </a:p>
        </p:txBody>
      </p:sp>
      <p:sp>
        <p:nvSpPr>
          <p:cNvPr id="3" name="object 3"/>
          <p:cNvSpPr/>
          <p:nvPr/>
        </p:nvSpPr>
        <p:spPr>
          <a:xfrm>
            <a:off x="7965947" y="1967539"/>
            <a:ext cx="3979163" cy="39074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55650" y="1183678"/>
          <a:ext cx="10667365" cy="4977466"/>
        </p:xfrm>
        <a:graphic>
          <a:graphicData uri="http://schemas.openxmlformats.org/drawingml/2006/table">
            <a:tbl>
              <a:tblPr firstRow="1" bandRow="1">
                <a:tableStyleId>{2D5ABB26-0587-4C30-8999-92F81FD0307C}</a:tableStyleId>
              </a:tblPr>
              <a:tblGrid>
                <a:gridCol w="2582545">
                  <a:extLst>
                    <a:ext uri="{9D8B030D-6E8A-4147-A177-3AD203B41FA5}">
                      <a16:colId xmlns="" xmlns:a16="http://schemas.microsoft.com/office/drawing/2014/main" val="20000"/>
                    </a:ext>
                  </a:extLst>
                </a:gridCol>
                <a:gridCol w="1798955">
                  <a:extLst>
                    <a:ext uri="{9D8B030D-6E8A-4147-A177-3AD203B41FA5}">
                      <a16:colId xmlns="" xmlns:a16="http://schemas.microsoft.com/office/drawing/2014/main" val="20001"/>
                    </a:ext>
                  </a:extLst>
                </a:gridCol>
                <a:gridCol w="2058035">
                  <a:extLst>
                    <a:ext uri="{9D8B030D-6E8A-4147-A177-3AD203B41FA5}">
                      <a16:colId xmlns="" xmlns:a16="http://schemas.microsoft.com/office/drawing/2014/main" val="20002"/>
                    </a:ext>
                  </a:extLst>
                </a:gridCol>
                <a:gridCol w="1843405">
                  <a:extLst>
                    <a:ext uri="{9D8B030D-6E8A-4147-A177-3AD203B41FA5}">
                      <a16:colId xmlns="" xmlns:a16="http://schemas.microsoft.com/office/drawing/2014/main" val="20003"/>
                    </a:ext>
                  </a:extLst>
                </a:gridCol>
                <a:gridCol w="2384425">
                  <a:extLst>
                    <a:ext uri="{9D8B030D-6E8A-4147-A177-3AD203B41FA5}">
                      <a16:colId xmlns="" xmlns:a16="http://schemas.microsoft.com/office/drawing/2014/main" val="20004"/>
                    </a:ext>
                  </a:extLst>
                </a:gridCol>
              </a:tblGrid>
              <a:tr h="602957">
                <a:tc>
                  <a:txBody>
                    <a:bodyPr/>
                    <a:lstStyle/>
                    <a:p>
                      <a:pPr marL="91440">
                        <a:lnSpc>
                          <a:spcPct val="100000"/>
                        </a:lnSpc>
                        <a:spcBef>
                          <a:spcPts val="265"/>
                        </a:spcBef>
                      </a:pPr>
                      <a:r>
                        <a:rPr sz="1800" b="1" spc="-5" dirty="0">
                          <a:solidFill>
                            <a:srgbClr val="FFFFFF"/>
                          </a:solidFill>
                          <a:latin typeface="Calibri"/>
                          <a:cs typeface="Calibri"/>
                        </a:rPr>
                        <a:t>Functions</a:t>
                      </a:r>
                      <a:endParaRPr sz="1800">
                        <a:latin typeface="Calibri"/>
                        <a:cs typeface="Calibri"/>
                      </a:endParaRPr>
                    </a:p>
                  </a:txBody>
                  <a:tcPr marL="0" marR="0" marT="33655" marB="0">
                    <a:solidFill>
                      <a:srgbClr val="EC7C30"/>
                    </a:solidFill>
                  </a:tcPr>
                </a:tc>
                <a:tc>
                  <a:txBody>
                    <a:bodyPr/>
                    <a:lstStyle/>
                    <a:p>
                      <a:pPr marL="128270" algn="ctr">
                        <a:lnSpc>
                          <a:spcPct val="100000"/>
                        </a:lnSpc>
                        <a:spcBef>
                          <a:spcPts val="265"/>
                        </a:spcBef>
                      </a:pPr>
                      <a:r>
                        <a:rPr sz="1800" b="1" dirty="0">
                          <a:solidFill>
                            <a:srgbClr val="FFFFFF"/>
                          </a:solidFill>
                          <a:latin typeface="Calibri"/>
                          <a:cs typeface="Calibri"/>
                        </a:rPr>
                        <a:t>AE</a:t>
                      </a:r>
                      <a:r>
                        <a:rPr sz="1800" b="1" spc="-10" dirty="0">
                          <a:solidFill>
                            <a:srgbClr val="FFFFFF"/>
                          </a:solidFill>
                          <a:latin typeface="Calibri"/>
                          <a:cs typeface="Calibri"/>
                        </a:rPr>
                        <a:t> USA</a:t>
                      </a:r>
                      <a:endParaRPr sz="1800">
                        <a:latin typeface="Calibri"/>
                        <a:cs typeface="Calibri"/>
                      </a:endParaRPr>
                    </a:p>
                  </a:txBody>
                  <a:tcPr marL="0" marR="0" marT="33655" marB="0">
                    <a:solidFill>
                      <a:srgbClr val="EC7C30"/>
                    </a:solidFill>
                  </a:tcPr>
                </a:tc>
                <a:tc>
                  <a:txBody>
                    <a:bodyPr/>
                    <a:lstStyle/>
                    <a:p>
                      <a:pPr marR="144145" algn="ctr">
                        <a:lnSpc>
                          <a:spcPct val="100000"/>
                        </a:lnSpc>
                        <a:spcBef>
                          <a:spcPts val="265"/>
                        </a:spcBef>
                      </a:pPr>
                      <a:r>
                        <a:rPr sz="1800" b="1" dirty="0">
                          <a:solidFill>
                            <a:srgbClr val="FFFFFF"/>
                          </a:solidFill>
                          <a:latin typeface="Calibri"/>
                          <a:cs typeface="Calibri"/>
                        </a:rPr>
                        <a:t>AE</a:t>
                      </a:r>
                      <a:r>
                        <a:rPr sz="1800" b="1" spc="-10" dirty="0">
                          <a:solidFill>
                            <a:srgbClr val="FFFFFF"/>
                          </a:solidFill>
                          <a:latin typeface="Calibri"/>
                          <a:cs typeface="Calibri"/>
                        </a:rPr>
                        <a:t> France</a:t>
                      </a:r>
                      <a:endParaRPr sz="1800">
                        <a:latin typeface="Calibri"/>
                        <a:cs typeface="Calibri"/>
                      </a:endParaRPr>
                    </a:p>
                  </a:txBody>
                  <a:tcPr marL="0" marR="0" marT="33655" marB="0">
                    <a:solidFill>
                      <a:srgbClr val="EC7C30"/>
                    </a:solidFill>
                  </a:tcPr>
                </a:tc>
                <a:tc>
                  <a:txBody>
                    <a:bodyPr/>
                    <a:lstStyle/>
                    <a:p>
                      <a:pPr marR="417195" algn="r">
                        <a:lnSpc>
                          <a:spcPct val="100000"/>
                        </a:lnSpc>
                        <a:spcBef>
                          <a:spcPts val="265"/>
                        </a:spcBef>
                      </a:pPr>
                      <a:r>
                        <a:rPr sz="1800" b="1" dirty="0">
                          <a:solidFill>
                            <a:srgbClr val="FFFFFF"/>
                          </a:solidFill>
                          <a:latin typeface="Calibri"/>
                          <a:cs typeface="Calibri"/>
                        </a:rPr>
                        <a:t>AE</a:t>
                      </a:r>
                      <a:r>
                        <a:rPr sz="1800" b="1" spc="-95" dirty="0">
                          <a:solidFill>
                            <a:srgbClr val="FFFFFF"/>
                          </a:solidFill>
                          <a:latin typeface="Calibri"/>
                          <a:cs typeface="Calibri"/>
                        </a:rPr>
                        <a:t> </a:t>
                      </a:r>
                      <a:r>
                        <a:rPr sz="1800" b="1" dirty="0">
                          <a:solidFill>
                            <a:srgbClr val="FFFFFF"/>
                          </a:solidFill>
                          <a:latin typeface="Calibri"/>
                          <a:cs typeface="Calibri"/>
                        </a:rPr>
                        <a:t>India</a:t>
                      </a:r>
                      <a:endParaRPr sz="1800">
                        <a:latin typeface="Calibri"/>
                        <a:cs typeface="Calibri"/>
                      </a:endParaRPr>
                    </a:p>
                  </a:txBody>
                  <a:tcPr marL="0" marR="0" marT="33655" marB="0">
                    <a:solidFill>
                      <a:srgbClr val="EC7C30"/>
                    </a:solidFill>
                  </a:tcPr>
                </a:tc>
                <a:tc>
                  <a:txBody>
                    <a:bodyPr/>
                    <a:lstStyle/>
                    <a:p>
                      <a:pPr marL="256540" algn="ctr">
                        <a:lnSpc>
                          <a:spcPct val="100000"/>
                        </a:lnSpc>
                        <a:spcBef>
                          <a:spcPts val="265"/>
                        </a:spcBef>
                      </a:pPr>
                      <a:r>
                        <a:rPr sz="1800" b="1" spc="-5" dirty="0">
                          <a:solidFill>
                            <a:srgbClr val="FFFFFF"/>
                          </a:solidFill>
                          <a:latin typeface="Calibri"/>
                          <a:cs typeface="Calibri"/>
                        </a:rPr>
                        <a:t>Assessee</a:t>
                      </a:r>
                      <a:r>
                        <a:rPr sz="1800" b="1" spc="-65" dirty="0">
                          <a:solidFill>
                            <a:srgbClr val="FFFFFF"/>
                          </a:solidFill>
                          <a:latin typeface="Calibri"/>
                          <a:cs typeface="Calibri"/>
                        </a:rPr>
                        <a:t> </a:t>
                      </a:r>
                      <a:r>
                        <a:rPr sz="1800" b="1" spc="-5" dirty="0">
                          <a:solidFill>
                            <a:srgbClr val="FFFFFF"/>
                          </a:solidFill>
                          <a:latin typeface="Calibri"/>
                          <a:cs typeface="Calibri"/>
                        </a:rPr>
                        <a:t>Company</a:t>
                      </a:r>
                      <a:endParaRPr sz="1800">
                        <a:latin typeface="Calibri"/>
                        <a:cs typeface="Calibri"/>
                      </a:endParaRPr>
                    </a:p>
                  </a:txBody>
                  <a:tcPr marL="0" marR="0" marT="33655" marB="0">
                    <a:solidFill>
                      <a:srgbClr val="EC7C30"/>
                    </a:solidFill>
                  </a:tcPr>
                </a:tc>
                <a:extLst>
                  <a:ext uri="{0D108BD9-81ED-4DB2-BD59-A6C34878D82A}">
                    <a16:rowId xmlns="" xmlns:a16="http://schemas.microsoft.com/office/drawing/2014/main" val="10000"/>
                  </a:ext>
                </a:extLst>
              </a:tr>
              <a:tr h="365759">
                <a:tc>
                  <a:txBody>
                    <a:bodyPr/>
                    <a:lstStyle/>
                    <a:p>
                      <a:pPr marL="91440">
                        <a:lnSpc>
                          <a:spcPct val="100000"/>
                        </a:lnSpc>
                        <a:spcBef>
                          <a:spcPts val="265"/>
                        </a:spcBef>
                      </a:pPr>
                      <a:r>
                        <a:rPr sz="1800" spc="-5" dirty="0">
                          <a:latin typeface="Calibri"/>
                          <a:cs typeface="Calibri"/>
                        </a:rPr>
                        <a:t>R&amp;D</a:t>
                      </a:r>
                      <a:r>
                        <a:rPr sz="1800" dirty="0">
                          <a:latin typeface="Calibri"/>
                          <a:cs typeface="Calibri"/>
                        </a:rPr>
                        <a:t> </a:t>
                      </a:r>
                      <a:r>
                        <a:rPr sz="1800" spc="-5" dirty="0">
                          <a:latin typeface="Calibri"/>
                          <a:cs typeface="Calibri"/>
                        </a:rPr>
                        <a:t>(Design)</a:t>
                      </a:r>
                      <a:endParaRPr sz="1800">
                        <a:latin typeface="Calibri"/>
                        <a:cs typeface="Calibri"/>
                      </a:endParaRPr>
                    </a:p>
                  </a:txBody>
                  <a:tcPr marL="0" marR="0" marT="33655" marB="0">
                    <a:lnL w="12700">
                      <a:solidFill>
                        <a:srgbClr val="EC7C30"/>
                      </a:solidFill>
                      <a:prstDash val="solid"/>
                    </a:lnL>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B w="12700">
                      <a:solidFill>
                        <a:srgbClr val="EC7C30"/>
                      </a:solidFill>
                      <a:prstDash val="solid"/>
                    </a:lnB>
                    <a:solidFill>
                      <a:srgbClr val="FBEBE8"/>
                    </a:solidFill>
                  </a:tcPr>
                </a:tc>
                <a:tc>
                  <a:txBody>
                    <a:bodyPr/>
                    <a:lstStyle/>
                    <a:p>
                      <a:pPr marR="144780" algn="ctr">
                        <a:lnSpc>
                          <a:spcPct val="100000"/>
                        </a:lnSpc>
                        <a:spcBef>
                          <a:spcPts val="265"/>
                        </a:spcBef>
                      </a:pPr>
                      <a:r>
                        <a:rPr sz="1800" dirty="0">
                          <a:latin typeface="Calibri"/>
                          <a:cs typeface="Calibri"/>
                        </a:rPr>
                        <a:t>XXX</a:t>
                      </a:r>
                      <a:endParaRPr sz="1800">
                        <a:latin typeface="Calibri"/>
                        <a:cs typeface="Calibri"/>
                      </a:endParaRPr>
                    </a:p>
                  </a:txBody>
                  <a:tcPr marL="0" marR="0" marT="33655" marB="0">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R w="12700">
                      <a:solidFill>
                        <a:srgbClr val="EC7C30"/>
                      </a:solidFill>
                      <a:prstDash val="solid"/>
                    </a:lnR>
                    <a:lnB w="12700">
                      <a:solidFill>
                        <a:srgbClr val="EC7C30"/>
                      </a:solidFill>
                      <a:prstDash val="solid"/>
                    </a:lnB>
                    <a:solidFill>
                      <a:srgbClr val="FBEBE8"/>
                    </a:solidFill>
                  </a:tcPr>
                </a:tc>
                <a:extLst>
                  <a:ext uri="{0D108BD9-81ED-4DB2-BD59-A6C34878D82A}">
                    <a16:rowId xmlns="" xmlns:a16="http://schemas.microsoft.com/office/drawing/2014/main" val="10001"/>
                  </a:ext>
                </a:extLst>
              </a:tr>
              <a:tr h="405891">
                <a:tc>
                  <a:txBody>
                    <a:bodyPr/>
                    <a:lstStyle/>
                    <a:p>
                      <a:pPr marL="91440">
                        <a:lnSpc>
                          <a:spcPct val="100000"/>
                        </a:lnSpc>
                        <a:spcBef>
                          <a:spcPts val="265"/>
                        </a:spcBef>
                      </a:pPr>
                      <a:r>
                        <a:rPr sz="1800" spc="-5" dirty="0">
                          <a:latin typeface="Calibri"/>
                          <a:cs typeface="Calibri"/>
                        </a:rPr>
                        <a:t>Design</a:t>
                      </a:r>
                      <a:r>
                        <a:rPr sz="1800" spc="5" dirty="0">
                          <a:latin typeface="Calibri"/>
                          <a:cs typeface="Calibri"/>
                        </a:rPr>
                        <a:t> </a:t>
                      </a:r>
                      <a:r>
                        <a:rPr sz="1800" spc="-10" dirty="0">
                          <a:latin typeface="Calibri"/>
                          <a:cs typeface="Calibri"/>
                        </a:rPr>
                        <a:t>Selection</a:t>
                      </a:r>
                      <a:endParaRPr sz="1800">
                        <a:latin typeface="Calibri"/>
                        <a:cs typeface="Calibri"/>
                      </a:endParaRPr>
                    </a:p>
                  </a:txBody>
                  <a:tcPr marL="0" marR="0" marT="33655" marB="0">
                    <a:lnL w="12700">
                      <a:solidFill>
                        <a:srgbClr val="EC7C30"/>
                      </a:solidFill>
                      <a:prstDash val="solid"/>
                    </a:lnL>
                    <a:lnT w="12700">
                      <a:solidFill>
                        <a:srgbClr val="EC7C30"/>
                      </a:solidFill>
                      <a:prstDash val="solid"/>
                    </a:lnT>
                    <a:lnB w="12700">
                      <a:solidFill>
                        <a:srgbClr val="EC7C30"/>
                      </a:solidFill>
                      <a:prstDash val="solid"/>
                    </a:lnB>
                  </a:tcPr>
                </a:tc>
                <a:tc>
                  <a:txBody>
                    <a:bodyPr/>
                    <a:lstStyle/>
                    <a:p>
                      <a:pPr marL="128270" algn="ctr">
                        <a:lnSpc>
                          <a:spcPct val="100000"/>
                        </a:lnSpc>
                        <a:spcBef>
                          <a:spcPts val="265"/>
                        </a:spcBef>
                      </a:pPr>
                      <a:r>
                        <a:rPr sz="1800" dirty="0">
                          <a:latin typeface="Calibri"/>
                          <a:cs typeface="Calibri"/>
                        </a:rPr>
                        <a:t>XXX</a:t>
                      </a:r>
                      <a:endParaRPr sz="1800">
                        <a:latin typeface="Calibri"/>
                        <a:cs typeface="Calibri"/>
                      </a:endParaRPr>
                    </a:p>
                  </a:txBody>
                  <a:tcPr marL="0" marR="0" marT="33655"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R w="12700">
                      <a:solidFill>
                        <a:srgbClr val="EC7C30"/>
                      </a:solidFill>
                      <a:prstDash val="solid"/>
                    </a:lnR>
                    <a:lnT w="12700">
                      <a:solidFill>
                        <a:srgbClr val="EC7C30"/>
                      </a:solidFill>
                      <a:prstDash val="solid"/>
                    </a:lnT>
                    <a:lnB w="12700">
                      <a:solidFill>
                        <a:srgbClr val="EC7C30"/>
                      </a:solidFill>
                      <a:prstDash val="solid"/>
                    </a:lnB>
                  </a:tcPr>
                </a:tc>
                <a:extLst>
                  <a:ext uri="{0D108BD9-81ED-4DB2-BD59-A6C34878D82A}">
                    <a16:rowId xmlns="" xmlns:a16="http://schemas.microsoft.com/office/drawing/2014/main" val="10002"/>
                  </a:ext>
                </a:extLst>
              </a:tr>
              <a:tr h="760349">
                <a:tc>
                  <a:txBody>
                    <a:bodyPr/>
                    <a:lstStyle/>
                    <a:p>
                      <a:pPr marL="91440" marR="608330">
                        <a:lnSpc>
                          <a:spcPct val="101200"/>
                        </a:lnSpc>
                        <a:spcBef>
                          <a:spcPts val="215"/>
                        </a:spcBef>
                      </a:pPr>
                      <a:r>
                        <a:rPr sz="1800" spc="-20" dirty="0">
                          <a:latin typeface="Calibri"/>
                          <a:cs typeface="Calibri"/>
                        </a:rPr>
                        <a:t>Trademark </a:t>
                      </a:r>
                      <a:r>
                        <a:rPr sz="1800" dirty="0">
                          <a:latin typeface="Calibri"/>
                          <a:cs typeface="Calibri"/>
                        </a:rPr>
                        <a:t>&amp;</a:t>
                      </a:r>
                      <a:r>
                        <a:rPr sz="1800" spc="-55" dirty="0">
                          <a:latin typeface="Calibri"/>
                          <a:cs typeface="Calibri"/>
                        </a:rPr>
                        <a:t> </a:t>
                      </a:r>
                      <a:r>
                        <a:rPr sz="1800" spc="-5" dirty="0">
                          <a:latin typeface="Calibri"/>
                          <a:cs typeface="Calibri"/>
                        </a:rPr>
                        <a:t>Design  </a:t>
                      </a:r>
                      <a:r>
                        <a:rPr sz="1800" spc="-15" dirty="0">
                          <a:latin typeface="Calibri"/>
                          <a:cs typeface="Calibri"/>
                        </a:rPr>
                        <a:t>registration</a:t>
                      </a:r>
                      <a:endParaRPr sz="1800">
                        <a:latin typeface="Calibri"/>
                        <a:cs typeface="Calibri"/>
                      </a:endParaRPr>
                    </a:p>
                  </a:txBody>
                  <a:tcPr marL="0" marR="0" marT="27305" marB="0">
                    <a:lnL w="12700">
                      <a:solidFill>
                        <a:srgbClr val="EC7C30"/>
                      </a:solidFill>
                      <a:prstDash val="solid"/>
                    </a:lnL>
                    <a:lnT w="12700">
                      <a:solidFill>
                        <a:srgbClr val="EC7C30"/>
                      </a:solidFill>
                      <a:prstDash val="solid"/>
                    </a:lnT>
                    <a:lnB w="12700">
                      <a:solidFill>
                        <a:srgbClr val="EC7C30"/>
                      </a:solidFill>
                      <a:prstDash val="solid"/>
                    </a:lnB>
                    <a:solidFill>
                      <a:srgbClr val="FBEBE8"/>
                    </a:solidFill>
                  </a:tcPr>
                </a:tc>
                <a:tc>
                  <a:txBody>
                    <a:bodyPr/>
                    <a:lstStyle/>
                    <a:p>
                      <a:pPr marL="128270" algn="ctr">
                        <a:lnSpc>
                          <a:spcPct val="100000"/>
                        </a:lnSpc>
                        <a:spcBef>
                          <a:spcPts val="265"/>
                        </a:spcBef>
                      </a:pPr>
                      <a:r>
                        <a:rPr sz="1800" dirty="0">
                          <a:latin typeface="Calibri"/>
                          <a:cs typeface="Calibri"/>
                        </a:rPr>
                        <a:t>XXX</a:t>
                      </a:r>
                      <a:endParaRPr sz="1800">
                        <a:latin typeface="Calibri"/>
                        <a:cs typeface="Calibri"/>
                      </a:endParaRPr>
                    </a:p>
                  </a:txBody>
                  <a:tcPr marL="0" marR="0" marT="33655"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R w="12700">
                      <a:solidFill>
                        <a:srgbClr val="EC7C30"/>
                      </a:solidFill>
                      <a:prstDash val="solid"/>
                    </a:lnR>
                    <a:lnT w="12700">
                      <a:solidFill>
                        <a:srgbClr val="EC7C30"/>
                      </a:solidFill>
                      <a:prstDash val="solid"/>
                    </a:lnT>
                    <a:lnB w="12700">
                      <a:solidFill>
                        <a:srgbClr val="EC7C30"/>
                      </a:solidFill>
                      <a:prstDash val="solid"/>
                    </a:lnB>
                    <a:solidFill>
                      <a:srgbClr val="FBEBE8"/>
                    </a:solidFill>
                  </a:tcPr>
                </a:tc>
                <a:extLst>
                  <a:ext uri="{0D108BD9-81ED-4DB2-BD59-A6C34878D82A}">
                    <a16:rowId xmlns="" xmlns:a16="http://schemas.microsoft.com/office/drawing/2014/main" val="10003"/>
                  </a:ext>
                </a:extLst>
              </a:tr>
              <a:tr h="385063">
                <a:tc>
                  <a:txBody>
                    <a:bodyPr/>
                    <a:lstStyle/>
                    <a:p>
                      <a:pPr marL="91440">
                        <a:lnSpc>
                          <a:spcPct val="100000"/>
                        </a:lnSpc>
                        <a:spcBef>
                          <a:spcPts val="265"/>
                        </a:spcBef>
                      </a:pPr>
                      <a:r>
                        <a:rPr sz="1800" spc="-10" dirty="0">
                          <a:latin typeface="Calibri"/>
                          <a:cs typeface="Calibri"/>
                        </a:rPr>
                        <a:t>Procurement</a:t>
                      </a:r>
                      <a:endParaRPr sz="1800">
                        <a:latin typeface="Calibri"/>
                        <a:cs typeface="Calibri"/>
                      </a:endParaRPr>
                    </a:p>
                  </a:txBody>
                  <a:tcPr marL="0" marR="0" marT="33655" marB="0">
                    <a:lnL w="12700">
                      <a:solidFill>
                        <a:srgbClr val="EC7C30"/>
                      </a:solidFill>
                      <a:prstDash val="solid"/>
                    </a:lnL>
                    <a:lnT w="12700">
                      <a:solidFill>
                        <a:srgbClr val="EC7C30"/>
                      </a:solidFill>
                      <a:prstDash val="solid"/>
                    </a:lnT>
                    <a:lnB w="12700">
                      <a:solidFill>
                        <a:srgbClr val="EC7C30"/>
                      </a:solidFill>
                      <a:prstDash val="solid"/>
                    </a:lnB>
                  </a:tcPr>
                </a:tc>
                <a:tc>
                  <a:txBody>
                    <a:bodyPr/>
                    <a:lstStyle/>
                    <a:p>
                      <a:pPr marL="128270" algn="ctr">
                        <a:lnSpc>
                          <a:spcPct val="100000"/>
                        </a:lnSpc>
                        <a:spcBef>
                          <a:spcPts val="265"/>
                        </a:spcBef>
                      </a:pPr>
                      <a:r>
                        <a:rPr sz="1800" dirty="0">
                          <a:latin typeface="Calibri"/>
                          <a:cs typeface="Calibri"/>
                        </a:rPr>
                        <a:t>XX</a:t>
                      </a:r>
                      <a:endParaRPr sz="1800">
                        <a:latin typeface="Calibri"/>
                        <a:cs typeface="Calibri"/>
                      </a:endParaRPr>
                    </a:p>
                  </a:txBody>
                  <a:tcPr marL="0" marR="0" marT="33655"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tcPr>
                </a:tc>
                <a:tc>
                  <a:txBody>
                    <a:bodyPr/>
                    <a:lstStyle/>
                    <a:p>
                      <a:pPr marL="212725" algn="ctr">
                        <a:lnSpc>
                          <a:spcPct val="100000"/>
                        </a:lnSpc>
                        <a:spcBef>
                          <a:spcPts val="265"/>
                        </a:spcBef>
                      </a:pPr>
                      <a:r>
                        <a:rPr sz="1800" dirty="0">
                          <a:latin typeface="Calibri"/>
                          <a:cs typeface="Calibri"/>
                        </a:rPr>
                        <a:t>X</a:t>
                      </a:r>
                      <a:endParaRPr sz="1800">
                        <a:latin typeface="Calibri"/>
                        <a:cs typeface="Calibri"/>
                      </a:endParaRPr>
                    </a:p>
                  </a:txBody>
                  <a:tcPr marL="0" marR="0" marT="33655"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R w="12700">
                      <a:solidFill>
                        <a:srgbClr val="EC7C30"/>
                      </a:solidFill>
                      <a:prstDash val="solid"/>
                    </a:lnR>
                    <a:lnT w="12700">
                      <a:solidFill>
                        <a:srgbClr val="EC7C30"/>
                      </a:solidFill>
                      <a:prstDash val="solid"/>
                    </a:lnT>
                    <a:lnB w="12700">
                      <a:solidFill>
                        <a:srgbClr val="EC7C30"/>
                      </a:solidFill>
                      <a:prstDash val="solid"/>
                    </a:lnB>
                  </a:tcPr>
                </a:tc>
                <a:extLst>
                  <a:ext uri="{0D108BD9-81ED-4DB2-BD59-A6C34878D82A}">
                    <a16:rowId xmlns="" xmlns:a16="http://schemas.microsoft.com/office/drawing/2014/main" val="10004"/>
                  </a:ext>
                </a:extLst>
              </a:tr>
              <a:tr h="385063">
                <a:tc>
                  <a:txBody>
                    <a:bodyPr/>
                    <a:lstStyle/>
                    <a:p>
                      <a:pPr marL="91440">
                        <a:lnSpc>
                          <a:spcPct val="100000"/>
                        </a:lnSpc>
                        <a:spcBef>
                          <a:spcPts val="270"/>
                        </a:spcBef>
                      </a:pPr>
                      <a:r>
                        <a:rPr sz="1800" spc="-15" dirty="0">
                          <a:latin typeface="Calibri"/>
                          <a:cs typeface="Calibri"/>
                        </a:rPr>
                        <a:t>Warehousing</a:t>
                      </a:r>
                      <a:endParaRPr sz="1800">
                        <a:latin typeface="Calibri"/>
                        <a:cs typeface="Calibri"/>
                      </a:endParaRPr>
                    </a:p>
                  </a:txBody>
                  <a:tcPr marL="0" marR="0" marT="34290" marB="0">
                    <a:lnL w="12700">
                      <a:solidFill>
                        <a:srgbClr val="EC7C30"/>
                      </a:solidFill>
                      <a:prstDash val="solid"/>
                    </a:lnL>
                    <a:lnT w="12700">
                      <a:solidFill>
                        <a:srgbClr val="EC7C30"/>
                      </a:solidFill>
                      <a:prstDash val="solid"/>
                    </a:lnT>
                    <a:lnB w="12700">
                      <a:solidFill>
                        <a:srgbClr val="EC7C30"/>
                      </a:solidFill>
                      <a:prstDash val="solid"/>
                    </a:lnB>
                    <a:solidFill>
                      <a:srgbClr val="FBEBE8"/>
                    </a:solidFill>
                  </a:tcPr>
                </a:tc>
                <a:tc>
                  <a:txBody>
                    <a:bodyPr/>
                    <a:lstStyle/>
                    <a:p>
                      <a:pPr marL="128270" algn="ctr">
                        <a:lnSpc>
                          <a:spcPct val="100000"/>
                        </a:lnSpc>
                        <a:spcBef>
                          <a:spcPts val="270"/>
                        </a:spcBef>
                      </a:pPr>
                      <a:r>
                        <a:rPr sz="1800" dirty="0">
                          <a:latin typeface="Calibri"/>
                          <a:cs typeface="Calibri"/>
                        </a:rPr>
                        <a:t>XX</a:t>
                      </a:r>
                      <a:endParaRPr sz="1800">
                        <a:latin typeface="Calibri"/>
                        <a:cs typeface="Calibri"/>
                      </a:endParaRPr>
                    </a:p>
                  </a:txBody>
                  <a:tcPr marL="0" marR="0" marT="34290"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solidFill>
                      <a:srgbClr val="FBEBE8"/>
                    </a:solidFill>
                  </a:tcPr>
                </a:tc>
                <a:tc>
                  <a:txBody>
                    <a:bodyPr/>
                    <a:lstStyle/>
                    <a:p>
                      <a:pPr marL="212725" algn="ctr">
                        <a:lnSpc>
                          <a:spcPct val="100000"/>
                        </a:lnSpc>
                        <a:spcBef>
                          <a:spcPts val="270"/>
                        </a:spcBef>
                      </a:pPr>
                      <a:r>
                        <a:rPr sz="1800" dirty="0">
                          <a:latin typeface="Calibri"/>
                          <a:cs typeface="Calibri"/>
                        </a:rPr>
                        <a:t>X</a:t>
                      </a:r>
                      <a:endParaRPr sz="1800">
                        <a:latin typeface="Calibri"/>
                        <a:cs typeface="Calibri"/>
                      </a:endParaRPr>
                    </a:p>
                  </a:txBody>
                  <a:tcPr marL="0" marR="0" marT="34290" marB="0">
                    <a:lnT w="12700">
                      <a:solidFill>
                        <a:srgbClr val="EC7C30"/>
                      </a:solidFill>
                      <a:prstDash val="solid"/>
                    </a:lnT>
                    <a:lnB w="12700">
                      <a:solidFill>
                        <a:srgbClr val="EC7C30"/>
                      </a:solidFill>
                      <a:prstDash val="solid"/>
                    </a:lnB>
                    <a:solidFill>
                      <a:srgbClr val="FBEBE8"/>
                    </a:solidFill>
                  </a:tcPr>
                </a:tc>
                <a:tc>
                  <a:txBody>
                    <a:bodyPr/>
                    <a:lstStyle/>
                    <a:p>
                      <a:pPr marL="252095" algn="ctr">
                        <a:lnSpc>
                          <a:spcPct val="100000"/>
                        </a:lnSpc>
                        <a:spcBef>
                          <a:spcPts val="270"/>
                        </a:spcBef>
                      </a:pPr>
                      <a:r>
                        <a:rPr sz="1800" dirty="0">
                          <a:latin typeface="Calibri"/>
                          <a:cs typeface="Calibri"/>
                        </a:rPr>
                        <a:t>XX</a:t>
                      </a:r>
                      <a:endParaRPr sz="1800">
                        <a:latin typeface="Calibri"/>
                        <a:cs typeface="Calibri"/>
                      </a:endParaRPr>
                    </a:p>
                  </a:txBody>
                  <a:tcPr marL="0" marR="0" marT="34290" marB="0">
                    <a:lnR w="12700">
                      <a:solidFill>
                        <a:srgbClr val="EC7C30"/>
                      </a:solidFill>
                      <a:prstDash val="solid"/>
                    </a:lnR>
                    <a:lnT w="12700">
                      <a:solidFill>
                        <a:srgbClr val="EC7C30"/>
                      </a:solidFill>
                      <a:prstDash val="solid"/>
                    </a:lnT>
                    <a:lnB w="12700">
                      <a:solidFill>
                        <a:srgbClr val="EC7C30"/>
                      </a:solidFill>
                      <a:prstDash val="solid"/>
                    </a:lnB>
                    <a:solidFill>
                      <a:srgbClr val="FBEBE8"/>
                    </a:solidFill>
                  </a:tcPr>
                </a:tc>
                <a:extLst>
                  <a:ext uri="{0D108BD9-81ED-4DB2-BD59-A6C34878D82A}">
                    <a16:rowId xmlns="" xmlns:a16="http://schemas.microsoft.com/office/drawing/2014/main" val="10005"/>
                  </a:ext>
                </a:extLst>
              </a:tr>
              <a:tr h="385064">
                <a:tc>
                  <a:txBody>
                    <a:bodyPr/>
                    <a:lstStyle/>
                    <a:p>
                      <a:pPr marL="91440">
                        <a:lnSpc>
                          <a:spcPct val="100000"/>
                        </a:lnSpc>
                        <a:spcBef>
                          <a:spcPts val="270"/>
                        </a:spcBef>
                      </a:pPr>
                      <a:r>
                        <a:rPr sz="1800" spc="-5" dirty="0">
                          <a:latin typeface="Calibri"/>
                          <a:cs typeface="Calibri"/>
                        </a:rPr>
                        <a:t>Manufacturing</a:t>
                      </a:r>
                      <a:endParaRPr sz="1800">
                        <a:latin typeface="Calibri"/>
                        <a:cs typeface="Calibri"/>
                      </a:endParaRPr>
                    </a:p>
                  </a:txBody>
                  <a:tcPr marL="0" marR="0" marT="34290" marB="0">
                    <a:lnL w="12700">
                      <a:solidFill>
                        <a:srgbClr val="EC7C30"/>
                      </a:solidFill>
                      <a:prstDash val="solid"/>
                    </a:lnL>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tcPr>
                </a:tc>
                <a:tc>
                  <a:txBody>
                    <a:bodyPr/>
                    <a:lstStyle/>
                    <a:p>
                      <a:pPr marR="454659" algn="r">
                        <a:lnSpc>
                          <a:spcPct val="100000"/>
                        </a:lnSpc>
                        <a:spcBef>
                          <a:spcPts val="270"/>
                        </a:spcBef>
                      </a:pPr>
                      <a:r>
                        <a:rPr sz="1800" dirty="0">
                          <a:latin typeface="Calibri"/>
                          <a:cs typeface="Calibri"/>
                        </a:rPr>
                        <a:t>X</a:t>
                      </a:r>
                      <a:r>
                        <a:rPr sz="1800" spc="-95" dirty="0">
                          <a:latin typeface="Calibri"/>
                          <a:cs typeface="Calibri"/>
                        </a:rPr>
                        <a:t> </a:t>
                      </a:r>
                      <a:r>
                        <a:rPr sz="1800" spc="-5" dirty="0">
                          <a:latin typeface="Calibri"/>
                          <a:cs typeface="Calibri"/>
                        </a:rPr>
                        <a:t>(20%)</a:t>
                      </a:r>
                      <a:endParaRPr sz="1800">
                        <a:latin typeface="Calibri"/>
                        <a:cs typeface="Calibri"/>
                      </a:endParaRPr>
                    </a:p>
                  </a:txBody>
                  <a:tcPr marL="0" marR="0" marT="34290"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R w="12700">
                      <a:solidFill>
                        <a:srgbClr val="EC7C30"/>
                      </a:solidFill>
                      <a:prstDash val="solid"/>
                    </a:lnR>
                    <a:lnT w="12700">
                      <a:solidFill>
                        <a:srgbClr val="EC7C30"/>
                      </a:solidFill>
                      <a:prstDash val="solid"/>
                    </a:lnT>
                    <a:lnB w="12700">
                      <a:solidFill>
                        <a:srgbClr val="EC7C30"/>
                      </a:solidFill>
                      <a:prstDash val="solid"/>
                    </a:lnB>
                  </a:tcPr>
                </a:tc>
                <a:extLst>
                  <a:ext uri="{0D108BD9-81ED-4DB2-BD59-A6C34878D82A}">
                    <a16:rowId xmlns="" xmlns:a16="http://schemas.microsoft.com/office/drawing/2014/main" val="10006"/>
                  </a:ext>
                </a:extLst>
              </a:tr>
              <a:tr h="385063">
                <a:tc>
                  <a:txBody>
                    <a:bodyPr/>
                    <a:lstStyle/>
                    <a:p>
                      <a:pPr marL="91440">
                        <a:lnSpc>
                          <a:spcPct val="100000"/>
                        </a:lnSpc>
                        <a:spcBef>
                          <a:spcPts val="270"/>
                        </a:spcBef>
                      </a:pPr>
                      <a:r>
                        <a:rPr sz="1800" spc="-15" dirty="0">
                          <a:latin typeface="Calibri"/>
                          <a:cs typeface="Calibri"/>
                        </a:rPr>
                        <a:t>Marketing</a:t>
                      </a:r>
                      <a:endParaRPr sz="1800">
                        <a:latin typeface="Calibri"/>
                        <a:cs typeface="Calibri"/>
                      </a:endParaRPr>
                    </a:p>
                  </a:txBody>
                  <a:tcPr marL="0" marR="0" marT="34290" marB="0">
                    <a:lnL w="12700">
                      <a:solidFill>
                        <a:srgbClr val="EC7C30"/>
                      </a:solidFill>
                      <a:prstDash val="solid"/>
                    </a:lnL>
                    <a:lnT w="12700">
                      <a:solidFill>
                        <a:srgbClr val="EC7C30"/>
                      </a:solidFill>
                      <a:prstDash val="solid"/>
                    </a:lnT>
                    <a:lnB w="12700">
                      <a:solidFill>
                        <a:srgbClr val="EC7C30"/>
                      </a:solidFill>
                      <a:prstDash val="solid"/>
                    </a:lnB>
                    <a:solidFill>
                      <a:srgbClr val="FBEBE8"/>
                    </a:solidFill>
                  </a:tcPr>
                </a:tc>
                <a:tc>
                  <a:txBody>
                    <a:bodyPr/>
                    <a:lstStyle/>
                    <a:p>
                      <a:pPr marL="128270" algn="ctr">
                        <a:lnSpc>
                          <a:spcPct val="100000"/>
                        </a:lnSpc>
                        <a:spcBef>
                          <a:spcPts val="270"/>
                        </a:spcBef>
                      </a:pPr>
                      <a:r>
                        <a:rPr sz="1800" dirty="0">
                          <a:latin typeface="Calibri"/>
                          <a:cs typeface="Calibri"/>
                        </a:rPr>
                        <a:t>XXX</a:t>
                      </a:r>
                      <a:endParaRPr sz="1800">
                        <a:latin typeface="Calibri"/>
                        <a:cs typeface="Calibri"/>
                      </a:endParaRPr>
                    </a:p>
                  </a:txBody>
                  <a:tcPr marL="0" marR="0" marT="34290"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R w="12700">
                      <a:solidFill>
                        <a:srgbClr val="EC7C30"/>
                      </a:solidFill>
                      <a:prstDash val="solid"/>
                    </a:lnR>
                    <a:lnT w="12700">
                      <a:solidFill>
                        <a:srgbClr val="EC7C30"/>
                      </a:solidFill>
                      <a:prstDash val="solid"/>
                    </a:lnT>
                    <a:lnB w="12700">
                      <a:solidFill>
                        <a:srgbClr val="EC7C30"/>
                      </a:solidFill>
                      <a:prstDash val="solid"/>
                    </a:lnB>
                    <a:solidFill>
                      <a:srgbClr val="FBEBE8"/>
                    </a:solidFill>
                  </a:tcPr>
                </a:tc>
                <a:extLst>
                  <a:ext uri="{0D108BD9-81ED-4DB2-BD59-A6C34878D82A}">
                    <a16:rowId xmlns="" xmlns:a16="http://schemas.microsoft.com/office/drawing/2014/main" val="10007"/>
                  </a:ext>
                </a:extLst>
              </a:tr>
              <a:tr h="384937">
                <a:tc>
                  <a:txBody>
                    <a:bodyPr/>
                    <a:lstStyle/>
                    <a:p>
                      <a:pPr marL="91440">
                        <a:lnSpc>
                          <a:spcPct val="100000"/>
                        </a:lnSpc>
                        <a:spcBef>
                          <a:spcPts val="270"/>
                        </a:spcBef>
                      </a:pPr>
                      <a:r>
                        <a:rPr sz="1800" spc="-5" dirty="0">
                          <a:latin typeface="Calibri"/>
                          <a:cs typeface="Calibri"/>
                        </a:rPr>
                        <a:t>Sales</a:t>
                      </a:r>
                      <a:endParaRPr sz="1800">
                        <a:latin typeface="Calibri"/>
                        <a:cs typeface="Calibri"/>
                      </a:endParaRPr>
                    </a:p>
                  </a:txBody>
                  <a:tcPr marL="0" marR="0" marT="34290" marB="0">
                    <a:lnL w="12700">
                      <a:solidFill>
                        <a:srgbClr val="EC7C30"/>
                      </a:solidFill>
                      <a:prstDash val="solid"/>
                    </a:lnL>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tcPr>
                </a:tc>
                <a:tc>
                  <a:txBody>
                    <a:bodyPr/>
                    <a:lstStyle/>
                    <a:p>
                      <a:pPr marL="252095" algn="ctr">
                        <a:lnSpc>
                          <a:spcPct val="100000"/>
                        </a:lnSpc>
                        <a:spcBef>
                          <a:spcPts val="270"/>
                        </a:spcBef>
                      </a:pPr>
                      <a:r>
                        <a:rPr sz="1800" dirty="0">
                          <a:latin typeface="Calibri"/>
                          <a:cs typeface="Calibri"/>
                        </a:rPr>
                        <a:t>XXX</a:t>
                      </a:r>
                      <a:endParaRPr sz="1800">
                        <a:latin typeface="Calibri"/>
                        <a:cs typeface="Calibri"/>
                      </a:endParaRPr>
                    </a:p>
                  </a:txBody>
                  <a:tcPr marL="0" marR="0" marT="34290" marB="0">
                    <a:lnR w="12700">
                      <a:solidFill>
                        <a:srgbClr val="EC7C30"/>
                      </a:solidFill>
                      <a:prstDash val="solid"/>
                    </a:lnR>
                    <a:lnT w="12700">
                      <a:solidFill>
                        <a:srgbClr val="EC7C30"/>
                      </a:solidFill>
                      <a:prstDash val="solid"/>
                    </a:lnT>
                    <a:lnB w="12700">
                      <a:solidFill>
                        <a:srgbClr val="EC7C30"/>
                      </a:solidFill>
                      <a:prstDash val="solid"/>
                    </a:lnB>
                  </a:tcPr>
                </a:tc>
                <a:extLst>
                  <a:ext uri="{0D108BD9-81ED-4DB2-BD59-A6C34878D82A}">
                    <a16:rowId xmlns="" xmlns:a16="http://schemas.microsoft.com/office/drawing/2014/main" val="10008"/>
                  </a:ext>
                </a:extLst>
              </a:tr>
              <a:tr h="385076">
                <a:tc>
                  <a:txBody>
                    <a:bodyPr/>
                    <a:lstStyle/>
                    <a:p>
                      <a:pPr marL="91440">
                        <a:lnSpc>
                          <a:spcPct val="100000"/>
                        </a:lnSpc>
                        <a:spcBef>
                          <a:spcPts val="270"/>
                        </a:spcBef>
                      </a:pPr>
                      <a:r>
                        <a:rPr sz="1800" spc="-5" dirty="0">
                          <a:latin typeface="Calibri"/>
                          <a:cs typeface="Calibri"/>
                        </a:rPr>
                        <a:t>After Sale</a:t>
                      </a:r>
                      <a:endParaRPr sz="1800">
                        <a:latin typeface="Calibri"/>
                        <a:cs typeface="Calibri"/>
                      </a:endParaRPr>
                    </a:p>
                  </a:txBody>
                  <a:tcPr marL="0" marR="0" marT="34290" marB="0">
                    <a:lnL w="12700">
                      <a:solidFill>
                        <a:srgbClr val="EC7C30"/>
                      </a:solidFill>
                      <a:prstDash val="solid"/>
                    </a:lnL>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solidFill>
                      <a:srgbClr val="FBEBE8"/>
                    </a:solidFill>
                  </a:tcPr>
                </a:tc>
                <a:tc>
                  <a:txBody>
                    <a:bodyPr/>
                    <a:lstStyle/>
                    <a:p>
                      <a:pPr>
                        <a:lnSpc>
                          <a:spcPct val="100000"/>
                        </a:lnSpc>
                      </a:pPr>
                      <a:endParaRPr sz="1800">
                        <a:latin typeface="Times New Roman"/>
                        <a:cs typeface="Times New Roman"/>
                      </a:endParaRPr>
                    </a:p>
                  </a:txBody>
                  <a:tcPr marL="0" marR="0" marT="0" marB="0">
                    <a:lnT w="12700">
                      <a:solidFill>
                        <a:srgbClr val="EC7C30"/>
                      </a:solidFill>
                      <a:prstDash val="solid"/>
                    </a:lnT>
                    <a:lnB w="12700">
                      <a:solidFill>
                        <a:srgbClr val="EC7C30"/>
                      </a:solidFill>
                      <a:prstDash val="solid"/>
                    </a:lnB>
                    <a:solidFill>
                      <a:srgbClr val="FBEBE8"/>
                    </a:solidFill>
                  </a:tcPr>
                </a:tc>
                <a:tc>
                  <a:txBody>
                    <a:bodyPr/>
                    <a:lstStyle/>
                    <a:p>
                      <a:pPr marL="252095" algn="ctr">
                        <a:lnSpc>
                          <a:spcPct val="100000"/>
                        </a:lnSpc>
                        <a:spcBef>
                          <a:spcPts val="270"/>
                        </a:spcBef>
                      </a:pPr>
                      <a:r>
                        <a:rPr sz="1800" dirty="0">
                          <a:latin typeface="Calibri"/>
                          <a:cs typeface="Calibri"/>
                        </a:rPr>
                        <a:t>XXX</a:t>
                      </a:r>
                      <a:endParaRPr sz="1800">
                        <a:latin typeface="Calibri"/>
                        <a:cs typeface="Calibri"/>
                      </a:endParaRPr>
                    </a:p>
                  </a:txBody>
                  <a:tcPr marL="0" marR="0" marT="34290" marB="0">
                    <a:lnR w="12700">
                      <a:solidFill>
                        <a:srgbClr val="EC7C30"/>
                      </a:solidFill>
                      <a:prstDash val="solid"/>
                    </a:lnR>
                    <a:lnT w="12700">
                      <a:solidFill>
                        <a:srgbClr val="EC7C30"/>
                      </a:solidFill>
                      <a:prstDash val="solid"/>
                    </a:lnT>
                    <a:lnB w="12700">
                      <a:solidFill>
                        <a:srgbClr val="EC7C30"/>
                      </a:solidFill>
                      <a:prstDash val="solid"/>
                    </a:lnB>
                    <a:solidFill>
                      <a:srgbClr val="FBEBE8"/>
                    </a:solidFill>
                  </a:tcPr>
                </a:tc>
                <a:extLst>
                  <a:ext uri="{0D108BD9-81ED-4DB2-BD59-A6C34878D82A}">
                    <a16:rowId xmlns="" xmlns:a16="http://schemas.microsoft.com/office/drawing/2014/main" val="10009"/>
                  </a:ext>
                </a:extLst>
              </a:tr>
              <a:tr h="532244">
                <a:tc>
                  <a:txBody>
                    <a:bodyPr/>
                    <a:lstStyle/>
                    <a:p>
                      <a:pPr marL="91440">
                        <a:lnSpc>
                          <a:spcPct val="100000"/>
                        </a:lnSpc>
                        <a:spcBef>
                          <a:spcPts val="270"/>
                        </a:spcBef>
                      </a:pPr>
                      <a:r>
                        <a:rPr sz="1800" spc="-15" dirty="0">
                          <a:latin typeface="Calibri"/>
                          <a:cs typeface="Calibri"/>
                        </a:rPr>
                        <a:t>Corporate</a:t>
                      </a:r>
                      <a:r>
                        <a:rPr sz="1800" spc="5" dirty="0">
                          <a:latin typeface="Calibri"/>
                          <a:cs typeface="Calibri"/>
                        </a:rPr>
                        <a:t> </a:t>
                      </a:r>
                      <a:r>
                        <a:rPr sz="1800" spc="-5" dirty="0">
                          <a:latin typeface="Calibri"/>
                          <a:cs typeface="Calibri"/>
                        </a:rPr>
                        <a:t>Services</a:t>
                      </a:r>
                      <a:endParaRPr sz="1800">
                        <a:latin typeface="Calibri"/>
                        <a:cs typeface="Calibri"/>
                      </a:endParaRPr>
                    </a:p>
                  </a:txBody>
                  <a:tcPr marL="0" marR="0" marT="34290" marB="0">
                    <a:lnL w="12700">
                      <a:solidFill>
                        <a:srgbClr val="EC7C30"/>
                      </a:solidFill>
                      <a:prstDash val="solid"/>
                    </a:lnL>
                    <a:lnT w="12700">
                      <a:solidFill>
                        <a:srgbClr val="EC7C30"/>
                      </a:solidFill>
                      <a:prstDash val="solid"/>
                    </a:lnT>
                    <a:lnB w="12700">
                      <a:solidFill>
                        <a:srgbClr val="EC7C30"/>
                      </a:solidFill>
                      <a:prstDash val="solid"/>
                    </a:lnB>
                  </a:tcPr>
                </a:tc>
                <a:tc>
                  <a:txBody>
                    <a:bodyPr/>
                    <a:lstStyle/>
                    <a:p>
                      <a:pPr marL="128270" algn="ctr">
                        <a:lnSpc>
                          <a:spcPct val="100000"/>
                        </a:lnSpc>
                        <a:spcBef>
                          <a:spcPts val="270"/>
                        </a:spcBef>
                      </a:pPr>
                      <a:r>
                        <a:rPr sz="1800" dirty="0">
                          <a:latin typeface="Calibri"/>
                          <a:cs typeface="Calibri"/>
                        </a:rPr>
                        <a:t>XX</a:t>
                      </a:r>
                    </a:p>
                  </a:txBody>
                  <a:tcPr marL="0" marR="0" marT="34290" marB="0">
                    <a:lnT w="12700">
                      <a:solidFill>
                        <a:srgbClr val="EC7C30"/>
                      </a:solidFill>
                      <a:prstDash val="solid"/>
                    </a:lnT>
                    <a:lnB w="12700">
                      <a:solidFill>
                        <a:srgbClr val="EC7C30"/>
                      </a:solidFill>
                      <a:prstDash val="solid"/>
                    </a:lnB>
                  </a:tcPr>
                </a:tc>
                <a:tc>
                  <a:txBody>
                    <a:bodyPr/>
                    <a:lstStyle/>
                    <a:p>
                      <a:pPr marR="144780" algn="ctr">
                        <a:lnSpc>
                          <a:spcPct val="100000"/>
                        </a:lnSpc>
                        <a:spcBef>
                          <a:spcPts val="270"/>
                        </a:spcBef>
                      </a:pPr>
                      <a:r>
                        <a:rPr sz="1800" dirty="0">
                          <a:latin typeface="Calibri"/>
                          <a:cs typeface="Calibri"/>
                        </a:rPr>
                        <a:t>XX</a:t>
                      </a:r>
                      <a:endParaRPr sz="1800">
                        <a:latin typeface="Calibri"/>
                        <a:cs typeface="Calibri"/>
                      </a:endParaRPr>
                    </a:p>
                  </a:txBody>
                  <a:tcPr marL="0" marR="0" marT="34290" marB="0">
                    <a:lnT w="12700">
                      <a:solidFill>
                        <a:srgbClr val="EC7C30"/>
                      </a:solidFill>
                      <a:prstDash val="solid"/>
                    </a:lnT>
                    <a:lnB w="12700">
                      <a:solidFill>
                        <a:srgbClr val="EC7C30"/>
                      </a:solidFill>
                      <a:prstDash val="solid"/>
                    </a:lnB>
                  </a:tcPr>
                </a:tc>
                <a:tc>
                  <a:txBody>
                    <a:bodyPr/>
                    <a:lstStyle/>
                    <a:p>
                      <a:pPr marL="212725" algn="ctr">
                        <a:lnSpc>
                          <a:spcPct val="100000"/>
                        </a:lnSpc>
                        <a:spcBef>
                          <a:spcPts val="270"/>
                        </a:spcBef>
                      </a:pPr>
                      <a:r>
                        <a:rPr sz="1800" dirty="0">
                          <a:latin typeface="Calibri"/>
                          <a:cs typeface="Calibri"/>
                        </a:rPr>
                        <a:t>XX</a:t>
                      </a:r>
                      <a:endParaRPr sz="1800">
                        <a:latin typeface="Calibri"/>
                        <a:cs typeface="Calibri"/>
                      </a:endParaRPr>
                    </a:p>
                  </a:txBody>
                  <a:tcPr marL="0" marR="0" marT="34290" marB="0">
                    <a:lnT w="12700">
                      <a:solidFill>
                        <a:srgbClr val="EC7C30"/>
                      </a:solidFill>
                      <a:prstDash val="solid"/>
                    </a:lnT>
                    <a:lnB w="12700">
                      <a:solidFill>
                        <a:srgbClr val="EC7C30"/>
                      </a:solidFill>
                      <a:prstDash val="solid"/>
                    </a:lnB>
                  </a:tcPr>
                </a:tc>
                <a:tc>
                  <a:txBody>
                    <a:bodyPr/>
                    <a:lstStyle/>
                    <a:p>
                      <a:pPr marL="252095" algn="ctr">
                        <a:lnSpc>
                          <a:spcPct val="100000"/>
                        </a:lnSpc>
                        <a:spcBef>
                          <a:spcPts val="270"/>
                        </a:spcBef>
                      </a:pPr>
                      <a:r>
                        <a:rPr sz="1800" dirty="0">
                          <a:latin typeface="Calibri"/>
                          <a:cs typeface="Calibri"/>
                        </a:rPr>
                        <a:t>XX</a:t>
                      </a:r>
                    </a:p>
                  </a:txBody>
                  <a:tcPr marL="0" marR="0" marT="34290" marB="0">
                    <a:lnR w="12700">
                      <a:solidFill>
                        <a:srgbClr val="EC7C30"/>
                      </a:solidFill>
                      <a:prstDash val="solid"/>
                    </a:lnR>
                    <a:lnT w="12700">
                      <a:solidFill>
                        <a:srgbClr val="EC7C30"/>
                      </a:solidFill>
                      <a:prstDash val="solid"/>
                    </a:lnT>
                    <a:lnB w="12700">
                      <a:solidFill>
                        <a:srgbClr val="EC7C30"/>
                      </a:solidFill>
                      <a:prstDash val="solid"/>
                    </a:lnB>
                  </a:tcPr>
                </a:tc>
                <a:extLst>
                  <a:ext uri="{0D108BD9-81ED-4DB2-BD59-A6C34878D82A}">
                    <a16:rowId xmlns="" xmlns:a16="http://schemas.microsoft.com/office/drawing/2014/main" val="10010"/>
                  </a:ext>
                </a:extLst>
              </a:tr>
            </a:tbl>
          </a:graphicData>
        </a:graphic>
      </p:graphicFrame>
      <p:sp>
        <p:nvSpPr>
          <p:cNvPr id="3" name="object 3"/>
          <p:cNvSpPr txBox="1">
            <a:spLocks noGrp="1"/>
          </p:cNvSpPr>
          <p:nvPr>
            <p:ph type="title"/>
          </p:nvPr>
        </p:nvSpPr>
        <p:spPr>
          <a:xfrm>
            <a:off x="475894" y="117728"/>
            <a:ext cx="3302635" cy="376555"/>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spc="-45" dirty="0">
                <a:solidFill>
                  <a:schemeClr val="bg1"/>
                </a:solidFill>
                <a:latin typeface="Trebuchet MS"/>
                <a:cs typeface="Trebuchet MS"/>
              </a:rPr>
              <a:t>FAR </a:t>
            </a:r>
            <a:r>
              <a:rPr sz="2300" b="1" spc="-40" dirty="0">
                <a:solidFill>
                  <a:schemeClr val="bg1"/>
                </a:solidFill>
                <a:latin typeface="Trebuchet MS"/>
                <a:cs typeface="Trebuchet MS"/>
              </a:rPr>
              <a:t>SUMMARY:</a:t>
            </a:r>
            <a:r>
              <a:rPr sz="2300" b="1" spc="-20" dirty="0">
                <a:solidFill>
                  <a:schemeClr val="bg1"/>
                </a:solidFill>
                <a:latin typeface="Trebuchet MS"/>
                <a:cs typeface="Trebuchet MS"/>
              </a:rPr>
              <a:t> </a:t>
            </a:r>
            <a:r>
              <a:rPr sz="2300" b="1" spc="-15" dirty="0">
                <a:solidFill>
                  <a:schemeClr val="bg1"/>
                </a:solidFill>
                <a:latin typeface="Trebuchet MS"/>
                <a:cs typeface="Trebuchet MS"/>
              </a:rPr>
              <a:t>(Format)</a:t>
            </a:r>
            <a:endParaRPr sz="2300">
              <a:solidFill>
                <a:schemeClr val="bg1"/>
              </a:solidFill>
              <a:latin typeface="Trebuchet MS"/>
              <a:cs typeface="Trebuchet MS"/>
            </a:endParaRPr>
          </a:p>
        </p:txBody>
      </p:sp>
      <p:sp>
        <p:nvSpPr>
          <p:cNvPr id="4" name="object 4"/>
          <p:cNvSpPr/>
          <p:nvPr/>
        </p:nvSpPr>
        <p:spPr>
          <a:xfrm>
            <a:off x="0" y="27432"/>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02880" y="2849879"/>
            <a:ext cx="1738630" cy="253365"/>
          </a:xfrm>
          <a:custGeom>
            <a:avLst/>
            <a:gdLst/>
            <a:ahLst/>
            <a:cxnLst/>
            <a:rect l="l" t="t" r="r" b="b"/>
            <a:pathLst>
              <a:path w="1738629" h="253364">
                <a:moveTo>
                  <a:pt x="1738249" y="253111"/>
                </a:moveTo>
                <a:lnTo>
                  <a:pt x="869061" y="253111"/>
                </a:lnTo>
                <a:lnTo>
                  <a:pt x="869061" y="0"/>
                </a:lnTo>
                <a:lnTo>
                  <a:pt x="0" y="0"/>
                </a:lnTo>
              </a:path>
            </a:pathLst>
          </a:custGeom>
          <a:ln w="9144">
            <a:solidFill>
              <a:srgbClr val="94A4A6"/>
            </a:solidFill>
            <a:prstDash val="sysDash"/>
          </a:ln>
        </p:spPr>
        <p:txBody>
          <a:bodyPr wrap="square" lIns="0" tIns="0" rIns="0" bIns="0" rtlCol="0"/>
          <a:lstStyle/>
          <a:p>
            <a:endParaRPr/>
          </a:p>
        </p:txBody>
      </p:sp>
      <p:sp>
        <p:nvSpPr>
          <p:cNvPr id="3" name="object 3"/>
          <p:cNvSpPr/>
          <p:nvPr/>
        </p:nvSpPr>
        <p:spPr>
          <a:xfrm>
            <a:off x="7802880" y="3468623"/>
            <a:ext cx="1139190" cy="127635"/>
          </a:xfrm>
          <a:custGeom>
            <a:avLst/>
            <a:gdLst/>
            <a:ahLst/>
            <a:cxnLst/>
            <a:rect l="l" t="t" r="r" b="b"/>
            <a:pathLst>
              <a:path w="1139190" h="127635">
                <a:moveTo>
                  <a:pt x="1139063" y="127635"/>
                </a:moveTo>
                <a:lnTo>
                  <a:pt x="569595" y="127635"/>
                </a:lnTo>
                <a:lnTo>
                  <a:pt x="569595" y="0"/>
                </a:lnTo>
                <a:lnTo>
                  <a:pt x="0" y="0"/>
                </a:lnTo>
              </a:path>
            </a:pathLst>
          </a:custGeom>
          <a:ln w="9144">
            <a:solidFill>
              <a:srgbClr val="94A4A6"/>
            </a:solidFill>
            <a:prstDash val="sysDash"/>
          </a:ln>
        </p:spPr>
        <p:txBody>
          <a:bodyPr wrap="square" lIns="0" tIns="0" rIns="0" bIns="0" rtlCol="0"/>
          <a:lstStyle/>
          <a:p>
            <a:endParaRPr/>
          </a:p>
        </p:txBody>
      </p:sp>
      <p:sp>
        <p:nvSpPr>
          <p:cNvPr id="4" name="object 4"/>
          <p:cNvSpPr/>
          <p:nvPr/>
        </p:nvSpPr>
        <p:spPr>
          <a:xfrm>
            <a:off x="7802880" y="4588764"/>
            <a:ext cx="1139190" cy="115570"/>
          </a:xfrm>
          <a:custGeom>
            <a:avLst/>
            <a:gdLst/>
            <a:ahLst/>
            <a:cxnLst/>
            <a:rect l="l" t="t" r="r" b="b"/>
            <a:pathLst>
              <a:path w="1139190" h="115570">
                <a:moveTo>
                  <a:pt x="1139063" y="0"/>
                </a:moveTo>
                <a:lnTo>
                  <a:pt x="569595" y="0"/>
                </a:lnTo>
                <a:lnTo>
                  <a:pt x="569595" y="115569"/>
                </a:lnTo>
                <a:lnTo>
                  <a:pt x="0" y="115569"/>
                </a:lnTo>
              </a:path>
            </a:pathLst>
          </a:custGeom>
          <a:ln w="9144">
            <a:solidFill>
              <a:srgbClr val="94A4A6"/>
            </a:solidFill>
            <a:prstDash val="sysDash"/>
          </a:ln>
        </p:spPr>
        <p:txBody>
          <a:bodyPr wrap="square" lIns="0" tIns="0" rIns="0" bIns="0" rtlCol="0"/>
          <a:lstStyle/>
          <a:p>
            <a:endParaRPr/>
          </a:p>
        </p:txBody>
      </p:sp>
      <p:sp>
        <p:nvSpPr>
          <p:cNvPr id="5" name="object 5"/>
          <p:cNvSpPr/>
          <p:nvPr/>
        </p:nvSpPr>
        <p:spPr>
          <a:xfrm>
            <a:off x="7769352" y="5163311"/>
            <a:ext cx="1738630" cy="292735"/>
          </a:xfrm>
          <a:custGeom>
            <a:avLst/>
            <a:gdLst/>
            <a:ahLst/>
            <a:cxnLst/>
            <a:rect l="l" t="t" r="r" b="b"/>
            <a:pathLst>
              <a:path w="1738629" h="292735">
                <a:moveTo>
                  <a:pt x="1738249" y="0"/>
                </a:moveTo>
                <a:lnTo>
                  <a:pt x="869061" y="0"/>
                </a:lnTo>
                <a:lnTo>
                  <a:pt x="869061" y="292607"/>
                </a:lnTo>
                <a:lnTo>
                  <a:pt x="0" y="292607"/>
                </a:lnTo>
              </a:path>
            </a:pathLst>
          </a:custGeom>
          <a:ln w="9144">
            <a:solidFill>
              <a:srgbClr val="94A4A6"/>
            </a:solidFill>
            <a:prstDash val="sysDash"/>
          </a:ln>
        </p:spPr>
        <p:txBody>
          <a:bodyPr wrap="square" lIns="0" tIns="0" rIns="0" bIns="0" rtlCol="0"/>
          <a:lstStyle/>
          <a:p>
            <a:endParaRPr/>
          </a:p>
        </p:txBody>
      </p:sp>
      <p:sp>
        <p:nvSpPr>
          <p:cNvPr id="6" name="object 6"/>
          <p:cNvSpPr/>
          <p:nvPr/>
        </p:nvSpPr>
        <p:spPr>
          <a:xfrm>
            <a:off x="9520428" y="2211323"/>
            <a:ext cx="2671572" cy="113080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1469623" y="2211323"/>
            <a:ext cx="722630" cy="1028700"/>
          </a:xfrm>
          <a:custGeom>
            <a:avLst/>
            <a:gdLst/>
            <a:ahLst/>
            <a:cxnLst/>
            <a:rect l="l" t="t" r="r" b="b"/>
            <a:pathLst>
              <a:path w="722629" h="1028700">
                <a:moveTo>
                  <a:pt x="722376" y="0"/>
                </a:moveTo>
                <a:lnTo>
                  <a:pt x="0" y="762000"/>
                </a:lnTo>
                <a:lnTo>
                  <a:pt x="0" y="1028700"/>
                </a:lnTo>
                <a:lnTo>
                  <a:pt x="722376" y="569849"/>
                </a:lnTo>
                <a:lnTo>
                  <a:pt x="722376" y="0"/>
                </a:lnTo>
                <a:close/>
              </a:path>
            </a:pathLst>
          </a:custGeom>
          <a:solidFill>
            <a:srgbClr val="000000">
              <a:alpha val="34901"/>
            </a:srgbClr>
          </a:solidFill>
        </p:spPr>
        <p:txBody>
          <a:bodyPr wrap="square" lIns="0" tIns="0" rIns="0" bIns="0" rtlCol="0"/>
          <a:lstStyle/>
          <a:p>
            <a:endParaRPr/>
          </a:p>
        </p:txBody>
      </p:sp>
      <p:sp>
        <p:nvSpPr>
          <p:cNvPr id="8" name="object 8"/>
          <p:cNvSpPr/>
          <p:nvPr/>
        </p:nvSpPr>
        <p:spPr>
          <a:xfrm>
            <a:off x="8930640" y="3006851"/>
            <a:ext cx="3261359" cy="8305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1469623" y="3006851"/>
            <a:ext cx="722630" cy="727075"/>
          </a:xfrm>
          <a:custGeom>
            <a:avLst/>
            <a:gdLst/>
            <a:ahLst/>
            <a:cxnLst/>
            <a:rect l="l" t="t" r="r" b="b"/>
            <a:pathLst>
              <a:path w="722629" h="727075">
                <a:moveTo>
                  <a:pt x="722376" y="0"/>
                </a:moveTo>
                <a:lnTo>
                  <a:pt x="0" y="461899"/>
                </a:lnTo>
                <a:lnTo>
                  <a:pt x="0" y="726948"/>
                </a:lnTo>
                <a:lnTo>
                  <a:pt x="722376" y="569849"/>
                </a:lnTo>
                <a:lnTo>
                  <a:pt x="722376" y="0"/>
                </a:lnTo>
                <a:close/>
              </a:path>
            </a:pathLst>
          </a:custGeom>
          <a:solidFill>
            <a:srgbClr val="000000">
              <a:alpha val="34901"/>
            </a:srgbClr>
          </a:solidFill>
        </p:spPr>
        <p:txBody>
          <a:bodyPr wrap="square" lIns="0" tIns="0" rIns="0" bIns="0" rtlCol="0"/>
          <a:lstStyle/>
          <a:p>
            <a:endParaRPr/>
          </a:p>
        </p:txBody>
      </p:sp>
      <p:sp>
        <p:nvSpPr>
          <p:cNvPr id="10" name="object 10"/>
          <p:cNvSpPr/>
          <p:nvPr/>
        </p:nvSpPr>
        <p:spPr>
          <a:xfrm>
            <a:off x="9468611" y="4838700"/>
            <a:ext cx="2671572" cy="113080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1417807" y="4942332"/>
            <a:ext cx="722630" cy="1027430"/>
          </a:xfrm>
          <a:custGeom>
            <a:avLst/>
            <a:gdLst/>
            <a:ahLst/>
            <a:cxnLst/>
            <a:rect l="l" t="t" r="r" b="b"/>
            <a:pathLst>
              <a:path w="722629" h="1027429">
                <a:moveTo>
                  <a:pt x="0" y="0"/>
                </a:moveTo>
                <a:lnTo>
                  <a:pt x="0" y="265176"/>
                </a:lnTo>
                <a:lnTo>
                  <a:pt x="722376" y="1027176"/>
                </a:lnTo>
                <a:lnTo>
                  <a:pt x="722376" y="458851"/>
                </a:lnTo>
                <a:lnTo>
                  <a:pt x="0" y="0"/>
                </a:lnTo>
                <a:close/>
              </a:path>
            </a:pathLst>
          </a:custGeom>
          <a:solidFill>
            <a:srgbClr val="000000">
              <a:alpha val="34901"/>
            </a:srgbClr>
          </a:solidFill>
        </p:spPr>
        <p:txBody>
          <a:bodyPr wrap="square" lIns="0" tIns="0" rIns="0" bIns="0" rtlCol="0"/>
          <a:lstStyle/>
          <a:p>
            <a:endParaRPr/>
          </a:p>
        </p:txBody>
      </p:sp>
      <p:sp>
        <p:nvSpPr>
          <p:cNvPr id="12" name="object 12"/>
          <p:cNvSpPr/>
          <p:nvPr/>
        </p:nvSpPr>
        <p:spPr>
          <a:xfrm>
            <a:off x="8930640" y="4352544"/>
            <a:ext cx="3261359" cy="82905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918704" y="3808476"/>
            <a:ext cx="4273550" cy="568960"/>
          </a:xfrm>
          <a:custGeom>
            <a:avLst/>
            <a:gdLst/>
            <a:ahLst/>
            <a:cxnLst/>
            <a:rect l="l" t="t" r="r" b="b"/>
            <a:pathLst>
              <a:path w="4273550" h="568960">
                <a:moveTo>
                  <a:pt x="4273296" y="419226"/>
                </a:moveTo>
                <a:lnTo>
                  <a:pt x="3551047" y="419226"/>
                </a:lnTo>
                <a:lnTo>
                  <a:pt x="4273296" y="568451"/>
                </a:lnTo>
                <a:lnTo>
                  <a:pt x="4273296" y="419226"/>
                </a:lnTo>
                <a:close/>
              </a:path>
              <a:path w="4273550" h="568960">
                <a:moveTo>
                  <a:pt x="430149" y="49275"/>
                </a:moveTo>
                <a:lnTo>
                  <a:pt x="0" y="282575"/>
                </a:lnTo>
                <a:lnTo>
                  <a:pt x="430149" y="522350"/>
                </a:lnTo>
                <a:lnTo>
                  <a:pt x="430149" y="419226"/>
                </a:lnTo>
                <a:lnTo>
                  <a:pt x="4273296" y="419226"/>
                </a:lnTo>
                <a:lnTo>
                  <a:pt x="4273296" y="154050"/>
                </a:lnTo>
                <a:lnTo>
                  <a:pt x="430149" y="154050"/>
                </a:lnTo>
                <a:lnTo>
                  <a:pt x="430149" y="49275"/>
                </a:lnTo>
                <a:close/>
              </a:path>
              <a:path w="4273550" h="568960">
                <a:moveTo>
                  <a:pt x="4273296" y="0"/>
                </a:moveTo>
                <a:lnTo>
                  <a:pt x="3551047" y="154050"/>
                </a:lnTo>
                <a:lnTo>
                  <a:pt x="4273296" y="154050"/>
                </a:lnTo>
                <a:lnTo>
                  <a:pt x="4273296" y="0"/>
                </a:lnTo>
                <a:close/>
              </a:path>
            </a:pathLst>
          </a:custGeom>
          <a:solidFill>
            <a:srgbClr val="2C3E50"/>
          </a:solidFill>
        </p:spPr>
        <p:txBody>
          <a:bodyPr wrap="square" lIns="0" tIns="0" rIns="0" bIns="0" rtlCol="0"/>
          <a:lstStyle/>
          <a:p>
            <a:endParaRPr/>
          </a:p>
        </p:txBody>
      </p:sp>
      <p:sp>
        <p:nvSpPr>
          <p:cNvPr id="14" name="object 14"/>
          <p:cNvSpPr/>
          <p:nvPr/>
        </p:nvSpPr>
        <p:spPr>
          <a:xfrm>
            <a:off x="11469623" y="3808476"/>
            <a:ext cx="722630" cy="568960"/>
          </a:xfrm>
          <a:custGeom>
            <a:avLst/>
            <a:gdLst/>
            <a:ahLst/>
            <a:cxnLst/>
            <a:rect l="l" t="t" r="r" b="b"/>
            <a:pathLst>
              <a:path w="722629" h="568960">
                <a:moveTo>
                  <a:pt x="722376" y="0"/>
                </a:moveTo>
                <a:lnTo>
                  <a:pt x="0" y="154050"/>
                </a:lnTo>
                <a:lnTo>
                  <a:pt x="0" y="419226"/>
                </a:lnTo>
                <a:lnTo>
                  <a:pt x="722376" y="568451"/>
                </a:lnTo>
                <a:lnTo>
                  <a:pt x="722376" y="0"/>
                </a:lnTo>
                <a:close/>
              </a:path>
            </a:pathLst>
          </a:custGeom>
          <a:solidFill>
            <a:srgbClr val="2C3E50"/>
          </a:solidFill>
        </p:spPr>
        <p:txBody>
          <a:bodyPr wrap="square" lIns="0" tIns="0" rIns="0" bIns="0" rtlCol="0"/>
          <a:lstStyle/>
          <a:p>
            <a:endParaRPr/>
          </a:p>
        </p:txBody>
      </p:sp>
      <p:sp>
        <p:nvSpPr>
          <p:cNvPr id="15" name="object 15"/>
          <p:cNvSpPr txBox="1"/>
          <p:nvPr/>
        </p:nvSpPr>
        <p:spPr>
          <a:xfrm>
            <a:off x="6451853" y="4536440"/>
            <a:ext cx="1177290" cy="269240"/>
          </a:xfrm>
          <a:prstGeom prst="rect">
            <a:avLst/>
          </a:prstGeom>
        </p:spPr>
        <p:txBody>
          <a:bodyPr vert="horz" wrap="square" lIns="0" tIns="12065" rIns="0" bIns="0" rtlCol="0">
            <a:spAutoFit/>
          </a:bodyPr>
          <a:lstStyle/>
          <a:p>
            <a:pPr marL="12700">
              <a:lnSpc>
                <a:spcPct val="100000"/>
              </a:lnSpc>
              <a:spcBef>
                <a:spcPts val="95"/>
              </a:spcBef>
            </a:pPr>
            <a:r>
              <a:rPr sz="1600" b="1" spc="20" dirty="0">
                <a:solidFill>
                  <a:srgbClr val="902B1F"/>
                </a:solidFill>
                <a:latin typeface="Rockwell"/>
                <a:cs typeface="Rockwell"/>
              </a:rPr>
              <a:t>Berry</a:t>
            </a:r>
            <a:r>
              <a:rPr sz="1600" b="1" spc="-60" dirty="0">
                <a:solidFill>
                  <a:srgbClr val="902B1F"/>
                </a:solidFill>
                <a:latin typeface="Rockwell"/>
                <a:cs typeface="Rockwell"/>
              </a:rPr>
              <a:t> </a:t>
            </a:r>
            <a:r>
              <a:rPr sz="1600" b="1" spc="-10" dirty="0">
                <a:solidFill>
                  <a:srgbClr val="902B1F"/>
                </a:solidFill>
                <a:latin typeface="Rockwell"/>
                <a:cs typeface="Rockwell"/>
              </a:rPr>
              <a:t>Ratio</a:t>
            </a:r>
            <a:endParaRPr sz="1600">
              <a:latin typeface="Rockwell"/>
              <a:cs typeface="Rockwell"/>
            </a:endParaRPr>
          </a:p>
        </p:txBody>
      </p:sp>
      <p:sp>
        <p:nvSpPr>
          <p:cNvPr id="16" name="object 16"/>
          <p:cNvSpPr/>
          <p:nvPr/>
        </p:nvSpPr>
        <p:spPr>
          <a:xfrm>
            <a:off x="7671816" y="4037076"/>
            <a:ext cx="135635" cy="135636"/>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7671816" y="3401567"/>
            <a:ext cx="135635" cy="13563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7671816" y="2781300"/>
            <a:ext cx="135635" cy="135636"/>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7671816" y="4636008"/>
            <a:ext cx="135635" cy="135636"/>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7671816" y="5309615"/>
            <a:ext cx="135635" cy="135636"/>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7579570" y="56284"/>
            <a:ext cx="4612640" cy="720090"/>
          </a:xfrm>
          <a:custGeom>
            <a:avLst/>
            <a:gdLst/>
            <a:ahLst/>
            <a:cxnLst/>
            <a:rect l="l" t="t" r="r" b="b"/>
            <a:pathLst>
              <a:path w="4612640" h="720090">
                <a:moveTo>
                  <a:pt x="7155" y="594209"/>
                </a:moveTo>
                <a:lnTo>
                  <a:pt x="909" y="562844"/>
                </a:lnTo>
                <a:lnTo>
                  <a:pt x="0" y="531839"/>
                </a:lnTo>
                <a:lnTo>
                  <a:pt x="4249" y="501306"/>
                </a:lnTo>
                <a:lnTo>
                  <a:pt x="27516" y="442101"/>
                </a:lnTo>
                <a:lnTo>
                  <a:pt x="69294" y="386117"/>
                </a:lnTo>
                <a:lnTo>
                  <a:pt x="96682" y="359611"/>
                </a:lnTo>
                <a:lnTo>
                  <a:pt x="128167" y="334243"/>
                </a:lnTo>
                <a:lnTo>
                  <a:pt x="163571" y="310126"/>
                </a:lnTo>
                <a:lnTo>
                  <a:pt x="202717" y="287370"/>
                </a:lnTo>
                <a:lnTo>
                  <a:pt x="245429" y="266086"/>
                </a:lnTo>
                <a:lnTo>
                  <a:pt x="291529" y="246385"/>
                </a:lnTo>
                <a:lnTo>
                  <a:pt x="340840" y="228379"/>
                </a:lnTo>
                <a:lnTo>
                  <a:pt x="393185" y="212179"/>
                </a:lnTo>
                <a:lnTo>
                  <a:pt x="448387" y="197896"/>
                </a:lnTo>
                <a:lnTo>
                  <a:pt x="506269" y="185641"/>
                </a:lnTo>
                <a:lnTo>
                  <a:pt x="566654" y="175525"/>
                </a:lnTo>
                <a:lnTo>
                  <a:pt x="629365" y="167659"/>
                </a:lnTo>
                <a:lnTo>
                  <a:pt x="694225" y="162155"/>
                </a:lnTo>
                <a:lnTo>
                  <a:pt x="747665" y="159550"/>
                </a:lnTo>
                <a:lnTo>
                  <a:pt x="801114" y="158659"/>
                </a:lnTo>
                <a:lnTo>
                  <a:pt x="854397" y="159466"/>
                </a:lnTo>
                <a:lnTo>
                  <a:pt x="907339" y="161954"/>
                </a:lnTo>
                <a:lnTo>
                  <a:pt x="959766" y="166108"/>
                </a:lnTo>
                <a:lnTo>
                  <a:pt x="1011503" y="171912"/>
                </a:lnTo>
                <a:lnTo>
                  <a:pt x="1062376" y="179349"/>
                </a:lnTo>
                <a:lnTo>
                  <a:pt x="1112211" y="188405"/>
                </a:lnTo>
                <a:lnTo>
                  <a:pt x="1160833" y="199062"/>
                </a:lnTo>
                <a:lnTo>
                  <a:pt x="1208067" y="211304"/>
                </a:lnTo>
                <a:lnTo>
                  <a:pt x="1237418" y="187481"/>
                </a:lnTo>
                <a:lnTo>
                  <a:pt x="1270533" y="165403"/>
                </a:lnTo>
                <a:lnTo>
                  <a:pt x="1307108" y="145114"/>
                </a:lnTo>
                <a:lnTo>
                  <a:pt x="1346842" y="126658"/>
                </a:lnTo>
                <a:lnTo>
                  <a:pt x="1389431" y="110080"/>
                </a:lnTo>
                <a:lnTo>
                  <a:pt x="1434573" y="95424"/>
                </a:lnTo>
                <a:lnTo>
                  <a:pt x="1481965" y="82733"/>
                </a:lnTo>
                <a:lnTo>
                  <a:pt x="1531304" y="72054"/>
                </a:lnTo>
                <a:lnTo>
                  <a:pt x="1582288" y="63429"/>
                </a:lnTo>
                <a:lnTo>
                  <a:pt x="1634613" y="56903"/>
                </a:lnTo>
                <a:lnTo>
                  <a:pt x="1687977" y="52520"/>
                </a:lnTo>
                <a:lnTo>
                  <a:pt x="1742078" y="50325"/>
                </a:lnTo>
                <a:lnTo>
                  <a:pt x="1796612" y="50361"/>
                </a:lnTo>
                <a:lnTo>
                  <a:pt x="1851277" y="52674"/>
                </a:lnTo>
                <a:lnTo>
                  <a:pt x="1905770" y="57308"/>
                </a:lnTo>
                <a:lnTo>
                  <a:pt x="1959788" y="64306"/>
                </a:lnTo>
                <a:lnTo>
                  <a:pt x="2013029" y="73713"/>
                </a:lnTo>
                <a:lnTo>
                  <a:pt x="2065190" y="85574"/>
                </a:lnTo>
                <a:lnTo>
                  <a:pt x="2104907" y="96617"/>
                </a:lnTo>
                <a:lnTo>
                  <a:pt x="2142802" y="108958"/>
                </a:lnTo>
                <a:lnTo>
                  <a:pt x="2178722" y="122561"/>
                </a:lnTo>
                <a:lnTo>
                  <a:pt x="2212510" y="137390"/>
                </a:lnTo>
                <a:lnTo>
                  <a:pt x="2240465" y="113813"/>
                </a:lnTo>
                <a:lnTo>
                  <a:pt x="2272893" y="92251"/>
                </a:lnTo>
                <a:lnTo>
                  <a:pt x="2309370" y="72772"/>
                </a:lnTo>
                <a:lnTo>
                  <a:pt x="2349470" y="55442"/>
                </a:lnTo>
                <a:lnTo>
                  <a:pt x="2392770" y="40329"/>
                </a:lnTo>
                <a:lnTo>
                  <a:pt x="2438844" y="27502"/>
                </a:lnTo>
                <a:lnTo>
                  <a:pt x="2487269" y="17026"/>
                </a:lnTo>
                <a:lnTo>
                  <a:pt x="2537619" y="8971"/>
                </a:lnTo>
                <a:lnTo>
                  <a:pt x="2589471" y="3403"/>
                </a:lnTo>
                <a:lnTo>
                  <a:pt x="2642400" y="390"/>
                </a:lnTo>
                <a:lnTo>
                  <a:pt x="2695981" y="0"/>
                </a:lnTo>
                <a:lnTo>
                  <a:pt x="2749791" y="2299"/>
                </a:lnTo>
                <a:lnTo>
                  <a:pt x="2803404" y="7355"/>
                </a:lnTo>
                <a:lnTo>
                  <a:pt x="2856396" y="15237"/>
                </a:lnTo>
                <a:lnTo>
                  <a:pt x="2908343" y="26011"/>
                </a:lnTo>
                <a:lnTo>
                  <a:pt x="2959801" y="40078"/>
                </a:lnTo>
                <a:lnTo>
                  <a:pt x="3007403" y="56825"/>
                </a:lnTo>
                <a:lnTo>
                  <a:pt x="3050717" y="76071"/>
                </a:lnTo>
                <a:lnTo>
                  <a:pt x="3089318" y="97639"/>
                </a:lnTo>
                <a:lnTo>
                  <a:pt x="3127276" y="78213"/>
                </a:lnTo>
                <a:lnTo>
                  <a:pt x="3168177" y="60912"/>
                </a:lnTo>
                <a:lnTo>
                  <a:pt x="3211678" y="45751"/>
                </a:lnTo>
                <a:lnTo>
                  <a:pt x="3257440" y="32742"/>
                </a:lnTo>
                <a:lnTo>
                  <a:pt x="3305120" y="21898"/>
                </a:lnTo>
                <a:lnTo>
                  <a:pt x="3354379" y="13234"/>
                </a:lnTo>
                <a:lnTo>
                  <a:pt x="3404874" y="6764"/>
                </a:lnTo>
                <a:lnTo>
                  <a:pt x="3456266" y="2499"/>
                </a:lnTo>
                <a:lnTo>
                  <a:pt x="3508214" y="455"/>
                </a:lnTo>
                <a:lnTo>
                  <a:pt x="3560376" y="644"/>
                </a:lnTo>
                <a:lnTo>
                  <a:pt x="3612411" y="3079"/>
                </a:lnTo>
                <a:lnTo>
                  <a:pt x="3663980" y="7776"/>
                </a:lnTo>
                <a:lnTo>
                  <a:pt x="3714740" y="14746"/>
                </a:lnTo>
                <a:lnTo>
                  <a:pt x="3764351" y="24003"/>
                </a:lnTo>
                <a:lnTo>
                  <a:pt x="3812472" y="35562"/>
                </a:lnTo>
                <a:lnTo>
                  <a:pt x="3858761" y="49435"/>
                </a:lnTo>
                <a:lnTo>
                  <a:pt x="3902880" y="65635"/>
                </a:lnTo>
                <a:lnTo>
                  <a:pt x="3960119" y="92212"/>
                </a:lnTo>
                <a:lnTo>
                  <a:pt x="4008781" y="122098"/>
                </a:lnTo>
                <a:lnTo>
                  <a:pt x="4048306" y="154826"/>
                </a:lnTo>
                <a:lnTo>
                  <a:pt x="4078131" y="189925"/>
                </a:lnTo>
                <a:lnTo>
                  <a:pt x="4097698" y="226925"/>
                </a:lnTo>
                <a:lnTo>
                  <a:pt x="4163369" y="237340"/>
                </a:lnTo>
                <a:lnTo>
                  <a:pt x="4225074" y="250806"/>
                </a:lnTo>
                <a:lnTo>
                  <a:pt x="4282541" y="267094"/>
                </a:lnTo>
                <a:lnTo>
                  <a:pt x="4335500" y="285977"/>
                </a:lnTo>
                <a:lnTo>
                  <a:pt x="4383678" y="307227"/>
                </a:lnTo>
                <a:lnTo>
                  <a:pt x="4426804" y="330616"/>
                </a:lnTo>
                <a:lnTo>
                  <a:pt x="4464607" y="355917"/>
                </a:lnTo>
                <a:lnTo>
                  <a:pt x="4496816" y="382901"/>
                </a:lnTo>
                <a:lnTo>
                  <a:pt x="4523159" y="411341"/>
                </a:lnTo>
                <a:lnTo>
                  <a:pt x="4557161" y="471678"/>
                </a:lnTo>
                <a:lnTo>
                  <a:pt x="4564442" y="535104"/>
                </a:lnTo>
                <a:lnTo>
                  <a:pt x="4557385" y="567406"/>
                </a:lnTo>
                <a:lnTo>
                  <a:pt x="4536645" y="609941"/>
                </a:lnTo>
                <a:lnTo>
                  <a:pt x="4513750" y="639802"/>
                </a:lnTo>
                <a:lnTo>
                  <a:pt x="4553727" y="667012"/>
                </a:lnTo>
                <a:lnTo>
                  <a:pt x="4588145" y="695274"/>
                </a:lnTo>
                <a:lnTo>
                  <a:pt x="4612428" y="719766"/>
                </a:lnTo>
              </a:path>
            </a:pathLst>
          </a:custGeom>
          <a:ln w="12192">
            <a:solidFill>
              <a:srgbClr val="2C3E50"/>
            </a:solidFill>
          </a:ln>
        </p:spPr>
        <p:txBody>
          <a:bodyPr wrap="square" lIns="0" tIns="0" rIns="0" bIns="0" rtlCol="0"/>
          <a:lstStyle/>
          <a:p>
            <a:endParaRPr/>
          </a:p>
        </p:txBody>
      </p:sp>
      <p:sp>
        <p:nvSpPr>
          <p:cNvPr id="22" name="object 22"/>
          <p:cNvSpPr/>
          <p:nvPr/>
        </p:nvSpPr>
        <p:spPr>
          <a:xfrm>
            <a:off x="7118839" y="650494"/>
            <a:ext cx="5073650" cy="1210945"/>
          </a:xfrm>
          <a:custGeom>
            <a:avLst/>
            <a:gdLst/>
            <a:ahLst/>
            <a:cxnLst/>
            <a:rect l="l" t="t" r="r" b="b"/>
            <a:pathLst>
              <a:path w="5073650" h="1210945">
                <a:moveTo>
                  <a:pt x="5073160" y="435148"/>
                </a:moveTo>
                <a:lnTo>
                  <a:pt x="5044406" y="463328"/>
                </a:lnTo>
                <a:lnTo>
                  <a:pt x="5010591" y="490534"/>
                </a:lnTo>
                <a:lnTo>
                  <a:pt x="4971838" y="516526"/>
                </a:lnTo>
                <a:lnTo>
                  <a:pt x="4928193" y="541141"/>
                </a:lnTo>
                <a:lnTo>
                  <a:pt x="4879698" y="564219"/>
                </a:lnTo>
                <a:lnTo>
                  <a:pt x="4826399" y="585596"/>
                </a:lnTo>
                <a:lnTo>
                  <a:pt x="4784299" y="600027"/>
                </a:lnTo>
                <a:lnTo>
                  <a:pt x="4740488" y="613104"/>
                </a:lnTo>
                <a:lnTo>
                  <a:pt x="4695111" y="624793"/>
                </a:lnTo>
                <a:lnTo>
                  <a:pt x="4648314" y="635063"/>
                </a:lnTo>
                <a:lnTo>
                  <a:pt x="4600243" y="643880"/>
                </a:lnTo>
                <a:lnTo>
                  <a:pt x="4551043" y="651212"/>
                </a:lnTo>
                <a:lnTo>
                  <a:pt x="4500862" y="657026"/>
                </a:lnTo>
                <a:lnTo>
                  <a:pt x="4449844" y="661288"/>
                </a:lnTo>
                <a:lnTo>
                  <a:pt x="4446533" y="691187"/>
                </a:lnTo>
                <a:lnTo>
                  <a:pt x="4423820" y="748549"/>
                </a:lnTo>
                <a:lnTo>
                  <a:pt x="4381286" y="801897"/>
                </a:lnTo>
                <a:lnTo>
                  <a:pt x="4320887" y="850312"/>
                </a:lnTo>
                <a:lnTo>
                  <a:pt x="4284600" y="872382"/>
                </a:lnTo>
                <a:lnTo>
                  <a:pt x="4244581" y="892873"/>
                </a:lnTo>
                <a:lnTo>
                  <a:pt x="4201073" y="911671"/>
                </a:lnTo>
                <a:lnTo>
                  <a:pt x="4154323" y="928661"/>
                </a:lnTo>
                <a:lnTo>
                  <a:pt x="4104574" y="943727"/>
                </a:lnTo>
                <a:lnTo>
                  <a:pt x="4052071" y="956755"/>
                </a:lnTo>
                <a:lnTo>
                  <a:pt x="3997058" y="967630"/>
                </a:lnTo>
                <a:lnTo>
                  <a:pt x="3939781" y="976237"/>
                </a:lnTo>
                <a:lnTo>
                  <a:pt x="3880483" y="982460"/>
                </a:lnTo>
                <a:lnTo>
                  <a:pt x="3819410" y="986185"/>
                </a:lnTo>
                <a:lnTo>
                  <a:pt x="3756805" y="987297"/>
                </a:lnTo>
                <a:lnTo>
                  <a:pt x="3702642" y="986059"/>
                </a:lnTo>
                <a:lnTo>
                  <a:pt x="3649061" y="982801"/>
                </a:lnTo>
                <a:lnTo>
                  <a:pt x="3596302" y="977557"/>
                </a:lnTo>
                <a:lnTo>
                  <a:pt x="3544605" y="970360"/>
                </a:lnTo>
                <a:lnTo>
                  <a:pt x="3494210" y="961244"/>
                </a:lnTo>
                <a:lnTo>
                  <a:pt x="3445356" y="950242"/>
                </a:lnTo>
                <a:lnTo>
                  <a:pt x="3398284" y="937386"/>
                </a:lnTo>
                <a:lnTo>
                  <a:pt x="3378811" y="964574"/>
                </a:lnTo>
                <a:lnTo>
                  <a:pt x="3328758" y="1015463"/>
                </a:lnTo>
                <a:lnTo>
                  <a:pt x="3298566" y="1039065"/>
                </a:lnTo>
                <a:lnTo>
                  <a:pt x="3265188" y="1061372"/>
                </a:lnTo>
                <a:lnTo>
                  <a:pt x="3228817" y="1082335"/>
                </a:lnTo>
                <a:lnTo>
                  <a:pt x="3189647" y="1101903"/>
                </a:lnTo>
                <a:lnTo>
                  <a:pt x="3147870" y="1120028"/>
                </a:lnTo>
                <a:lnTo>
                  <a:pt x="3103681" y="1136658"/>
                </a:lnTo>
                <a:lnTo>
                  <a:pt x="3057273" y="1151746"/>
                </a:lnTo>
                <a:lnTo>
                  <a:pt x="3008839" y="1165240"/>
                </a:lnTo>
                <a:lnTo>
                  <a:pt x="2958572" y="1177092"/>
                </a:lnTo>
                <a:lnTo>
                  <a:pt x="2906666" y="1187251"/>
                </a:lnTo>
                <a:lnTo>
                  <a:pt x="2853314" y="1195667"/>
                </a:lnTo>
                <a:lnTo>
                  <a:pt x="2798710" y="1202292"/>
                </a:lnTo>
                <a:lnTo>
                  <a:pt x="2743046" y="1207075"/>
                </a:lnTo>
                <a:lnTo>
                  <a:pt x="2686517" y="1209966"/>
                </a:lnTo>
                <a:lnTo>
                  <a:pt x="2629315" y="1210916"/>
                </a:lnTo>
                <a:lnTo>
                  <a:pt x="2571634" y="1209874"/>
                </a:lnTo>
                <a:lnTo>
                  <a:pt x="2513668" y="1206793"/>
                </a:lnTo>
                <a:lnTo>
                  <a:pt x="2455609" y="1201620"/>
                </a:lnTo>
                <a:lnTo>
                  <a:pt x="2397651" y="1194307"/>
                </a:lnTo>
                <a:lnTo>
                  <a:pt x="2339319" y="1184659"/>
                </a:lnTo>
                <a:lnTo>
                  <a:pt x="2282997" y="1172952"/>
                </a:lnTo>
                <a:lnTo>
                  <a:pt x="2228901" y="1159265"/>
                </a:lnTo>
                <a:lnTo>
                  <a:pt x="2177245" y="1143674"/>
                </a:lnTo>
                <a:lnTo>
                  <a:pt x="2128242" y="1126257"/>
                </a:lnTo>
                <a:lnTo>
                  <a:pt x="2082108" y="1107091"/>
                </a:lnTo>
                <a:lnTo>
                  <a:pt x="2039056" y="1086254"/>
                </a:lnTo>
                <a:lnTo>
                  <a:pt x="1999301" y="1063823"/>
                </a:lnTo>
                <a:lnTo>
                  <a:pt x="1963057" y="1039876"/>
                </a:lnTo>
                <a:lnTo>
                  <a:pt x="1914287" y="1052999"/>
                </a:lnTo>
                <a:lnTo>
                  <a:pt x="1864583" y="1064552"/>
                </a:lnTo>
                <a:lnTo>
                  <a:pt x="1814077" y="1074552"/>
                </a:lnTo>
                <a:lnTo>
                  <a:pt x="1762902" y="1083012"/>
                </a:lnTo>
                <a:lnTo>
                  <a:pt x="1711188" y="1089951"/>
                </a:lnTo>
                <a:lnTo>
                  <a:pt x="1659068" y="1095382"/>
                </a:lnTo>
                <a:lnTo>
                  <a:pt x="1606673" y="1099322"/>
                </a:lnTo>
                <a:lnTo>
                  <a:pt x="1554135" y="1101787"/>
                </a:lnTo>
                <a:lnTo>
                  <a:pt x="1501586" y="1102792"/>
                </a:lnTo>
                <a:lnTo>
                  <a:pt x="1449158" y="1102354"/>
                </a:lnTo>
                <a:lnTo>
                  <a:pt x="1396982" y="1100487"/>
                </a:lnTo>
                <a:lnTo>
                  <a:pt x="1345190" y="1097208"/>
                </a:lnTo>
                <a:lnTo>
                  <a:pt x="1293914" y="1092532"/>
                </a:lnTo>
                <a:lnTo>
                  <a:pt x="1243285" y="1086475"/>
                </a:lnTo>
                <a:lnTo>
                  <a:pt x="1193436" y="1079054"/>
                </a:lnTo>
                <a:lnTo>
                  <a:pt x="1144497" y="1070283"/>
                </a:lnTo>
                <a:lnTo>
                  <a:pt x="1096601" y="1060178"/>
                </a:lnTo>
                <a:lnTo>
                  <a:pt x="1049880" y="1048756"/>
                </a:lnTo>
                <a:lnTo>
                  <a:pt x="1004465" y="1036032"/>
                </a:lnTo>
                <a:lnTo>
                  <a:pt x="960488" y="1022021"/>
                </a:lnTo>
                <a:lnTo>
                  <a:pt x="918081" y="1006740"/>
                </a:lnTo>
                <a:lnTo>
                  <a:pt x="877375" y="990204"/>
                </a:lnTo>
                <a:lnTo>
                  <a:pt x="838503" y="972429"/>
                </a:lnTo>
                <a:lnTo>
                  <a:pt x="801595" y="953430"/>
                </a:lnTo>
                <a:lnTo>
                  <a:pt x="766784" y="933225"/>
                </a:lnTo>
                <a:lnTo>
                  <a:pt x="734202" y="911827"/>
                </a:lnTo>
                <a:lnTo>
                  <a:pt x="700677" y="886586"/>
                </a:lnTo>
                <a:lnTo>
                  <a:pt x="697375" y="884046"/>
                </a:lnTo>
                <a:lnTo>
                  <a:pt x="694200" y="881379"/>
                </a:lnTo>
                <a:lnTo>
                  <a:pt x="633777" y="883080"/>
                </a:lnTo>
                <a:lnTo>
                  <a:pt x="574605" y="881487"/>
                </a:lnTo>
                <a:lnTo>
                  <a:pt x="517116" y="876763"/>
                </a:lnTo>
                <a:lnTo>
                  <a:pt x="461741" y="869070"/>
                </a:lnTo>
                <a:lnTo>
                  <a:pt x="408911" y="858570"/>
                </a:lnTo>
                <a:lnTo>
                  <a:pt x="359058" y="845427"/>
                </a:lnTo>
                <a:lnTo>
                  <a:pt x="312613" y="829802"/>
                </a:lnTo>
                <a:lnTo>
                  <a:pt x="270007" y="811858"/>
                </a:lnTo>
                <a:lnTo>
                  <a:pt x="231671" y="791757"/>
                </a:lnTo>
                <a:lnTo>
                  <a:pt x="198038" y="769662"/>
                </a:lnTo>
                <a:lnTo>
                  <a:pt x="146600" y="720140"/>
                </a:lnTo>
                <a:lnTo>
                  <a:pt x="119144" y="664590"/>
                </a:lnTo>
                <a:lnTo>
                  <a:pt x="116493" y="621386"/>
                </a:lnTo>
                <a:lnTo>
                  <a:pt x="129447" y="579102"/>
                </a:lnTo>
                <a:lnTo>
                  <a:pt x="157366" y="538659"/>
                </a:lnTo>
                <a:lnTo>
                  <a:pt x="199612" y="500978"/>
                </a:lnTo>
                <a:lnTo>
                  <a:pt x="255542" y="466978"/>
                </a:lnTo>
                <a:lnTo>
                  <a:pt x="197453" y="447985"/>
                </a:lnTo>
                <a:lnTo>
                  <a:pt x="146393" y="425947"/>
                </a:lnTo>
                <a:lnTo>
                  <a:pt x="102585" y="401268"/>
                </a:lnTo>
                <a:lnTo>
                  <a:pt x="66246" y="374353"/>
                </a:lnTo>
                <a:lnTo>
                  <a:pt x="37599" y="345608"/>
                </a:lnTo>
                <a:lnTo>
                  <a:pt x="4255" y="284243"/>
                </a:lnTo>
                <a:lnTo>
                  <a:pt x="0" y="252433"/>
                </a:lnTo>
                <a:lnTo>
                  <a:pt x="4314" y="220412"/>
                </a:lnTo>
                <a:lnTo>
                  <a:pt x="39537" y="157354"/>
                </a:lnTo>
                <a:lnTo>
                  <a:pt x="70884" y="127126"/>
                </a:lnTo>
                <a:lnTo>
                  <a:pt x="104926" y="102657"/>
                </a:lnTo>
                <a:lnTo>
                  <a:pt x="144314" y="80508"/>
                </a:lnTo>
                <a:lnTo>
                  <a:pt x="188524" y="60844"/>
                </a:lnTo>
                <a:lnTo>
                  <a:pt x="237032" y="43830"/>
                </a:lnTo>
                <a:lnTo>
                  <a:pt x="289314" y="29633"/>
                </a:lnTo>
                <a:lnTo>
                  <a:pt x="344847" y="18416"/>
                </a:lnTo>
                <a:lnTo>
                  <a:pt x="403106" y="10346"/>
                </a:lnTo>
                <a:lnTo>
                  <a:pt x="463568" y="5587"/>
                </a:lnTo>
                <a:lnTo>
                  <a:pt x="467886" y="0"/>
                </a:lnTo>
              </a:path>
            </a:pathLst>
          </a:custGeom>
          <a:ln w="12191">
            <a:solidFill>
              <a:srgbClr val="2C3E50"/>
            </a:solidFill>
          </a:ln>
        </p:spPr>
        <p:txBody>
          <a:bodyPr wrap="square" lIns="0" tIns="0" rIns="0" bIns="0" rtlCol="0"/>
          <a:lstStyle/>
          <a:p>
            <a:endParaRPr/>
          </a:p>
        </p:txBody>
      </p:sp>
      <p:sp>
        <p:nvSpPr>
          <p:cNvPr id="23" name="object 23"/>
          <p:cNvSpPr/>
          <p:nvPr/>
        </p:nvSpPr>
        <p:spPr>
          <a:xfrm>
            <a:off x="8564498" y="1907539"/>
            <a:ext cx="225551" cy="228981"/>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8665209" y="1724405"/>
            <a:ext cx="300990" cy="300990"/>
          </a:xfrm>
          <a:custGeom>
            <a:avLst/>
            <a:gdLst/>
            <a:ahLst/>
            <a:cxnLst/>
            <a:rect l="l" t="t" r="r" b="b"/>
            <a:pathLst>
              <a:path w="300990" h="300989">
                <a:moveTo>
                  <a:pt x="300736" y="150368"/>
                </a:moveTo>
                <a:lnTo>
                  <a:pt x="293071" y="197900"/>
                </a:lnTo>
                <a:lnTo>
                  <a:pt x="271727" y="239178"/>
                </a:lnTo>
                <a:lnTo>
                  <a:pt x="239178" y="271727"/>
                </a:lnTo>
                <a:lnTo>
                  <a:pt x="197900" y="293071"/>
                </a:lnTo>
                <a:lnTo>
                  <a:pt x="150368" y="300736"/>
                </a:lnTo>
                <a:lnTo>
                  <a:pt x="102835" y="293071"/>
                </a:lnTo>
                <a:lnTo>
                  <a:pt x="61557" y="271727"/>
                </a:lnTo>
                <a:lnTo>
                  <a:pt x="29008" y="239178"/>
                </a:lnTo>
                <a:lnTo>
                  <a:pt x="7664" y="197900"/>
                </a:lnTo>
                <a:lnTo>
                  <a:pt x="0" y="150368"/>
                </a:lnTo>
                <a:lnTo>
                  <a:pt x="7664" y="102835"/>
                </a:lnTo>
                <a:lnTo>
                  <a:pt x="29008" y="61557"/>
                </a:lnTo>
                <a:lnTo>
                  <a:pt x="61557" y="29008"/>
                </a:lnTo>
                <a:lnTo>
                  <a:pt x="102835" y="7664"/>
                </a:lnTo>
                <a:lnTo>
                  <a:pt x="150368" y="0"/>
                </a:lnTo>
                <a:lnTo>
                  <a:pt x="197900" y="7664"/>
                </a:lnTo>
                <a:lnTo>
                  <a:pt x="239178" y="29008"/>
                </a:lnTo>
                <a:lnTo>
                  <a:pt x="271727" y="61557"/>
                </a:lnTo>
                <a:lnTo>
                  <a:pt x="293071" y="102835"/>
                </a:lnTo>
                <a:lnTo>
                  <a:pt x="300736" y="150368"/>
                </a:lnTo>
                <a:close/>
              </a:path>
            </a:pathLst>
          </a:custGeom>
          <a:ln w="12192">
            <a:solidFill>
              <a:srgbClr val="2C3E50"/>
            </a:solidFill>
          </a:ln>
        </p:spPr>
        <p:txBody>
          <a:bodyPr wrap="square" lIns="0" tIns="0" rIns="0" bIns="0" rtlCol="0"/>
          <a:lstStyle/>
          <a:p>
            <a:endParaRPr/>
          </a:p>
        </p:txBody>
      </p:sp>
      <p:sp>
        <p:nvSpPr>
          <p:cNvPr id="25" name="object 25"/>
          <p:cNvSpPr/>
          <p:nvPr/>
        </p:nvSpPr>
        <p:spPr>
          <a:xfrm>
            <a:off x="7379843" y="1110361"/>
            <a:ext cx="301625" cy="34290"/>
          </a:xfrm>
          <a:custGeom>
            <a:avLst/>
            <a:gdLst/>
            <a:ahLst/>
            <a:cxnLst/>
            <a:rect l="l" t="t" r="r" b="b"/>
            <a:pathLst>
              <a:path w="301625" h="34290">
                <a:moveTo>
                  <a:pt x="301116" y="33274"/>
                </a:moveTo>
                <a:lnTo>
                  <a:pt x="248658" y="33957"/>
                </a:lnTo>
                <a:lnTo>
                  <a:pt x="196577" y="32098"/>
                </a:lnTo>
                <a:lnTo>
                  <a:pt x="145272" y="27733"/>
                </a:lnTo>
                <a:lnTo>
                  <a:pt x="95141" y="20903"/>
                </a:lnTo>
                <a:lnTo>
                  <a:pt x="46584" y="11645"/>
                </a:lnTo>
                <a:lnTo>
                  <a:pt x="0" y="0"/>
                </a:lnTo>
              </a:path>
            </a:pathLst>
          </a:custGeom>
          <a:ln w="12191">
            <a:solidFill>
              <a:srgbClr val="2C3E50"/>
            </a:solidFill>
          </a:ln>
        </p:spPr>
        <p:txBody>
          <a:bodyPr wrap="square" lIns="0" tIns="0" rIns="0" bIns="0" rtlCol="0"/>
          <a:lstStyle/>
          <a:p>
            <a:endParaRPr/>
          </a:p>
        </p:txBody>
      </p:sp>
      <p:sp>
        <p:nvSpPr>
          <p:cNvPr id="26" name="object 26"/>
          <p:cNvSpPr/>
          <p:nvPr/>
        </p:nvSpPr>
        <p:spPr>
          <a:xfrm>
            <a:off x="7814818" y="1507997"/>
            <a:ext cx="132080" cy="15875"/>
          </a:xfrm>
          <a:custGeom>
            <a:avLst/>
            <a:gdLst/>
            <a:ahLst/>
            <a:cxnLst/>
            <a:rect l="l" t="t" r="r" b="b"/>
            <a:pathLst>
              <a:path w="132079" h="15875">
                <a:moveTo>
                  <a:pt x="131699" y="0"/>
                </a:moveTo>
                <a:lnTo>
                  <a:pt x="99691" y="5498"/>
                </a:lnTo>
                <a:lnTo>
                  <a:pt x="66992" y="9985"/>
                </a:lnTo>
                <a:lnTo>
                  <a:pt x="33722" y="13448"/>
                </a:lnTo>
                <a:lnTo>
                  <a:pt x="0" y="15875"/>
                </a:lnTo>
              </a:path>
            </a:pathLst>
          </a:custGeom>
          <a:ln w="12192">
            <a:solidFill>
              <a:srgbClr val="2C3E50"/>
            </a:solidFill>
          </a:ln>
        </p:spPr>
        <p:txBody>
          <a:bodyPr wrap="square" lIns="0" tIns="0" rIns="0" bIns="0" rtlCol="0"/>
          <a:lstStyle/>
          <a:p>
            <a:endParaRPr/>
          </a:p>
        </p:txBody>
      </p:sp>
      <p:sp>
        <p:nvSpPr>
          <p:cNvPr id="27" name="object 27"/>
          <p:cNvSpPr/>
          <p:nvPr/>
        </p:nvSpPr>
        <p:spPr>
          <a:xfrm>
            <a:off x="9002268" y="1610360"/>
            <a:ext cx="79375" cy="73025"/>
          </a:xfrm>
          <a:custGeom>
            <a:avLst/>
            <a:gdLst/>
            <a:ahLst/>
            <a:cxnLst/>
            <a:rect l="l" t="t" r="r" b="b"/>
            <a:pathLst>
              <a:path w="79375" h="73025">
                <a:moveTo>
                  <a:pt x="79375" y="72643"/>
                </a:moveTo>
                <a:lnTo>
                  <a:pt x="56471" y="55292"/>
                </a:lnTo>
                <a:lnTo>
                  <a:pt x="35591" y="37369"/>
                </a:lnTo>
                <a:lnTo>
                  <a:pt x="16760" y="18923"/>
                </a:lnTo>
                <a:lnTo>
                  <a:pt x="0" y="0"/>
                </a:lnTo>
              </a:path>
            </a:pathLst>
          </a:custGeom>
          <a:ln w="12192">
            <a:solidFill>
              <a:srgbClr val="2C3E50"/>
            </a:solidFill>
          </a:ln>
        </p:spPr>
        <p:txBody>
          <a:bodyPr wrap="square" lIns="0" tIns="0" rIns="0" bIns="0" rtlCol="0"/>
          <a:lstStyle/>
          <a:p>
            <a:endParaRPr/>
          </a:p>
        </p:txBody>
      </p:sp>
      <p:sp>
        <p:nvSpPr>
          <p:cNvPr id="28" name="object 28"/>
          <p:cNvSpPr/>
          <p:nvPr/>
        </p:nvSpPr>
        <p:spPr>
          <a:xfrm>
            <a:off x="10517631" y="1501775"/>
            <a:ext cx="31750" cy="80010"/>
          </a:xfrm>
          <a:custGeom>
            <a:avLst/>
            <a:gdLst/>
            <a:ahLst/>
            <a:cxnLst/>
            <a:rect l="l" t="t" r="r" b="b"/>
            <a:pathLst>
              <a:path w="31750" h="80009">
                <a:moveTo>
                  <a:pt x="31623" y="0"/>
                </a:moveTo>
                <a:lnTo>
                  <a:pt x="27003" y="20230"/>
                </a:lnTo>
                <a:lnTo>
                  <a:pt x="20193" y="40306"/>
                </a:lnTo>
                <a:lnTo>
                  <a:pt x="11191" y="60168"/>
                </a:lnTo>
                <a:lnTo>
                  <a:pt x="0" y="79755"/>
                </a:lnTo>
              </a:path>
            </a:pathLst>
          </a:custGeom>
          <a:ln w="12192">
            <a:solidFill>
              <a:srgbClr val="2C3E50"/>
            </a:solidFill>
          </a:ln>
        </p:spPr>
        <p:txBody>
          <a:bodyPr wrap="square" lIns="0" tIns="0" rIns="0" bIns="0" rtlCol="0"/>
          <a:lstStyle/>
          <a:p>
            <a:endParaRPr/>
          </a:p>
        </p:txBody>
      </p:sp>
      <p:sp>
        <p:nvSpPr>
          <p:cNvPr id="29" name="object 29"/>
          <p:cNvSpPr/>
          <p:nvPr/>
        </p:nvSpPr>
        <p:spPr>
          <a:xfrm>
            <a:off x="11179429" y="1009014"/>
            <a:ext cx="386715" cy="298450"/>
          </a:xfrm>
          <a:custGeom>
            <a:avLst/>
            <a:gdLst/>
            <a:ahLst/>
            <a:cxnLst/>
            <a:rect l="l" t="t" r="r" b="b"/>
            <a:pathLst>
              <a:path w="386715" h="298450">
                <a:moveTo>
                  <a:pt x="0" y="0"/>
                </a:moveTo>
                <a:lnTo>
                  <a:pt x="62750" y="16597"/>
                </a:lnTo>
                <a:lnTo>
                  <a:pt x="120851" y="35968"/>
                </a:lnTo>
                <a:lnTo>
                  <a:pt x="174011" y="57887"/>
                </a:lnTo>
                <a:lnTo>
                  <a:pt x="221939" y="82131"/>
                </a:lnTo>
                <a:lnTo>
                  <a:pt x="264344" y="108475"/>
                </a:lnTo>
                <a:lnTo>
                  <a:pt x="300934" y="136694"/>
                </a:lnTo>
                <a:lnTo>
                  <a:pt x="331417" y="166564"/>
                </a:lnTo>
                <a:lnTo>
                  <a:pt x="355503" y="197861"/>
                </a:lnTo>
                <a:lnTo>
                  <a:pt x="383316" y="263838"/>
                </a:lnTo>
                <a:lnTo>
                  <a:pt x="386461" y="298069"/>
                </a:lnTo>
              </a:path>
            </a:pathLst>
          </a:custGeom>
          <a:ln w="12192">
            <a:solidFill>
              <a:srgbClr val="2C3E50"/>
            </a:solidFill>
          </a:ln>
        </p:spPr>
        <p:txBody>
          <a:bodyPr wrap="square" lIns="0" tIns="0" rIns="0" bIns="0" rtlCol="0"/>
          <a:lstStyle/>
          <a:p>
            <a:endParaRPr/>
          </a:p>
        </p:txBody>
      </p:sp>
      <p:sp>
        <p:nvSpPr>
          <p:cNvPr id="30" name="object 30"/>
          <p:cNvSpPr/>
          <p:nvPr/>
        </p:nvSpPr>
        <p:spPr>
          <a:xfrm>
            <a:off x="11918822" y="691641"/>
            <a:ext cx="172085" cy="111760"/>
          </a:xfrm>
          <a:custGeom>
            <a:avLst/>
            <a:gdLst/>
            <a:ahLst/>
            <a:cxnLst/>
            <a:rect l="l" t="t" r="r" b="b"/>
            <a:pathLst>
              <a:path w="172084" h="111759">
                <a:moveTo>
                  <a:pt x="172084" y="0"/>
                </a:moveTo>
                <a:lnTo>
                  <a:pt x="139392" y="31357"/>
                </a:lnTo>
                <a:lnTo>
                  <a:pt x="99520" y="60642"/>
                </a:lnTo>
                <a:lnTo>
                  <a:pt x="52909" y="87546"/>
                </a:lnTo>
                <a:lnTo>
                  <a:pt x="0" y="111760"/>
                </a:lnTo>
              </a:path>
            </a:pathLst>
          </a:custGeom>
          <a:ln w="12191">
            <a:solidFill>
              <a:srgbClr val="2C3E50"/>
            </a:solidFill>
          </a:ln>
        </p:spPr>
        <p:txBody>
          <a:bodyPr wrap="square" lIns="0" tIns="0" rIns="0" bIns="0" rtlCol="0"/>
          <a:lstStyle/>
          <a:p>
            <a:endParaRPr/>
          </a:p>
        </p:txBody>
      </p:sp>
      <p:sp>
        <p:nvSpPr>
          <p:cNvPr id="31" name="object 31"/>
          <p:cNvSpPr/>
          <p:nvPr/>
        </p:nvSpPr>
        <p:spPr>
          <a:xfrm>
            <a:off x="11678031" y="276986"/>
            <a:ext cx="9525" cy="52705"/>
          </a:xfrm>
          <a:custGeom>
            <a:avLst/>
            <a:gdLst/>
            <a:ahLst/>
            <a:cxnLst/>
            <a:rect l="l" t="t" r="r" b="b"/>
            <a:pathLst>
              <a:path w="9525" h="52704">
                <a:moveTo>
                  <a:pt x="0" y="0"/>
                </a:moveTo>
                <a:lnTo>
                  <a:pt x="4284" y="13092"/>
                </a:lnTo>
                <a:lnTo>
                  <a:pt x="7223" y="26257"/>
                </a:lnTo>
                <a:lnTo>
                  <a:pt x="8804" y="39469"/>
                </a:lnTo>
                <a:lnTo>
                  <a:pt x="9017" y="52705"/>
                </a:lnTo>
              </a:path>
            </a:pathLst>
          </a:custGeom>
          <a:ln w="12192">
            <a:solidFill>
              <a:srgbClr val="2C3E50"/>
            </a:solidFill>
          </a:ln>
        </p:spPr>
        <p:txBody>
          <a:bodyPr wrap="square" lIns="0" tIns="0" rIns="0" bIns="0" rtlCol="0"/>
          <a:lstStyle/>
          <a:p>
            <a:endParaRPr/>
          </a:p>
        </p:txBody>
      </p:sp>
      <p:sp>
        <p:nvSpPr>
          <p:cNvPr id="32" name="object 32"/>
          <p:cNvSpPr/>
          <p:nvPr/>
        </p:nvSpPr>
        <p:spPr>
          <a:xfrm>
            <a:off x="10579100" y="148081"/>
            <a:ext cx="88265" cy="67310"/>
          </a:xfrm>
          <a:custGeom>
            <a:avLst/>
            <a:gdLst/>
            <a:ahLst/>
            <a:cxnLst/>
            <a:rect l="l" t="t" r="r" b="b"/>
            <a:pathLst>
              <a:path w="88265" h="67310">
                <a:moveTo>
                  <a:pt x="0" y="67310"/>
                </a:moveTo>
                <a:lnTo>
                  <a:pt x="18182" y="49363"/>
                </a:lnTo>
                <a:lnTo>
                  <a:pt x="38973" y="32130"/>
                </a:lnTo>
                <a:lnTo>
                  <a:pt x="62311" y="15660"/>
                </a:lnTo>
                <a:lnTo>
                  <a:pt x="88138" y="0"/>
                </a:lnTo>
              </a:path>
            </a:pathLst>
          </a:custGeom>
          <a:ln w="12192">
            <a:solidFill>
              <a:srgbClr val="2C3E50"/>
            </a:solidFill>
          </a:ln>
        </p:spPr>
        <p:txBody>
          <a:bodyPr wrap="square" lIns="0" tIns="0" rIns="0" bIns="0" rtlCol="0"/>
          <a:lstStyle/>
          <a:p>
            <a:endParaRPr/>
          </a:p>
        </p:txBody>
      </p:sp>
      <p:sp>
        <p:nvSpPr>
          <p:cNvPr id="33" name="object 33"/>
          <p:cNvSpPr/>
          <p:nvPr/>
        </p:nvSpPr>
        <p:spPr>
          <a:xfrm>
            <a:off x="9754616" y="189356"/>
            <a:ext cx="43180" cy="58419"/>
          </a:xfrm>
          <a:custGeom>
            <a:avLst/>
            <a:gdLst/>
            <a:ahLst/>
            <a:cxnLst/>
            <a:rect l="l" t="t" r="r" b="b"/>
            <a:pathLst>
              <a:path w="43179" h="58420">
                <a:moveTo>
                  <a:pt x="0" y="58039"/>
                </a:moveTo>
                <a:lnTo>
                  <a:pt x="7828" y="43094"/>
                </a:lnTo>
                <a:lnTo>
                  <a:pt x="17573" y="28400"/>
                </a:lnTo>
                <a:lnTo>
                  <a:pt x="29200" y="14015"/>
                </a:lnTo>
                <a:lnTo>
                  <a:pt x="42672" y="0"/>
                </a:lnTo>
              </a:path>
            </a:pathLst>
          </a:custGeom>
          <a:ln w="12192">
            <a:solidFill>
              <a:srgbClr val="2C3E50"/>
            </a:solidFill>
          </a:ln>
        </p:spPr>
        <p:txBody>
          <a:bodyPr wrap="square" lIns="0" tIns="0" rIns="0" bIns="0" rtlCol="0"/>
          <a:lstStyle/>
          <a:p>
            <a:endParaRPr/>
          </a:p>
        </p:txBody>
      </p:sp>
      <p:sp>
        <p:nvSpPr>
          <p:cNvPr id="34" name="object 34"/>
          <p:cNvSpPr/>
          <p:nvPr/>
        </p:nvSpPr>
        <p:spPr>
          <a:xfrm>
            <a:off x="8787130" y="267208"/>
            <a:ext cx="154940" cy="56515"/>
          </a:xfrm>
          <a:custGeom>
            <a:avLst/>
            <a:gdLst/>
            <a:ahLst/>
            <a:cxnLst/>
            <a:rect l="l" t="t" r="r" b="b"/>
            <a:pathLst>
              <a:path w="154940" h="56514">
                <a:moveTo>
                  <a:pt x="0" y="0"/>
                </a:moveTo>
                <a:lnTo>
                  <a:pt x="41221" y="12326"/>
                </a:lnTo>
                <a:lnTo>
                  <a:pt x="80787" y="25844"/>
                </a:lnTo>
                <a:lnTo>
                  <a:pt x="118568" y="40505"/>
                </a:lnTo>
                <a:lnTo>
                  <a:pt x="154431" y="56261"/>
                </a:lnTo>
              </a:path>
            </a:pathLst>
          </a:custGeom>
          <a:ln w="12192">
            <a:solidFill>
              <a:srgbClr val="2C3E50"/>
            </a:solidFill>
          </a:ln>
        </p:spPr>
        <p:txBody>
          <a:bodyPr wrap="square" lIns="0" tIns="0" rIns="0" bIns="0" rtlCol="0"/>
          <a:lstStyle/>
          <a:p>
            <a:endParaRPr/>
          </a:p>
        </p:txBody>
      </p:sp>
      <p:sp>
        <p:nvSpPr>
          <p:cNvPr id="35" name="object 35"/>
          <p:cNvSpPr/>
          <p:nvPr/>
        </p:nvSpPr>
        <p:spPr>
          <a:xfrm>
            <a:off x="7586726" y="650494"/>
            <a:ext cx="27305" cy="59690"/>
          </a:xfrm>
          <a:custGeom>
            <a:avLst/>
            <a:gdLst/>
            <a:ahLst/>
            <a:cxnLst/>
            <a:rect l="l" t="t" r="r" b="b"/>
            <a:pathLst>
              <a:path w="27304" h="59690">
                <a:moveTo>
                  <a:pt x="26924" y="59308"/>
                </a:moveTo>
                <a:lnTo>
                  <a:pt x="18377" y="44666"/>
                </a:lnTo>
                <a:lnTo>
                  <a:pt x="11033" y="29892"/>
                </a:lnTo>
                <a:lnTo>
                  <a:pt x="4903" y="14999"/>
                </a:lnTo>
                <a:lnTo>
                  <a:pt x="0" y="0"/>
                </a:lnTo>
              </a:path>
            </a:pathLst>
          </a:custGeom>
          <a:ln w="12192">
            <a:solidFill>
              <a:srgbClr val="2C3E50"/>
            </a:solidFill>
          </a:ln>
        </p:spPr>
        <p:txBody>
          <a:bodyPr wrap="square" lIns="0" tIns="0" rIns="0" bIns="0" rtlCol="0"/>
          <a:lstStyle/>
          <a:p>
            <a:endParaRPr/>
          </a:p>
        </p:txBody>
      </p:sp>
      <p:sp>
        <p:nvSpPr>
          <p:cNvPr id="36" name="object 36"/>
          <p:cNvSpPr txBox="1"/>
          <p:nvPr/>
        </p:nvSpPr>
        <p:spPr>
          <a:xfrm>
            <a:off x="7982204" y="253746"/>
            <a:ext cx="302514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902B1F"/>
                </a:solidFill>
                <a:latin typeface="Cambria"/>
                <a:cs typeface="Cambria"/>
              </a:rPr>
              <a:t>**PLI is a </a:t>
            </a:r>
            <a:r>
              <a:rPr sz="1800" spc="-15" dirty="0">
                <a:solidFill>
                  <a:srgbClr val="902B1F"/>
                </a:solidFill>
                <a:latin typeface="Cambria"/>
                <a:cs typeface="Cambria"/>
              </a:rPr>
              <a:t>ratio </a:t>
            </a:r>
            <a:r>
              <a:rPr sz="1800" spc="-5" dirty="0">
                <a:solidFill>
                  <a:srgbClr val="902B1F"/>
                </a:solidFill>
                <a:latin typeface="Cambria"/>
                <a:cs typeface="Cambria"/>
              </a:rPr>
              <a:t>that</a:t>
            </a:r>
            <a:r>
              <a:rPr sz="1800" spc="10" dirty="0">
                <a:solidFill>
                  <a:srgbClr val="902B1F"/>
                </a:solidFill>
                <a:latin typeface="Cambria"/>
                <a:cs typeface="Cambria"/>
              </a:rPr>
              <a:t> </a:t>
            </a:r>
            <a:r>
              <a:rPr sz="1800" spc="-10" dirty="0">
                <a:solidFill>
                  <a:srgbClr val="902B1F"/>
                </a:solidFill>
                <a:latin typeface="Cambria"/>
                <a:cs typeface="Cambria"/>
              </a:rPr>
              <a:t>measures</a:t>
            </a:r>
            <a:endParaRPr sz="1800">
              <a:latin typeface="Cambria"/>
              <a:cs typeface="Cambria"/>
            </a:endParaRPr>
          </a:p>
        </p:txBody>
      </p:sp>
      <p:sp>
        <p:nvSpPr>
          <p:cNvPr id="37" name="object 37"/>
          <p:cNvSpPr txBox="1"/>
          <p:nvPr/>
        </p:nvSpPr>
        <p:spPr>
          <a:xfrm>
            <a:off x="7982204" y="528065"/>
            <a:ext cx="3026410" cy="574040"/>
          </a:xfrm>
          <a:prstGeom prst="rect">
            <a:avLst/>
          </a:prstGeom>
        </p:spPr>
        <p:txBody>
          <a:bodyPr vert="horz" wrap="square" lIns="0" tIns="12700" rIns="0" bIns="0" rtlCol="0">
            <a:spAutoFit/>
          </a:bodyPr>
          <a:lstStyle/>
          <a:p>
            <a:pPr marR="5080" algn="r">
              <a:lnSpc>
                <a:spcPct val="100000"/>
              </a:lnSpc>
              <a:spcBef>
                <a:spcPts val="100"/>
              </a:spcBef>
              <a:tabLst>
                <a:tab pos="1551305" algn="l"/>
                <a:tab pos="2761615" algn="l"/>
              </a:tabLst>
            </a:pPr>
            <a:r>
              <a:rPr sz="1800" spc="-25" dirty="0">
                <a:solidFill>
                  <a:srgbClr val="902B1F"/>
                </a:solidFill>
                <a:latin typeface="Cambria"/>
                <a:cs typeface="Cambria"/>
              </a:rPr>
              <a:t>r</a:t>
            </a:r>
            <a:r>
              <a:rPr sz="1800" dirty="0">
                <a:solidFill>
                  <a:srgbClr val="902B1F"/>
                </a:solidFill>
                <a:latin typeface="Cambria"/>
                <a:cs typeface="Cambria"/>
              </a:rPr>
              <a:t>elat</a:t>
            </a:r>
            <a:r>
              <a:rPr sz="1800" spc="5" dirty="0">
                <a:solidFill>
                  <a:srgbClr val="902B1F"/>
                </a:solidFill>
                <a:latin typeface="Cambria"/>
                <a:cs typeface="Cambria"/>
              </a:rPr>
              <a:t>i</a:t>
            </a:r>
            <a:r>
              <a:rPr sz="1800" spc="-10" dirty="0">
                <a:solidFill>
                  <a:srgbClr val="902B1F"/>
                </a:solidFill>
                <a:latin typeface="Cambria"/>
                <a:cs typeface="Cambria"/>
              </a:rPr>
              <a:t>o</a:t>
            </a:r>
            <a:r>
              <a:rPr sz="1800" spc="-5" dirty="0">
                <a:solidFill>
                  <a:srgbClr val="902B1F"/>
                </a:solidFill>
                <a:latin typeface="Cambria"/>
                <a:cs typeface="Cambria"/>
              </a:rPr>
              <a:t>ns</a:t>
            </a:r>
            <a:r>
              <a:rPr sz="1800" spc="-15" dirty="0">
                <a:solidFill>
                  <a:srgbClr val="902B1F"/>
                </a:solidFill>
                <a:latin typeface="Cambria"/>
                <a:cs typeface="Cambria"/>
              </a:rPr>
              <a:t>h</a:t>
            </a:r>
            <a:r>
              <a:rPr sz="1800" dirty="0">
                <a:solidFill>
                  <a:srgbClr val="902B1F"/>
                </a:solidFill>
                <a:latin typeface="Cambria"/>
                <a:cs typeface="Cambria"/>
              </a:rPr>
              <a:t>ip	</a:t>
            </a:r>
            <a:r>
              <a:rPr sz="1800" spc="-5" dirty="0">
                <a:solidFill>
                  <a:srgbClr val="902B1F"/>
                </a:solidFill>
                <a:latin typeface="Cambria"/>
                <a:cs typeface="Cambria"/>
              </a:rPr>
              <a:t>bet</a:t>
            </a:r>
            <a:r>
              <a:rPr sz="1800" spc="-30" dirty="0">
                <a:solidFill>
                  <a:srgbClr val="902B1F"/>
                </a:solidFill>
                <a:latin typeface="Cambria"/>
                <a:cs typeface="Cambria"/>
              </a:rPr>
              <a:t>w</a:t>
            </a:r>
            <a:r>
              <a:rPr sz="1800" dirty="0">
                <a:solidFill>
                  <a:srgbClr val="902B1F"/>
                </a:solidFill>
                <a:latin typeface="Cambria"/>
                <a:cs typeface="Cambria"/>
              </a:rPr>
              <a:t>een	</a:t>
            </a:r>
            <a:r>
              <a:rPr sz="1800" spc="-5" dirty="0">
                <a:solidFill>
                  <a:srgbClr val="902B1F"/>
                </a:solidFill>
                <a:latin typeface="Cambria"/>
                <a:cs typeface="Cambria"/>
              </a:rPr>
              <a:t>an</a:t>
            </a:r>
            <a:endParaRPr sz="1800">
              <a:latin typeface="Cambria"/>
              <a:cs typeface="Cambria"/>
            </a:endParaRPr>
          </a:p>
          <a:p>
            <a:pPr marR="5080" algn="r">
              <a:lnSpc>
                <a:spcPct val="100000"/>
              </a:lnSpc>
            </a:pPr>
            <a:r>
              <a:rPr sz="1800" spc="-5" dirty="0">
                <a:solidFill>
                  <a:srgbClr val="902B1F"/>
                </a:solidFill>
                <a:latin typeface="Cambria"/>
                <a:cs typeface="Cambria"/>
              </a:rPr>
              <a:t>t</a:t>
            </a:r>
            <a:r>
              <a:rPr sz="1800" dirty="0">
                <a:solidFill>
                  <a:srgbClr val="902B1F"/>
                </a:solidFill>
                <a:latin typeface="Cambria"/>
                <a:cs typeface="Cambria"/>
              </a:rPr>
              <a:t>he</a:t>
            </a:r>
            <a:endParaRPr sz="1800">
              <a:latin typeface="Cambria"/>
              <a:cs typeface="Cambria"/>
            </a:endParaRPr>
          </a:p>
        </p:txBody>
      </p:sp>
      <p:sp>
        <p:nvSpPr>
          <p:cNvPr id="38" name="object 38"/>
          <p:cNvSpPr txBox="1"/>
          <p:nvPr/>
        </p:nvSpPr>
        <p:spPr>
          <a:xfrm>
            <a:off x="7982204" y="802385"/>
            <a:ext cx="3027680" cy="574040"/>
          </a:xfrm>
          <a:prstGeom prst="rect">
            <a:avLst/>
          </a:prstGeom>
        </p:spPr>
        <p:txBody>
          <a:bodyPr vert="horz" wrap="square" lIns="0" tIns="12700" rIns="0" bIns="0" rtlCol="0">
            <a:spAutoFit/>
          </a:bodyPr>
          <a:lstStyle/>
          <a:p>
            <a:pPr marL="12700" marR="5080">
              <a:lnSpc>
                <a:spcPct val="100000"/>
              </a:lnSpc>
              <a:spcBef>
                <a:spcPts val="100"/>
              </a:spcBef>
              <a:tabLst>
                <a:tab pos="1085215" algn="l"/>
                <a:tab pos="1221105" algn="l"/>
                <a:tab pos="1984375" algn="l"/>
                <a:tab pos="2172335" algn="l"/>
                <a:tab pos="2517775" algn="l"/>
              </a:tabLst>
            </a:pPr>
            <a:r>
              <a:rPr sz="1800" spc="-5" dirty="0">
                <a:solidFill>
                  <a:srgbClr val="902B1F"/>
                </a:solidFill>
                <a:latin typeface="Cambria"/>
                <a:cs typeface="Cambria"/>
              </a:rPr>
              <a:t>entity's	profit	and  </a:t>
            </a:r>
            <a:r>
              <a:rPr sz="1800" spc="-25" dirty="0">
                <a:solidFill>
                  <a:srgbClr val="902B1F"/>
                </a:solidFill>
                <a:latin typeface="Cambria"/>
                <a:cs typeface="Cambria"/>
              </a:rPr>
              <a:t>r</a:t>
            </a:r>
            <a:r>
              <a:rPr sz="1800" dirty="0">
                <a:solidFill>
                  <a:srgbClr val="902B1F"/>
                </a:solidFill>
                <a:latin typeface="Cambria"/>
                <a:cs typeface="Cambria"/>
              </a:rPr>
              <a:t>e</a:t>
            </a:r>
            <a:r>
              <a:rPr sz="1800" spc="-10" dirty="0">
                <a:solidFill>
                  <a:srgbClr val="902B1F"/>
                </a:solidFill>
                <a:latin typeface="Cambria"/>
                <a:cs typeface="Cambria"/>
              </a:rPr>
              <a:t>s</a:t>
            </a:r>
            <a:r>
              <a:rPr sz="1800" dirty="0">
                <a:solidFill>
                  <a:srgbClr val="902B1F"/>
                </a:solidFill>
                <a:latin typeface="Cambria"/>
                <a:cs typeface="Cambria"/>
              </a:rPr>
              <a:t>o</a:t>
            </a:r>
            <a:r>
              <a:rPr sz="1800" spc="5" dirty="0">
                <a:solidFill>
                  <a:srgbClr val="902B1F"/>
                </a:solidFill>
                <a:latin typeface="Cambria"/>
                <a:cs typeface="Cambria"/>
              </a:rPr>
              <a:t>u</a:t>
            </a:r>
            <a:r>
              <a:rPr sz="1800" spc="-25" dirty="0">
                <a:solidFill>
                  <a:srgbClr val="902B1F"/>
                </a:solidFill>
                <a:latin typeface="Cambria"/>
                <a:cs typeface="Cambria"/>
              </a:rPr>
              <a:t>r</a:t>
            </a:r>
            <a:r>
              <a:rPr sz="1800" dirty="0">
                <a:solidFill>
                  <a:srgbClr val="902B1F"/>
                </a:solidFill>
                <a:latin typeface="Cambria"/>
                <a:cs typeface="Cambria"/>
              </a:rPr>
              <a:t>ces		i</a:t>
            </a:r>
            <a:r>
              <a:rPr sz="1800" spc="-30" dirty="0">
                <a:solidFill>
                  <a:srgbClr val="902B1F"/>
                </a:solidFill>
                <a:latin typeface="Cambria"/>
                <a:cs typeface="Cambria"/>
              </a:rPr>
              <a:t>n</a:t>
            </a:r>
            <a:r>
              <a:rPr sz="1800" spc="-35" dirty="0">
                <a:solidFill>
                  <a:srgbClr val="902B1F"/>
                </a:solidFill>
                <a:latin typeface="Cambria"/>
                <a:cs typeface="Cambria"/>
              </a:rPr>
              <a:t>v</a:t>
            </a:r>
            <a:r>
              <a:rPr sz="1800" dirty="0">
                <a:solidFill>
                  <a:srgbClr val="902B1F"/>
                </a:solidFill>
                <a:latin typeface="Cambria"/>
                <a:cs typeface="Cambria"/>
              </a:rPr>
              <a:t>e</a:t>
            </a:r>
            <a:r>
              <a:rPr sz="1800" spc="-10" dirty="0">
                <a:solidFill>
                  <a:srgbClr val="902B1F"/>
                </a:solidFill>
                <a:latin typeface="Cambria"/>
                <a:cs typeface="Cambria"/>
              </a:rPr>
              <a:t>st</a:t>
            </a:r>
            <a:r>
              <a:rPr sz="1800" dirty="0">
                <a:solidFill>
                  <a:srgbClr val="902B1F"/>
                </a:solidFill>
                <a:latin typeface="Cambria"/>
                <a:cs typeface="Cambria"/>
              </a:rPr>
              <a:t>ed	or	costs</a:t>
            </a:r>
            <a:endParaRPr sz="1800">
              <a:latin typeface="Cambria"/>
              <a:cs typeface="Cambria"/>
            </a:endParaRPr>
          </a:p>
        </p:txBody>
      </p:sp>
      <p:sp>
        <p:nvSpPr>
          <p:cNvPr id="39" name="object 39"/>
          <p:cNvSpPr txBox="1"/>
          <p:nvPr/>
        </p:nvSpPr>
        <p:spPr>
          <a:xfrm>
            <a:off x="7982204" y="1351279"/>
            <a:ext cx="299275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902B1F"/>
                </a:solidFill>
                <a:latin typeface="Cambria"/>
                <a:cs typeface="Cambria"/>
              </a:rPr>
              <a:t>incurred to </a:t>
            </a:r>
            <a:r>
              <a:rPr sz="1800" spc="-10" dirty="0">
                <a:solidFill>
                  <a:srgbClr val="902B1F"/>
                </a:solidFill>
                <a:latin typeface="Cambria"/>
                <a:cs typeface="Cambria"/>
              </a:rPr>
              <a:t>achieve </a:t>
            </a:r>
            <a:r>
              <a:rPr sz="1800" spc="-5" dirty="0">
                <a:solidFill>
                  <a:srgbClr val="902B1F"/>
                </a:solidFill>
                <a:latin typeface="Cambria"/>
                <a:cs typeface="Cambria"/>
              </a:rPr>
              <a:t>that</a:t>
            </a:r>
            <a:r>
              <a:rPr sz="1800" spc="-55" dirty="0">
                <a:solidFill>
                  <a:srgbClr val="902B1F"/>
                </a:solidFill>
                <a:latin typeface="Cambria"/>
                <a:cs typeface="Cambria"/>
              </a:rPr>
              <a:t> </a:t>
            </a:r>
            <a:r>
              <a:rPr sz="1800" spc="-5" dirty="0">
                <a:solidFill>
                  <a:srgbClr val="902B1F"/>
                </a:solidFill>
                <a:latin typeface="Cambria"/>
                <a:cs typeface="Cambria"/>
              </a:rPr>
              <a:t>profit.</a:t>
            </a:r>
            <a:endParaRPr sz="1800">
              <a:latin typeface="Cambria"/>
              <a:cs typeface="Cambria"/>
            </a:endParaRPr>
          </a:p>
        </p:txBody>
      </p:sp>
      <p:sp>
        <p:nvSpPr>
          <p:cNvPr id="40" name="object 40"/>
          <p:cNvSpPr txBox="1"/>
          <p:nvPr/>
        </p:nvSpPr>
        <p:spPr>
          <a:xfrm>
            <a:off x="275336" y="712978"/>
            <a:ext cx="6373495" cy="574040"/>
          </a:xfrm>
          <a:prstGeom prst="rect">
            <a:avLst/>
          </a:prstGeom>
        </p:spPr>
        <p:txBody>
          <a:bodyPr vert="horz" wrap="square" lIns="0" tIns="12700" rIns="0" bIns="0" rtlCol="0">
            <a:spAutoFit/>
          </a:bodyPr>
          <a:lstStyle/>
          <a:p>
            <a:pPr marL="299085" marR="5080" indent="-286385">
              <a:lnSpc>
                <a:spcPct val="100000"/>
              </a:lnSpc>
              <a:spcBef>
                <a:spcPts val="100"/>
              </a:spcBef>
              <a:buFont typeface="Wingdings"/>
              <a:buChar char=""/>
              <a:tabLst>
                <a:tab pos="299720" algn="l"/>
              </a:tabLst>
            </a:pPr>
            <a:r>
              <a:rPr sz="1800" dirty="0">
                <a:solidFill>
                  <a:srgbClr val="44536A"/>
                </a:solidFill>
                <a:latin typeface="Book Antiqua"/>
                <a:cs typeface="Book Antiqua"/>
              </a:rPr>
              <a:t>PLI should </a:t>
            </a:r>
            <a:r>
              <a:rPr sz="1800" spc="-5" dirty="0">
                <a:solidFill>
                  <a:srgbClr val="44536A"/>
                </a:solidFill>
                <a:latin typeface="Book Antiqua"/>
                <a:cs typeface="Book Antiqua"/>
              </a:rPr>
              <a:t>be used to test the result </a:t>
            </a:r>
            <a:r>
              <a:rPr sz="1800" dirty="0">
                <a:solidFill>
                  <a:srgbClr val="44536A"/>
                </a:solidFill>
                <a:latin typeface="Book Antiqua"/>
                <a:cs typeface="Book Antiqua"/>
              </a:rPr>
              <a:t>of </a:t>
            </a:r>
            <a:r>
              <a:rPr sz="1800" spc="-5" dirty="0">
                <a:solidFill>
                  <a:srgbClr val="44536A"/>
                </a:solidFill>
                <a:latin typeface="Book Antiqua"/>
                <a:cs typeface="Book Antiqua"/>
              </a:rPr>
              <a:t>tested party </a:t>
            </a:r>
            <a:r>
              <a:rPr sz="1800" dirty="0">
                <a:solidFill>
                  <a:srgbClr val="44536A"/>
                </a:solidFill>
                <a:latin typeface="Book Antiqua"/>
                <a:cs typeface="Book Antiqua"/>
              </a:rPr>
              <a:t>vis-à-vis  </a:t>
            </a:r>
            <a:r>
              <a:rPr sz="1800" spc="-5" dirty="0">
                <a:solidFill>
                  <a:srgbClr val="44536A"/>
                </a:solidFill>
                <a:latin typeface="Book Antiqua"/>
                <a:cs typeface="Book Antiqua"/>
              </a:rPr>
              <a:t>the</a:t>
            </a:r>
            <a:r>
              <a:rPr sz="1800" spc="-10" dirty="0">
                <a:solidFill>
                  <a:srgbClr val="44536A"/>
                </a:solidFill>
                <a:latin typeface="Book Antiqua"/>
                <a:cs typeface="Book Antiqua"/>
              </a:rPr>
              <a:t> </a:t>
            </a:r>
            <a:r>
              <a:rPr sz="1800" spc="-5" dirty="0">
                <a:solidFill>
                  <a:srgbClr val="44536A"/>
                </a:solidFill>
                <a:latin typeface="Book Antiqua"/>
                <a:cs typeface="Book Antiqua"/>
              </a:rPr>
              <a:t>comparables</a:t>
            </a:r>
            <a:endParaRPr sz="1800" dirty="0">
              <a:latin typeface="Book Antiqua"/>
              <a:cs typeface="Book Antiqua"/>
            </a:endParaRPr>
          </a:p>
        </p:txBody>
      </p:sp>
      <p:sp>
        <p:nvSpPr>
          <p:cNvPr id="41" name="object 41"/>
          <p:cNvSpPr/>
          <p:nvPr/>
        </p:nvSpPr>
        <p:spPr>
          <a:xfrm>
            <a:off x="130526" y="2173223"/>
            <a:ext cx="3423441" cy="2927604"/>
          </a:xfrm>
          <a:prstGeom prst="rect">
            <a:avLst/>
          </a:prstGeom>
          <a:blipFill>
            <a:blip r:embed="rId12" cstate="print"/>
            <a:stretch>
              <a:fillRect/>
            </a:stretch>
          </a:blipFill>
        </p:spPr>
        <p:txBody>
          <a:bodyPr wrap="square" lIns="0" tIns="0" rIns="0" bIns="0" rtlCol="0"/>
          <a:lstStyle/>
          <a:p>
            <a:endParaRPr/>
          </a:p>
        </p:txBody>
      </p:sp>
      <p:sp>
        <p:nvSpPr>
          <p:cNvPr id="42" name="object 42"/>
          <p:cNvSpPr/>
          <p:nvPr/>
        </p:nvSpPr>
        <p:spPr>
          <a:xfrm>
            <a:off x="9950957" y="1652777"/>
            <a:ext cx="2232660" cy="1144905"/>
          </a:xfrm>
          <a:custGeom>
            <a:avLst/>
            <a:gdLst/>
            <a:ahLst/>
            <a:cxnLst/>
            <a:rect l="l" t="t" r="r" b="b"/>
            <a:pathLst>
              <a:path w="2232659" h="1144905">
                <a:moveTo>
                  <a:pt x="359537" y="665480"/>
                </a:moveTo>
                <a:lnTo>
                  <a:pt x="0" y="903351"/>
                </a:lnTo>
                <a:lnTo>
                  <a:pt x="359537" y="1144524"/>
                </a:lnTo>
                <a:lnTo>
                  <a:pt x="359537" y="1041654"/>
                </a:lnTo>
                <a:lnTo>
                  <a:pt x="1629028" y="1041654"/>
                </a:lnTo>
                <a:lnTo>
                  <a:pt x="1979854" y="771651"/>
                </a:lnTo>
                <a:lnTo>
                  <a:pt x="359537" y="771651"/>
                </a:lnTo>
                <a:lnTo>
                  <a:pt x="359537" y="665480"/>
                </a:lnTo>
                <a:close/>
              </a:path>
              <a:path w="2232659" h="1144905">
                <a:moveTo>
                  <a:pt x="2232660" y="0"/>
                </a:moveTo>
                <a:lnTo>
                  <a:pt x="1629028" y="771651"/>
                </a:lnTo>
                <a:lnTo>
                  <a:pt x="1979854" y="771651"/>
                </a:lnTo>
                <a:lnTo>
                  <a:pt x="2232660" y="577088"/>
                </a:lnTo>
                <a:lnTo>
                  <a:pt x="2232660" y="0"/>
                </a:lnTo>
                <a:close/>
              </a:path>
            </a:pathLst>
          </a:custGeom>
          <a:solidFill>
            <a:srgbClr val="9BBA58"/>
          </a:solidFill>
        </p:spPr>
        <p:txBody>
          <a:bodyPr wrap="square" lIns="0" tIns="0" rIns="0" bIns="0" rtlCol="0"/>
          <a:lstStyle/>
          <a:p>
            <a:endParaRPr/>
          </a:p>
        </p:txBody>
      </p:sp>
      <p:sp>
        <p:nvSpPr>
          <p:cNvPr id="43" name="object 43"/>
          <p:cNvSpPr/>
          <p:nvPr/>
        </p:nvSpPr>
        <p:spPr>
          <a:xfrm>
            <a:off x="9950957" y="1652777"/>
            <a:ext cx="2232660" cy="1144905"/>
          </a:xfrm>
          <a:custGeom>
            <a:avLst/>
            <a:gdLst/>
            <a:ahLst/>
            <a:cxnLst/>
            <a:rect l="l" t="t" r="r" b="b"/>
            <a:pathLst>
              <a:path w="2232659" h="1144905">
                <a:moveTo>
                  <a:pt x="2232660" y="0"/>
                </a:moveTo>
                <a:lnTo>
                  <a:pt x="1629028" y="771651"/>
                </a:lnTo>
                <a:lnTo>
                  <a:pt x="359537" y="771651"/>
                </a:lnTo>
                <a:lnTo>
                  <a:pt x="359537" y="665480"/>
                </a:lnTo>
                <a:lnTo>
                  <a:pt x="0" y="903351"/>
                </a:lnTo>
                <a:lnTo>
                  <a:pt x="359537" y="1144524"/>
                </a:lnTo>
                <a:lnTo>
                  <a:pt x="359537" y="1041654"/>
                </a:lnTo>
                <a:lnTo>
                  <a:pt x="1629028" y="1041654"/>
                </a:lnTo>
                <a:lnTo>
                  <a:pt x="2232660" y="577088"/>
                </a:lnTo>
                <a:lnTo>
                  <a:pt x="2232660" y="0"/>
                </a:lnTo>
                <a:close/>
              </a:path>
            </a:pathLst>
          </a:custGeom>
          <a:ln w="19812">
            <a:solidFill>
              <a:srgbClr val="FFFFFF"/>
            </a:solidFill>
          </a:ln>
        </p:spPr>
        <p:txBody>
          <a:bodyPr wrap="square" lIns="0" tIns="0" rIns="0" bIns="0" rtlCol="0"/>
          <a:lstStyle/>
          <a:p>
            <a:endParaRPr/>
          </a:p>
        </p:txBody>
      </p:sp>
      <p:sp>
        <p:nvSpPr>
          <p:cNvPr id="44" name="object 44"/>
          <p:cNvSpPr/>
          <p:nvPr/>
        </p:nvSpPr>
        <p:spPr>
          <a:xfrm>
            <a:off x="9974580" y="5334000"/>
            <a:ext cx="2121535" cy="1286510"/>
          </a:xfrm>
          <a:custGeom>
            <a:avLst/>
            <a:gdLst/>
            <a:ahLst/>
            <a:cxnLst/>
            <a:rect l="l" t="t" r="r" b="b"/>
            <a:pathLst>
              <a:path w="2121534" h="1286509">
                <a:moveTo>
                  <a:pt x="1879270" y="419112"/>
                </a:moveTo>
                <a:lnTo>
                  <a:pt x="1547876" y="419112"/>
                </a:lnTo>
                <a:lnTo>
                  <a:pt x="2121408" y="1286256"/>
                </a:lnTo>
                <a:lnTo>
                  <a:pt x="2121408" y="639508"/>
                </a:lnTo>
                <a:lnTo>
                  <a:pt x="1879270" y="419112"/>
                </a:lnTo>
                <a:close/>
              </a:path>
              <a:path w="2121534" h="1286509">
                <a:moveTo>
                  <a:pt x="341629" y="0"/>
                </a:moveTo>
                <a:lnTo>
                  <a:pt x="0" y="272783"/>
                </a:lnTo>
                <a:lnTo>
                  <a:pt x="341629" y="538353"/>
                </a:lnTo>
                <a:lnTo>
                  <a:pt x="341629" y="419112"/>
                </a:lnTo>
                <a:lnTo>
                  <a:pt x="1879270" y="419112"/>
                </a:lnTo>
                <a:lnTo>
                  <a:pt x="1547876" y="117475"/>
                </a:lnTo>
                <a:lnTo>
                  <a:pt x="341629" y="117475"/>
                </a:lnTo>
                <a:lnTo>
                  <a:pt x="341629" y="0"/>
                </a:lnTo>
                <a:close/>
              </a:path>
            </a:pathLst>
          </a:custGeom>
          <a:solidFill>
            <a:srgbClr val="F8C470"/>
          </a:solidFill>
        </p:spPr>
        <p:txBody>
          <a:bodyPr wrap="square" lIns="0" tIns="0" rIns="0" bIns="0" rtlCol="0"/>
          <a:lstStyle/>
          <a:p>
            <a:endParaRPr/>
          </a:p>
        </p:txBody>
      </p:sp>
      <p:sp>
        <p:nvSpPr>
          <p:cNvPr id="45" name="object 45"/>
          <p:cNvSpPr/>
          <p:nvPr/>
        </p:nvSpPr>
        <p:spPr>
          <a:xfrm>
            <a:off x="8171688" y="2292095"/>
            <a:ext cx="1738630" cy="253365"/>
          </a:xfrm>
          <a:custGeom>
            <a:avLst/>
            <a:gdLst/>
            <a:ahLst/>
            <a:cxnLst/>
            <a:rect l="l" t="t" r="r" b="b"/>
            <a:pathLst>
              <a:path w="1738629" h="253364">
                <a:moveTo>
                  <a:pt x="1738248" y="253111"/>
                </a:moveTo>
                <a:lnTo>
                  <a:pt x="869060" y="253111"/>
                </a:lnTo>
                <a:lnTo>
                  <a:pt x="869060" y="0"/>
                </a:lnTo>
                <a:lnTo>
                  <a:pt x="0" y="0"/>
                </a:lnTo>
              </a:path>
            </a:pathLst>
          </a:custGeom>
          <a:ln w="9144">
            <a:solidFill>
              <a:srgbClr val="94A4A6"/>
            </a:solidFill>
            <a:prstDash val="sysDash"/>
          </a:ln>
        </p:spPr>
        <p:txBody>
          <a:bodyPr wrap="square" lIns="0" tIns="0" rIns="0" bIns="0" rtlCol="0"/>
          <a:lstStyle/>
          <a:p>
            <a:endParaRPr/>
          </a:p>
        </p:txBody>
      </p:sp>
      <p:sp>
        <p:nvSpPr>
          <p:cNvPr id="46" name="object 46"/>
          <p:cNvSpPr/>
          <p:nvPr/>
        </p:nvSpPr>
        <p:spPr>
          <a:xfrm>
            <a:off x="8024621" y="2241042"/>
            <a:ext cx="126492" cy="124968"/>
          </a:xfrm>
          <a:prstGeom prst="rect">
            <a:avLst/>
          </a:prstGeom>
          <a:blipFill>
            <a:blip r:embed="rId13" cstate="print"/>
            <a:stretch>
              <a:fillRect/>
            </a:stretch>
          </a:blipFill>
        </p:spPr>
        <p:txBody>
          <a:bodyPr wrap="square" lIns="0" tIns="0" rIns="0" bIns="0" rtlCol="0"/>
          <a:lstStyle/>
          <a:p>
            <a:endParaRPr/>
          </a:p>
        </p:txBody>
      </p:sp>
      <p:sp>
        <p:nvSpPr>
          <p:cNvPr id="47" name="object 47"/>
          <p:cNvSpPr txBox="1"/>
          <p:nvPr/>
        </p:nvSpPr>
        <p:spPr>
          <a:xfrm>
            <a:off x="275336" y="1536319"/>
            <a:ext cx="7623175" cy="910590"/>
          </a:xfrm>
          <a:prstGeom prst="rect">
            <a:avLst/>
          </a:prstGeom>
        </p:spPr>
        <p:txBody>
          <a:bodyPr vert="horz" wrap="square" lIns="0" tIns="12700" rIns="0" bIns="0" rtlCol="0">
            <a:spAutoFit/>
          </a:bodyPr>
          <a:lstStyle/>
          <a:p>
            <a:pPr marL="299085" marR="1934210" indent="-286385">
              <a:lnSpc>
                <a:spcPct val="100000"/>
              </a:lnSpc>
              <a:spcBef>
                <a:spcPts val="100"/>
              </a:spcBef>
              <a:buFont typeface="Wingdings"/>
              <a:buChar char=""/>
              <a:tabLst>
                <a:tab pos="299720" algn="l"/>
              </a:tabLst>
            </a:pPr>
            <a:r>
              <a:rPr sz="1800" dirty="0">
                <a:solidFill>
                  <a:srgbClr val="44536A"/>
                </a:solidFill>
                <a:latin typeface="Book Antiqua"/>
                <a:cs typeface="Book Antiqua"/>
              </a:rPr>
              <a:t>Each </a:t>
            </a:r>
            <a:r>
              <a:rPr sz="1800" spc="-5" dirty="0">
                <a:solidFill>
                  <a:srgbClr val="44536A"/>
                </a:solidFill>
                <a:latin typeface="Book Antiqua"/>
                <a:cs typeface="Book Antiqua"/>
              </a:rPr>
              <a:t>method, </a:t>
            </a:r>
            <a:r>
              <a:rPr sz="1800" dirty="0">
                <a:solidFill>
                  <a:srgbClr val="44536A"/>
                </a:solidFill>
                <a:latin typeface="Book Antiqua"/>
                <a:cs typeface="Book Antiqua"/>
              </a:rPr>
              <a:t>with </a:t>
            </a:r>
            <a:r>
              <a:rPr sz="1800" spc="-5" dirty="0">
                <a:solidFill>
                  <a:srgbClr val="44536A"/>
                </a:solidFill>
                <a:latin typeface="Book Antiqua"/>
                <a:cs typeface="Book Antiqua"/>
              </a:rPr>
              <a:t>the </a:t>
            </a:r>
            <a:r>
              <a:rPr sz="1800" dirty="0">
                <a:solidFill>
                  <a:srgbClr val="44536A"/>
                </a:solidFill>
                <a:latin typeface="Book Antiqua"/>
                <a:cs typeface="Book Antiqua"/>
              </a:rPr>
              <a:t>exception of </a:t>
            </a:r>
            <a:r>
              <a:rPr sz="1800" spc="-5" dirty="0">
                <a:solidFill>
                  <a:srgbClr val="44536A"/>
                </a:solidFill>
                <a:latin typeface="Book Antiqua"/>
                <a:cs typeface="Book Antiqua"/>
              </a:rPr>
              <a:t>the </a:t>
            </a:r>
            <a:r>
              <a:rPr sz="1800" dirty="0">
                <a:solidFill>
                  <a:srgbClr val="44536A"/>
                </a:solidFill>
                <a:latin typeface="Book Antiqua"/>
                <a:cs typeface="Book Antiqua"/>
              </a:rPr>
              <a:t>CUP </a:t>
            </a:r>
            <a:r>
              <a:rPr sz="1800" spc="-5" dirty="0">
                <a:solidFill>
                  <a:srgbClr val="44536A"/>
                </a:solidFill>
                <a:latin typeface="Book Antiqua"/>
                <a:cs typeface="Book Antiqua"/>
              </a:rPr>
              <a:t>method,  examines </a:t>
            </a:r>
            <a:r>
              <a:rPr sz="1800" dirty="0">
                <a:solidFill>
                  <a:srgbClr val="44536A"/>
                </a:solidFill>
                <a:latin typeface="Book Antiqua"/>
                <a:cs typeface="Book Antiqua"/>
              </a:rPr>
              <a:t>a PLI relevant </a:t>
            </a:r>
            <a:r>
              <a:rPr sz="1800" spc="-5" dirty="0">
                <a:solidFill>
                  <a:srgbClr val="44536A"/>
                </a:solidFill>
                <a:latin typeface="Book Antiqua"/>
                <a:cs typeface="Book Antiqua"/>
              </a:rPr>
              <a:t>to the </a:t>
            </a:r>
            <a:r>
              <a:rPr sz="1800" dirty="0">
                <a:solidFill>
                  <a:srgbClr val="44536A"/>
                </a:solidFill>
                <a:latin typeface="Book Antiqua"/>
                <a:cs typeface="Book Antiqua"/>
              </a:rPr>
              <a:t>method of </a:t>
            </a:r>
            <a:r>
              <a:rPr sz="1800" spc="-5" dirty="0">
                <a:solidFill>
                  <a:srgbClr val="44536A"/>
                </a:solidFill>
                <a:latin typeface="Book Antiqua"/>
                <a:cs typeface="Book Antiqua"/>
              </a:rPr>
              <a:t>analysis.</a:t>
            </a:r>
            <a:endParaRPr sz="1800">
              <a:latin typeface="Book Antiqua"/>
              <a:cs typeface="Book Antiqua"/>
            </a:endParaRPr>
          </a:p>
          <a:p>
            <a:pPr marL="5036185">
              <a:lnSpc>
                <a:spcPct val="100000"/>
              </a:lnSpc>
              <a:spcBef>
                <a:spcPts val="484"/>
              </a:spcBef>
            </a:pPr>
            <a:r>
              <a:rPr sz="1800" b="1" spc="10" dirty="0">
                <a:solidFill>
                  <a:srgbClr val="00AF50"/>
                </a:solidFill>
                <a:latin typeface="Rockwell"/>
                <a:cs typeface="Rockwell"/>
              </a:rPr>
              <a:t>Return </a:t>
            </a:r>
            <a:r>
              <a:rPr sz="1800" b="1" spc="-5" dirty="0">
                <a:solidFill>
                  <a:srgbClr val="00AF50"/>
                </a:solidFill>
                <a:latin typeface="Rockwell"/>
                <a:cs typeface="Rockwell"/>
              </a:rPr>
              <a:t>on assets</a:t>
            </a:r>
            <a:r>
              <a:rPr sz="1800" b="1" spc="-55" dirty="0">
                <a:solidFill>
                  <a:srgbClr val="00AF50"/>
                </a:solidFill>
                <a:latin typeface="Rockwell"/>
                <a:cs typeface="Rockwell"/>
              </a:rPr>
              <a:t> </a:t>
            </a:r>
            <a:r>
              <a:rPr sz="1800" b="1" spc="-35" dirty="0">
                <a:solidFill>
                  <a:srgbClr val="00AF50"/>
                </a:solidFill>
                <a:latin typeface="Rockwell"/>
                <a:cs typeface="Rockwell"/>
              </a:rPr>
              <a:t>(ROA)</a:t>
            </a:r>
            <a:endParaRPr sz="1800">
              <a:latin typeface="Rockwell"/>
              <a:cs typeface="Rockwell"/>
            </a:endParaRPr>
          </a:p>
        </p:txBody>
      </p:sp>
      <p:sp>
        <p:nvSpPr>
          <p:cNvPr id="48" name="object 48"/>
          <p:cNvSpPr txBox="1"/>
          <p:nvPr/>
        </p:nvSpPr>
        <p:spPr>
          <a:xfrm>
            <a:off x="3612260" y="2656459"/>
            <a:ext cx="4035425" cy="161861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F7863"/>
                </a:solidFill>
                <a:latin typeface="Rockwell"/>
                <a:cs typeface="Rockwell"/>
              </a:rPr>
              <a:t>Return </a:t>
            </a:r>
            <a:r>
              <a:rPr sz="1800" b="1" spc="-5" dirty="0">
                <a:solidFill>
                  <a:srgbClr val="0F7863"/>
                </a:solidFill>
                <a:latin typeface="Rockwell"/>
                <a:cs typeface="Rockwell"/>
              </a:rPr>
              <a:t>on </a:t>
            </a:r>
            <a:r>
              <a:rPr sz="1800" b="1" spc="-10" dirty="0">
                <a:solidFill>
                  <a:srgbClr val="0F7863"/>
                </a:solidFill>
                <a:latin typeface="Rockwell"/>
                <a:cs typeface="Rockwell"/>
              </a:rPr>
              <a:t>capital </a:t>
            </a:r>
            <a:r>
              <a:rPr sz="1800" b="1" spc="-20" dirty="0">
                <a:solidFill>
                  <a:srgbClr val="0F7863"/>
                </a:solidFill>
                <a:latin typeface="Rockwell"/>
                <a:cs typeface="Rockwell"/>
              </a:rPr>
              <a:t>employed</a:t>
            </a:r>
            <a:r>
              <a:rPr sz="1800" b="1" spc="25" dirty="0">
                <a:solidFill>
                  <a:srgbClr val="0F7863"/>
                </a:solidFill>
                <a:latin typeface="Rockwell"/>
                <a:cs typeface="Rockwell"/>
              </a:rPr>
              <a:t> </a:t>
            </a:r>
            <a:r>
              <a:rPr sz="1800" b="1" spc="-10" dirty="0">
                <a:solidFill>
                  <a:srgbClr val="0F7863"/>
                </a:solidFill>
                <a:latin typeface="Rockwell"/>
                <a:cs typeface="Rockwell"/>
              </a:rPr>
              <a:t>(ROCE)</a:t>
            </a:r>
            <a:endParaRPr sz="1800">
              <a:latin typeface="Rockwell"/>
              <a:cs typeface="Rockwell"/>
            </a:endParaRPr>
          </a:p>
          <a:p>
            <a:pPr>
              <a:lnSpc>
                <a:spcPct val="100000"/>
              </a:lnSpc>
              <a:spcBef>
                <a:spcPts val="50"/>
              </a:spcBef>
            </a:pPr>
            <a:endParaRPr sz="2350">
              <a:latin typeface="Times New Roman"/>
              <a:cs typeface="Times New Roman"/>
            </a:endParaRPr>
          </a:p>
          <a:p>
            <a:pPr marL="1200785">
              <a:lnSpc>
                <a:spcPct val="100000"/>
              </a:lnSpc>
            </a:pPr>
            <a:r>
              <a:rPr sz="1800" b="1" spc="-5" dirty="0">
                <a:solidFill>
                  <a:srgbClr val="1F5F8A"/>
                </a:solidFill>
                <a:latin typeface="Rockwell"/>
                <a:cs typeface="Rockwell"/>
              </a:rPr>
              <a:t>Operating margin (OM)</a:t>
            </a:r>
            <a:endParaRPr sz="1800">
              <a:latin typeface="Rockwell"/>
              <a:cs typeface="Rockwell"/>
            </a:endParaRPr>
          </a:p>
          <a:p>
            <a:pPr>
              <a:lnSpc>
                <a:spcPct val="100000"/>
              </a:lnSpc>
              <a:spcBef>
                <a:spcPts val="30"/>
              </a:spcBef>
            </a:pPr>
            <a:endParaRPr sz="2850">
              <a:latin typeface="Times New Roman"/>
              <a:cs typeface="Times New Roman"/>
            </a:endParaRPr>
          </a:p>
          <a:p>
            <a:pPr marL="1748155">
              <a:lnSpc>
                <a:spcPct val="100000"/>
              </a:lnSpc>
            </a:pPr>
            <a:r>
              <a:rPr sz="1800" b="1" spc="-5" dirty="0">
                <a:solidFill>
                  <a:srgbClr val="161F28"/>
                </a:solidFill>
                <a:latin typeface="Rockwell"/>
                <a:cs typeface="Rockwell"/>
              </a:rPr>
              <a:t>Gross margin</a:t>
            </a:r>
            <a:r>
              <a:rPr sz="1800" b="1" spc="-15" dirty="0">
                <a:solidFill>
                  <a:srgbClr val="161F28"/>
                </a:solidFill>
                <a:latin typeface="Rockwell"/>
                <a:cs typeface="Rockwell"/>
              </a:rPr>
              <a:t> </a:t>
            </a:r>
            <a:r>
              <a:rPr sz="1800" b="1" dirty="0">
                <a:solidFill>
                  <a:srgbClr val="161F28"/>
                </a:solidFill>
                <a:latin typeface="Rockwell"/>
                <a:cs typeface="Rockwell"/>
              </a:rPr>
              <a:t>(GM)</a:t>
            </a:r>
            <a:endParaRPr sz="1800">
              <a:latin typeface="Rockwell"/>
              <a:cs typeface="Rockwell"/>
            </a:endParaRPr>
          </a:p>
        </p:txBody>
      </p:sp>
      <p:sp>
        <p:nvSpPr>
          <p:cNvPr id="49" name="object 49"/>
          <p:cNvSpPr/>
          <p:nvPr/>
        </p:nvSpPr>
        <p:spPr>
          <a:xfrm>
            <a:off x="8127492" y="5567171"/>
            <a:ext cx="1738630" cy="292735"/>
          </a:xfrm>
          <a:custGeom>
            <a:avLst/>
            <a:gdLst/>
            <a:ahLst/>
            <a:cxnLst/>
            <a:rect l="l" t="t" r="r" b="b"/>
            <a:pathLst>
              <a:path w="1738629" h="292735">
                <a:moveTo>
                  <a:pt x="1738249" y="0"/>
                </a:moveTo>
                <a:lnTo>
                  <a:pt x="869060" y="0"/>
                </a:lnTo>
                <a:lnTo>
                  <a:pt x="869060" y="292633"/>
                </a:lnTo>
                <a:lnTo>
                  <a:pt x="0" y="292633"/>
                </a:lnTo>
              </a:path>
            </a:pathLst>
          </a:custGeom>
          <a:ln w="9143">
            <a:solidFill>
              <a:srgbClr val="94A4A6"/>
            </a:solidFill>
            <a:prstDash val="sysDash"/>
          </a:ln>
        </p:spPr>
        <p:txBody>
          <a:bodyPr wrap="square" lIns="0" tIns="0" rIns="0" bIns="0" rtlCol="0"/>
          <a:lstStyle/>
          <a:p>
            <a:endParaRPr/>
          </a:p>
        </p:txBody>
      </p:sp>
      <p:sp>
        <p:nvSpPr>
          <p:cNvPr id="50" name="object 50"/>
          <p:cNvSpPr/>
          <p:nvPr/>
        </p:nvSpPr>
        <p:spPr>
          <a:xfrm>
            <a:off x="7927847" y="5791200"/>
            <a:ext cx="135635" cy="135635"/>
          </a:xfrm>
          <a:prstGeom prst="rect">
            <a:avLst/>
          </a:prstGeom>
          <a:blipFill>
            <a:blip r:embed="rId14" cstate="print"/>
            <a:stretch>
              <a:fillRect/>
            </a:stretch>
          </a:blipFill>
        </p:spPr>
        <p:txBody>
          <a:bodyPr wrap="square" lIns="0" tIns="0" rIns="0" bIns="0" rtlCol="0"/>
          <a:lstStyle/>
          <a:p>
            <a:endParaRPr/>
          </a:p>
        </p:txBody>
      </p:sp>
      <p:sp>
        <p:nvSpPr>
          <p:cNvPr id="51" name="object 51"/>
          <p:cNvSpPr txBox="1"/>
          <p:nvPr/>
        </p:nvSpPr>
        <p:spPr>
          <a:xfrm>
            <a:off x="4506848" y="5237810"/>
            <a:ext cx="3271520" cy="75628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392B"/>
                </a:solidFill>
                <a:latin typeface="Rockwell"/>
                <a:cs typeface="Rockwell"/>
              </a:rPr>
              <a:t>Return </a:t>
            </a:r>
            <a:r>
              <a:rPr sz="1800" b="1" spc="-5" dirty="0">
                <a:solidFill>
                  <a:srgbClr val="C0392B"/>
                </a:solidFill>
                <a:latin typeface="Rockwell"/>
                <a:cs typeface="Rockwell"/>
              </a:rPr>
              <a:t>on total </a:t>
            </a:r>
            <a:r>
              <a:rPr sz="1800" b="1" spc="-10" dirty="0">
                <a:solidFill>
                  <a:srgbClr val="C0392B"/>
                </a:solidFill>
                <a:latin typeface="Rockwell"/>
                <a:cs typeface="Rockwell"/>
              </a:rPr>
              <a:t>cost</a:t>
            </a:r>
            <a:r>
              <a:rPr sz="1800" b="1" spc="10" dirty="0">
                <a:solidFill>
                  <a:srgbClr val="C0392B"/>
                </a:solidFill>
                <a:latin typeface="Rockwell"/>
                <a:cs typeface="Rockwell"/>
              </a:rPr>
              <a:t> </a:t>
            </a:r>
            <a:r>
              <a:rPr sz="1800" b="1" spc="-20" dirty="0">
                <a:solidFill>
                  <a:srgbClr val="C0392B"/>
                </a:solidFill>
                <a:latin typeface="Rockwell"/>
                <a:cs typeface="Rockwell"/>
              </a:rPr>
              <a:t>(ROTC)</a:t>
            </a:r>
            <a:endParaRPr sz="1800">
              <a:latin typeface="Rockwell"/>
              <a:cs typeface="Rockwell"/>
            </a:endParaRPr>
          </a:p>
          <a:p>
            <a:pPr marL="1403350">
              <a:lnSpc>
                <a:spcPct val="100000"/>
              </a:lnSpc>
              <a:spcBef>
                <a:spcPts val="1430"/>
              </a:spcBef>
            </a:pPr>
            <a:r>
              <a:rPr sz="1800" b="1" spc="10" dirty="0">
                <a:solidFill>
                  <a:srgbClr val="B97609"/>
                </a:solidFill>
                <a:latin typeface="Rockwell"/>
                <a:cs typeface="Rockwell"/>
              </a:rPr>
              <a:t>Return </a:t>
            </a:r>
            <a:r>
              <a:rPr sz="1800" b="1" spc="-5" dirty="0">
                <a:solidFill>
                  <a:srgbClr val="B97609"/>
                </a:solidFill>
                <a:latin typeface="Rockwell"/>
                <a:cs typeface="Rockwell"/>
              </a:rPr>
              <a:t>on</a:t>
            </a:r>
            <a:r>
              <a:rPr sz="1800" b="1" spc="-60" dirty="0">
                <a:solidFill>
                  <a:srgbClr val="B97609"/>
                </a:solidFill>
                <a:latin typeface="Rockwell"/>
                <a:cs typeface="Rockwell"/>
              </a:rPr>
              <a:t> </a:t>
            </a:r>
            <a:r>
              <a:rPr sz="1800" b="1" dirty="0">
                <a:solidFill>
                  <a:srgbClr val="B97609"/>
                </a:solidFill>
                <a:latin typeface="Rockwell"/>
                <a:cs typeface="Rockwell"/>
              </a:rPr>
              <a:t>COGS</a:t>
            </a:r>
            <a:endParaRPr sz="1800">
              <a:latin typeface="Rockwell"/>
              <a:cs typeface="Rockwell"/>
            </a:endParaRPr>
          </a:p>
        </p:txBody>
      </p:sp>
      <p:sp>
        <p:nvSpPr>
          <p:cNvPr id="52" name="object 52"/>
          <p:cNvSpPr txBox="1"/>
          <p:nvPr/>
        </p:nvSpPr>
        <p:spPr>
          <a:xfrm>
            <a:off x="419811" y="4623054"/>
            <a:ext cx="303974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0000"/>
                </a:solidFill>
                <a:latin typeface="Cambria"/>
                <a:cs typeface="Cambria"/>
              </a:rPr>
              <a:t>Profit </a:t>
            </a:r>
            <a:r>
              <a:rPr sz="1800" b="1" spc="-15" dirty="0">
                <a:solidFill>
                  <a:srgbClr val="FF0000"/>
                </a:solidFill>
                <a:latin typeface="Cambria"/>
                <a:cs typeface="Cambria"/>
              </a:rPr>
              <a:t>Level </a:t>
            </a:r>
            <a:r>
              <a:rPr sz="1800" b="1" spc="-10" dirty="0">
                <a:solidFill>
                  <a:srgbClr val="FF0000"/>
                </a:solidFill>
                <a:latin typeface="Cambria"/>
                <a:cs typeface="Cambria"/>
              </a:rPr>
              <a:t>Indicators</a:t>
            </a:r>
            <a:r>
              <a:rPr sz="1800" b="1" spc="-40" dirty="0">
                <a:solidFill>
                  <a:srgbClr val="FF0000"/>
                </a:solidFill>
                <a:latin typeface="Cambria"/>
                <a:cs typeface="Cambria"/>
              </a:rPr>
              <a:t> </a:t>
            </a:r>
            <a:r>
              <a:rPr sz="1800" b="1" spc="-5" dirty="0">
                <a:solidFill>
                  <a:srgbClr val="FF0000"/>
                </a:solidFill>
                <a:latin typeface="Cambria"/>
                <a:cs typeface="Cambria"/>
              </a:rPr>
              <a:t>(PLIs)</a:t>
            </a:r>
            <a:endParaRPr sz="1800">
              <a:latin typeface="Cambria"/>
              <a:cs typeface="Cambria"/>
            </a:endParaRPr>
          </a:p>
        </p:txBody>
      </p:sp>
      <p:sp>
        <p:nvSpPr>
          <p:cNvPr id="53" name="object 53"/>
          <p:cNvSpPr txBox="1">
            <a:spLocks noGrp="1"/>
          </p:cNvSpPr>
          <p:nvPr>
            <p:ph type="title"/>
          </p:nvPr>
        </p:nvSpPr>
        <p:spPr>
          <a:xfrm>
            <a:off x="466750" y="83642"/>
            <a:ext cx="3434079" cy="377190"/>
          </a:xfrm>
          <a:prstGeom prst="rect">
            <a:avLst/>
          </a:prstGeom>
          <a:solidFill>
            <a:srgbClr val="002060"/>
          </a:solidFill>
        </p:spPr>
        <p:txBody>
          <a:bodyPr vert="horz" wrap="square" lIns="0" tIns="13335" rIns="0" bIns="0" rtlCol="0">
            <a:spAutoFit/>
          </a:bodyPr>
          <a:lstStyle/>
          <a:p>
            <a:pPr marL="12700">
              <a:lnSpc>
                <a:spcPct val="100000"/>
              </a:lnSpc>
              <a:spcBef>
                <a:spcPts val="105"/>
              </a:spcBef>
            </a:pPr>
            <a:r>
              <a:rPr sz="2300" b="1" dirty="0">
                <a:solidFill>
                  <a:schemeClr val="bg1"/>
                </a:solidFill>
                <a:latin typeface="Trebuchet MS"/>
                <a:cs typeface="Trebuchet MS"/>
              </a:rPr>
              <a:t>PROFIT </a:t>
            </a:r>
            <a:r>
              <a:rPr sz="2300" b="1" spc="-5" dirty="0">
                <a:solidFill>
                  <a:schemeClr val="bg1"/>
                </a:solidFill>
                <a:latin typeface="Trebuchet MS"/>
                <a:cs typeface="Trebuchet MS"/>
              </a:rPr>
              <a:t>LEVEL</a:t>
            </a:r>
            <a:r>
              <a:rPr sz="2300" b="1" spc="-200" dirty="0">
                <a:solidFill>
                  <a:schemeClr val="bg1"/>
                </a:solidFill>
                <a:latin typeface="Trebuchet MS"/>
                <a:cs typeface="Trebuchet MS"/>
              </a:rPr>
              <a:t> </a:t>
            </a:r>
            <a:r>
              <a:rPr sz="2300" b="1" spc="-45" dirty="0">
                <a:solidFill>
                  <a:schemeClr val="bg1"/>
                </a:solidFill>
                <a:latin typeface="Trebuchet MS"/>
                <a:cs typeface="Trebuchet MS"/>
              </a:rPr>
              <a:t>INDICATOR</a:t>
            </a:r>
            <a:endParaRPr sz="2300" dirty="0">
              <a:solidFill>
                <a:schemeClr val="bg1"/>
              </a:solidFill>
              <a:latin typeface="Trebuchet MS"/>
              <a:cs typeface="Trebuchet MS"/>
            </a:endParaRPr>
          </a:p>
        </p:txBody>
      </p:sp>
      <p:sp>
        <p:nvSpPr>
          <p:cNvPr id="54" name="object 54"/>
          <p:cNvSpPr/>
          <p:nvPr/>
        </p:nvSpPr>
        <p:spPr>
          <a:xfrm>
            <a:off x="0" y="0"/>
            <a:ext cx="388620" cy="546100"/>
          </a:xfrm>
          <a:custGeom>
            <a:avLst/>
            <a:gdLst/>
            <a:ahLst/>
            <a:cxnLst/>
            <a:rect l="l" t="t" r="r" b="b"/>
            <a:pathLst>
              <a:path w="388620" h="546100">
                <a:moveTo>
                  <a:pt x="0" y="545591"/>
                </a:moveTo>
                <a:lnTo>
                  <a:pt x="388620" y="545591"/>
                </a:lnTo>
                <a:lnTo>
                  <a:pt x="388620" y="0"/>
                </a:lnTo>
                <a:lnTo>
                  <a:pt x="0" y="0"/>
                </a:lnTo>
                <a:lnTo>
                  <a:pt x="0" y="545591"/>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51513" y="4131321"/>
            <a:ext cx="3317548" cy="69681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07288" y="1116838"/>
            <a:ext cx="10767060" cy="240855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A5042"/>
                </a:solidFill>
                <a:latin typeface="Cambria"/>
                <a:cs typeface="Cambria"/>
              </a:rPr>
              <a:t>While </a:t>
            </a:r>
            <a:r>
              <a:rPr sz="2000" b="1" spc="-5" dirty="0">
                <a:solidFill>
                  <a:srgbClr val="0A5042"/>
                </a:solidFill>
                <a:latin typeface="Cambria"/>
                <a:cs typeface="Cambria"/>
              </a:rPr>
              <a:t>selecting PLI One </a:t>
            </a:r>
            <a:r>
              <a:rPr sz="2000" b="1" dirty="0">
                <a:solidFill>
                  <a:srgbClr val="0A5042"/>
                </a:solidFill>
                <a:latin typeface="Cambria"/>
                <a:cs typeface="Cambria"/>
              </a:rPr>
              <a:t>should bear </a:t>
            </a:r>
            <a:r>
              <a:rPr sz="2000" b="1" spc="-5" dirty="0">
                <a:solidFill>
                  <a:srgbClr val="0A5042"/>
                </a:solidFill>
                <a:latin typeface="Cambria"/>
                <a:cs typeface="Cambria"/>
              </a:rPr>
              <a:t>the </a:t>
            </a:r>
            <a:r>
              <a:rPr sz="2000" b="1" spc="-10" dirty="0">
                <a:solidFill>
                  <a:srgbClr val="0A5042"/>
                </a:solidFill>
                <a:latin typeface="Cambria"/>
                <a:cs typeface="Cambria"/>
              </a:rPr>
              <a:t>following </a:t>
            </a:r>
            <a:r>
              <a:rPr sz="2000" b="1" dirty="0">
                <a:solidFill>
                  <a:srgbClr val="0A5042"/>
                </a:solidFill>
                <a:latin typeface="Cambria"/>
                <a:cs typeface="Cambria"/>
              </a:rPr>
              <a:t>in</a:t>
            </a:r>
            <a:r>
              <a:rPr sz="2000" b="1" spc="-180" dirty="0">
                <a:solidFill>
                  <a:srgbClr val="0A5042"/>
                </a:solidFill>
                <a:latin typeface="Cambria"/>
                <a:cs typeface="Cambria"/>
              </a:rPr>
              <a:t> </a:t>
            </a:r>
            <a:r>
              <a:rPr sz="2000" b="1" spc="10" dirty="0">
                <a:solidFill>
                  <a:srgbClr val="0A5042"/>
                </a:solidFill>
                <a:latin typeface="Cambria"/>
                <a:cs typeface="Cambria"/>
              </a:rPr>
              <a:t>mind</a:t>
            </a:r>
            <a:r>
              <a:rPr sz="2000" b="1" spc="10" dirty="0">
                <a:solidFill>
                  <a:srgbClr val="44536A"/>
                </a:solidFill>
                <a:latin typeface="Cambria"/>
                <a:cs typeface="Cambria"/>
              </a:rPr>
              <a:t>:</a:t>
            </a:r>
            <a:endParaRPr sz="2000">
              <a:latin typeface="Cambria"/>
              <a:cs typeface="Cambria"/>
            </a:endParaRPr>
          </a:p>
          <a:p>
            <a:pPr>
              <a:lnSpc>
                <a:spcPct val="100000"/>
              </a:lnSpc>
              <a:spcBef>
                <a:spcPts val="50"/>
              </a:spcBef>
            </a:pPr>
            <a:endParaRPr sz="2700">
              <a:latin typeface="Times New Roman"/>
              <a:cs typeface="Times New Roman"/>
            </a:endParaRPr>
          </a:p>
          <a:p>
            <a:pPr marL="355600" indent="-342900">
              <a:lnSpc>
                <a:spcPct val="100000"/>
              </a:lnSpc>
              <a:buFont typeface="Wingdings"/>
              <a:buChar char=""/>
              <a:tabLst>
                <a:tab pos="355600" algn="l"/>
              </a:tabLst>
            </a:pPr>
            <a:r>
              <a:rPr sz="2000" spc="-5" dirty="0">
                <a:solidFill>
                  <a:srgbClr val="44536A"/>
                </a:solidFill>
                <a:latin typeface="Cambria"/>
                <a:cs typeface="Cambria"/>
              </a:rPr>
              <a:t>Characterization </a:t>
            </a:r>
            <a:r>
              <a:rPr sz="2000" dirty="0">
                <a:solidFill>
                  <a:srgbClr val="44536A"/>
                </a:solidFill>
                <a:latin typeface="Cambria"/>
                <a:cs typeface="Cambria"/>
              </a:rPr>
              <a:t>and the </a:t>
            </a:r>
            <a:r>
              <a:rPr sz="2000" spc="-5" dirty="0">
                <a:solidFill>
                  <a:srgbClr val="44536A"/>
                </a:solidFill>
                <a:latin typeface="Cambria"/>
                <a:cs typeface="Cambria"/>
              </a:rPr>
              <a:t>nature </a:t>
            </a:r>
            <a:r>
              <a:rPr sz="2000" dirty="0">
                <a:solidFill>
                  <a:srgbClr val="44536A"/>
                </a:solidFill>
                <a:latin typeface="Cambria"/>
                <a:cs typeface="Cambria"/>
              </a:rPr>
              <a:t>of </a:t>
            </a:r>
            <a:r>
              <a:rPr sz="2000" spc="-5" dirty="0">
                <a:solidFill>
                  <a:srgbClr val="44536A"/>
                </a:solidFill>
                <a:latin typeface="Cambria"/>
                <a:cs typeface="Cambria"/>
              </a:rPr>
              <a:t>business </a:t>
            </a:r>
            <a:r>
              <a:rPr sz="2000" dirty="0">
                <a:solidFill>
                  <a:srgbClr val="44536A"/>
                </a:solidFill>
                <a:latin typeface="Cambria"/>
                <a:cs typeface="Cambria"/>
              </a:rPr>
              <a:t>of the tested</a:t>
            </a:r>
            <a:r>
              <a:rPr sz="2000" spc="-190" dirty="0">
                <a:solidFill>
                  <a:srgbClr val="44536A"/>
                </a:solidFill>
                <a:latin typeface="Cambria"/>
                <a:cs typeface="Cambria"/>
              </a:rPr>
              <a:t> </a:t>
            </a:r>
            <a:r>
              <a:rPr sz="2000" dirty="0">
                <a:solidFill>
                  <a:srgbClr val="44536A"/>
                </a:solidFill>
                <a:latin typeface="Cambria"/>
                <a:cs typeface="Cambria"/>
              </a:rPr>
              <a:t>party</a:t>
            </a:r>
            <a:endParaRPr sz="2000">
              <a:latin typeface="Cambria"/>
              <a:cs typeface="Cambria"/>
            </a:endParaRPr>
          </a:p>
          <a:p>
            <a:pPr marL="355600" indent="-342900">
              <a:lnSpc>
                <a:spcPct val="100000"/>
              </a:lnSpc>
              <a:spcBef>
                <a:spcPts val="1200"/>
              </a:spcBef>
              <a:buFont typeface="Wingdings"/>
              <a:buChar char=""/>
              <a:tabLst>
                <a:tab pos="355600" algn="l"/>
              </a:tabLst>
            </a:pPr>
            <a:r>
              <a:rPr sz="2000" spc="-5" dirty="0">
                <a:solidFill>
                  <a:srgbClr val="44536A"/>
                </a:solidFill>
                <a:latin typeface="Cambria"/>
                <a:cs typeface="Cambria"/>
              </a:rPr>
              <a:t>Nature </a:t>
            </a:r>
            <a:r>
              <a:rPr sz="2000" dirty="0">
                <a:solidFill>
                  <a:srgbClr val="44536A"/>
                </a:solidFill>
                <a:latin typeface="Cambria"/>
                <a:cs typeface="Cambria"/>
              </a:rPr>
              <a:t>of </a:t>
            </a:r>
            <a:r>
              <a:rPr sz="2000" spc="-5" dirty="0">
                <a:solidFill>
                  <a:srgbClr val="44536A"/>
                </a:solidFill>
                <a:latin typeface="Cambria"/>
                <a:cs typeface="Cambria"/>
              </a:rPr>
              <a:t>comparables </a:t>
            </a:r>
            <a:r>
              <a:rPr sz="2000" dirty="0">
                <a:solidFill>
                  <a:srgbClr val="44536A"/>
                </a:solidFill>
                <a:latin typeface="Cambria"/>
                <a:cs typeface="Cambria"/>
              </a:rPr>
              <a:t>selected and the </a:t>
            </a:r>
            <a:r>
              <a:rPr sz="2000" spc="-5" dirty="0">
                <a:solidFill>
                  <a:srgbClr val="44536A"/>
                </a:solidFill>
                <a:latin typeface="Cambria"/>
                <a:cs typeface="Cambria"/>
              </a:rPr>
              <a:t>quality </a:t>
            </a:r>
            <a:r>
              <a:rPr sz="2000" dirty="0">
                <a:solidFill>
                  <a:srgbClr val="44536A"/>
                </a:solidFill>
                <a:latin typeface="Cambria"/>
                <a:cs typeface="Cambria"/>
              </a:rPr>
              <a:t>of </a:t>
            </a:r>
            <a:r>
              <a:rPr sz="2000" spc="-5" dirty="0">
                <a:solidFill>
                  <a:srgbClr val="44536A"/>
                </a:solidFill>
                <a:latin typeface="Cambria"/>
                <a:cs typeface="Cambria"/>
              </a:rPr>
              <a:t>information</a:t>
            </a:r>
            <a:r>
              <a:rPr sz="2000" spc="-185" dirty="0">
                <a:solidFill>
                  <a:srgbClr val="44536A"/>
                </a:solidFill>
                <a:latin typeface="Cambria"/>
                <a:cs typeface="Cambria"/>
              </a:rPr>
              <a:t> </a:t>
            </a:r>
            <a:r>
              <a:rPr sz="2000" spc="-10" dirty="0">
                <a:solidFill>
                  <a:srgbClr val="44536A"/>
                </a:solidFill>
                <a:latin typeface="Cambria"/>
                <a:cs typeface="Cambria"/>
              </a:rPr>
              <a:t>available</a:t>
            </a:r>
            <a:endParaRPr sz="2000">
              <a:latin typeface="Cambria"/>
              <a:cs typeface="Cambria"/>
            </a:endParaRPr>
          </a:p>
          <a:p>
            <a:pPr marL="355600" indent="-342900">
              <a:lnSpc>
                <a:spcPct val="100000"/>
              </a:lnSpc>
              <a:spcBef>
                <a:spcPts val="1200"/>
              </a:spcBef>
              <a:buFont typeface="Wingdings"/>
              <a:buChar char=""/>
              <a:tabLst>
                <a:tab pos="355600" algn="l"/>
              </a:tabLst>
            </a:pPr>
            <a:r>
              <a:rPr sz="2000" dirty="0">
                <a:solidFill>
                  <a:srgbClr val="44536A"/>
                </a:solidFill>
                <a:latin typeface="Cambria"/>
                <a:cs typeface="Cambria"/>
              </a:rPr>
              <a:t>PLI should </a:t>
            </a:r>
            <a:r>
              <a:rPr sz="2000" spc="-5" dirty="0">
                <a:solidFill>
                  <a:srgbClr val="44536A"/>
                </a:solidFill>
                <a:latin typeface="Cambria"/>
                <a:cs typeface="Cambria"/>
              </a:rPr>
              <a:t>result </a:t>
            </a:r>
            <a:r>
              <a:rPr sz="2000" dirty="0">
                <a:solidFill>
                  <a:srgbClr val="44536A"/>
                </a:solidFill>
                <a:latin typeface="Cambria"/>
                <a:cs typeface="Cambria"/>
              </a:rPr>
              <a:t>in </a:t>
            </a:r>
            <a:r>
              <a:rPr sz="2000" spc="-5" dirty="0">
                <a:solidFill>
                  <a:srgbClr val="44536A"/>
                </a:solidFill>
                <a:latin typeface="Cambria"/>
                <a:cs typeface="Cambria"/>
              </a:rPr>
              <a:t>better </a:t>
            </a:r>
            <a:r>
              <a:rPr sz="2000" dirty="0">
                <a:solidFill>
                  <a:srgbClr val="44536A"/>
                </a:solidFill>
                <a:latin typeface="Cambria"/>
                <a:cs typeface="Cambria"/>
              </a:rPr>
              <a:t>comparison of </a:t>
            </a:r>
            <a:r>
              <a:rPr sz="2000" spc="-5" dirty="0">
                <a:solidFill>
                  <a:srgbClr val="44536A"/>
                </a:solidFill>
                <a:latin typeface="Cambria"/>
                <a:cs typeface="Cambria"/>
              </a:rPr>
              <a:t>controlled transactions with uncontrolled</a:t>
            </a:r>
            <a:r>
              <a:rPr sz="2000" spc="-165" dirty="0">
                <a:solidFill>
                  <a:srgbClr val="44536A"/>
                </a:solidFill>
                <a:latin typeface="Cambria"/>
                <a:cs typeface="Cambria"/>
              </a:rPr>
              <a:t> </a:t>
            </a:r>
            <a:r>
              <a:rPr sz="2000" spc="-5" dirty="0">
                <a:solidFill>
                  <a:srgbClr val="44536A"/>
                </a:solidFill>
                <a:latin typeface="Cambria"/>
                <a:cs typeface="Cambria"/>
              </a:rPr>
              <a:t>transactions</a:t>
            </a:r>
            <a:endParaRPr sz="2000">
              <a:latin typeface="Cambria"/>
              <a:cs typeface="Cambria"/>
            </a:endParaRPr>
          </a:p>
          <a:p>
            <a:pPr marL="355600">
              <a:lnSpc>
                <a:spcPct val="100000"/>
              </a:lnSpc>
              <a:spcBef>
                <a:spcPts val="1200"/>
              </a:spcBef>
            </a:pPr>
            <a:r>
              <a:rPr sz="2000" dirty="0">
                <a:solidFill>
                  <a:srgbClr val="44536A"/>
                </a:solidFill>
                <a:latin typeface="Cambria"/>
                <a:cs typeface="Cambria"/>
              </a:rPr>
              <a:t>With least </a:t>
            </a:r>
            <a:r>
              <a:rPr sz="2000" spc="-5" dirty="0">
                <a:solidFill>
                  <a:srgbClr val="44536A"/>
                </a:solidFill>
                <a:latin typeface="Cambria"/>
                <a:cs typeface="Cambria"/>
              </a:rPr>
              <a:t>number </a:t>
            </a:r>
            <a:r>
              <a:rPr sz="2000" dirty="0">
                <a:solidFill>
                  <a:srgbClr val="44536A"/>
                </a:solidFill>
                <a:latin typeface="Cambria"/>
                <a:cs typeface="Cambria"/>
              </a:rPr>
              <a:t>of</a:t>
            </a:r>
            <a:r>
              <a:rPr sz="2000" spc="-75" dirty="0">
                <a:solidFill>
                  <a:srgbClr val="44536A"/>
                </a:solidFill>
                <a:latin typeface="Cambria"/>
                <a:cs typeface="Cambria"/>
              </a:rPr>
              <a:t> </a:t>
            </a:r>
            <a:r>
              <a:rPr sz="2000" dirty="0">
                <a:solidFill>
                  <a:srgbClr val="44536A"/>
                </a:solidFill>
                <a:latin typeface="Cambria"/>
                <a:cs typeface="Cambria"/>
              </a:rPr>
              <a:t>adjustments</a:t>
            </a:r>
            <a:endParaRPr sz="2000">
              <a:latin typeface="Cambria"/>
              <a:cs typeface="Cambria"/>
            </a:endParaRPr>
          </a:p>
        </p:txBody>
      </p:sp>
      <p:sp>
        <p:nvSpPr>
          <p:cNvPr id="4" name="object 4"/>
          <p:cNvSpPr txBox="1"/>
          <p:nvPr/>
        </p:nvSpPr>
        <p:spPr>
          <a:xfrm>
            <a:off x="1013561" y="5382259"/>
            <a:ext cx="10258425" cy="63627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 pos="356235" algn="l"/>
                <a:tab pos="1045844" algn="l"/>
                <a:tab pos="1542415" algn="l"/>
                <a:tab pos="2051685" algn="l"/>
                <a:tab pos="2573020" algn="l"/>
                <a:tab pos="3246755" algn="l"/>
                <a:tab pos="4278630" algn="l"/>
                <a:tab pos="4739005" algn="l"/>
                <a:tab pos="6440170" algn="l"/>
                <a:tab pos="6798309" algn="l"/>
                <a:tab pos="7403465" algn="l"/>
                <a:tab pos="7898765" algn="l"/>
                <a:tab pos="8587740" algn="l"/>
                <a:tab pos="9464040" algn="l"/>
                <a:tab pos="10066020" algn="l"/>
              </a:tabLst>
            </a:pPr>
            <a:r>
              <a:rPr sz="2000" spc="-5" dirty="0">
                <a:solidFill>
                  <a:srgbClr val="44536A"/>
                </a:solidFill>
                <a:latin typeface="Cambria"/>
                <a:cs typeface="Cambria"/>
              </a:rPr>
              <a:t>Onc</a:t>
            </a:r>
            <a:r>
              <a:rPr sz="2000" dirty="0">
                <a:solidFill>
                  <a:srgbClr val="44536A"/>
                </a:solidFill>
                <a:latin typeface="Cambria"/>
                <a:cs typeface="Cambria"/>
              </a:rPr>
              <a:t>e	the	PLI	has	</a:t>
            </a:r>
            <a:r>
              <a:rPr sz="2000" spc="-5" dirty="0">
                <a:solidFill>
                  <a:srgbClr val="44536A"/>
                </a:solidFill>
                <a:latin typeface="Cambria"/>
                <a:cs typeface="Cambria"/>
              </a:rPr>
              <a:t>b</a:t>
            </a:r>
            <a:r>
              <a:rPr sz="2000" spc="-15" dirty="0">
                <a:solidFill>
                  <a:srgbClr val="44536A"/>
                </a:solidFill>
                <a:latin typeface="Cambria"/>
                <a:cs typeface="Cambria"/>
              </a:rPr>
              <a:t>e</a:t>
            </a:r>
            <a:r>
              <a:rPr sz="2000" dirty="0">
                <a:solidFill>
                  <a:srgbClr val="44536A"/>
                </a:solidFill>
                <a:latin typeface="Cambria"/>
                <a:cs typeface="Cambria"/>
              </a:rPr>
              <a:t>en	</a:t>
            </a:r>
            <a:r>
              <a:rPr sz="2000" spc="-10" dirty="0">
                <a:solidFill>
                  <a:srgbClr val="44536A"/>
                </a:solidFill>
                <a:latin typeface="Cambria"/>
                <a:cs typeface="Cambria"/>
              </a:rPr>
              <a:t>s</a:t>
            </a:r>
            <a:r>
              <a:rPr sz="2000" dirty="0">
                <a:solidFill>
                  <a:srgbClr val="44536A"/>
                </a:solidFill>
                <a:latin typeface="Cambria"/>
                <a:cs typeface="Cambria"/>
              </a:rPr>
              <a:t>e</a:t>
            </a:r>
            <a:r>
              <a:rPr sz="2000" spc="-10" dirty="0">
                <a:solidFill>
                  <a:srgbClr val="44536A"/>
                </a:solidFill>
                <a:latin typeface="Cambria"/>
                <a:cs typeface="Cambria"/>
              </a:rPr>
              <a:t>l</a:t>
            </a:r>
            <a:r>
              <a:rPr sz="2000" dirty="0">
                <a:solidFill>
                  <a:srgbClr val="44536A"/>
                </a:solidFill>
                <a:latin typeface="Cambria"/>
                <a:cs typeface="Cambria"/>
              </a:rPr>
              <a:t>ec</a:t>
            </a:r>
            <a:r>
              <a:rPr sz="2000" spc="-10" dirty="0">
                <a:solidFill>
                  <a:srgbClr val="44536A"/>
                </a:solidFill>
                <a:latin typeface="Cambria"/>
                <a:cs typeface="Cambria"/>
              </a:rPr>
              <a:t>t</a:t>
            </a:r>
            <a:r>
              <a:rPr sz="2000" dirty="0">
                <a:solidFill>
                  <a:srgbClr val="44536A"/>
                </a:solidFill>
                <a:latin typeface="Cambria"/>
                <a:cs typeface="Cambria"/>
              </a:rPr>
              <a:t>ed	</a:t>
            </a:r>
            <a:r>
              <a:rPr sz="2000" spc="-35" dirty="0">
                <a:solidFill>
                  <a:srgbClr val="44536A"/>
                </a:solidFill>
                <a:latin typeface="Cambria"/>
                <a:cs typeface="Cambria"/>
              </a:rPr>
              <a:t>f</a:t>
            </a:r>
            <a:r>
              <a:rPr sz="2000" dirty="0">
                <a:solidFill>
                  <a:srgbClr val="44536A"/>
                </a:solidFill>
                <a:latin typeface="Cambria"/>
                <a:cs typeface="Cambria"/>
              </a:rPr>
              <a:t>or	</a:t>
            </a:r>
            <a:r>
              <a:rPr sz="2000" spc="-10" dirty="0">
                <a:solidFill>
                  <a:srgbClr val="44536A"/>
                </a:solidFill>
                <a:latin typeface="Cambria"/>
                <a:cs typeface="Cambria"/>
              </a:rPr>
              <a:t>d</a:t>
            </a:r>
            <a:r>
              <a:rPr sz="2000" dirty="0">
                <a:solidFill>
                  <a:srgbClr val="44536A"/>
                </a:solidFill>
                <a:latin typeface="Cambria"/>
                <a:cs typeface="Cambria"/>
              </a:rPr>
              <a:t>e</a:t>
            </a:r>
            <a:r>
              <a:rPr sz="2000" spc="-15" dirty="0">
                <a:solidFill>
                  <a:srgbClr val="44536A"/>
                </a:solidFill>
                <a:latin typeface="Cambria"/>
                <a:cs typeface="Cambria"/>
              </a:rPr>
              <a:t>t</a:t>
            </a:r>
            <a:r>
              <a:rPr sz="2000" dirty="0">
                <a:solidFill>
                  <a:srgbClr val="44536A"/>
                </a:solidFill>
                <a:latin typeface="Cambria"/>
                <a:cs typeface="Cambria"/>
              </a:rPr>
              <a:t>e</a:t>
            </a:r>
            <a:r>
              <a:rPr sz="2000" spc="-10" dirty="0">
                <a:solidFill>
                  <a:srgbClr val="44536A"/>
                </a:solidFill>
                <a:latin typeface="Cambria"/>
                <a:cs typeface="Cambria"/>
              </a:rPr>
              <a:t>r</a:t>
            </a:r>
            <a:r>
              <a:rPr sz="2000" spc="-15" dirty="0">
                <a:solidFill>
                  <a:srgbClr val="44536A"/>
                </a:solidFill>
                <a:latin typeface="Cambria"/>
                <a:cs typeface="Cambria"/>
              </a:rPr>
              <a:t>m</a:t>
            </a:r>
            <a:r>
              <a:rPr sz="2000" dirty="0">
                <a:solidFill>
                  <a:srgbClr val="44536A"/>
                </a:solidFill>
                <a:latin typeface="Cambria"/>
                <a:cs typeface="Cambria"/>
              </a:rPr>
              <a:t>i</a:t>
            </a:r>
            <a:r>
              <a:rPr sz="2000" spc="-20" dirty="0">
                <a:solidFill>
                  <a:srgbClr val="44536A"/>
                </a:solidFill>
                <a:latin typeface="Cambria"/>
                <a:cs typeface="Cambria"/>
              </a:rPr>
              <a:t>n</a:t>
            </a:r>
            <a:r>
              <a:rPr sz="2000" dirty="0">
                <a:solidFill>
                  <a:srgbClr val="44536A"/>
                </a:solidFill>
                <a:latin typeface="Cambria"/>
                <a:cs typeface="Cambria"/>
              </a:rPr>
              <a:t>a</a:t>
            </a:r>
            <a:r>
              <a:rPr sz="2000" spc="-5" dirty="0">
                <a:solidFill>
                  <a:srgbClr val="44536A"/>
                </a:solidFill>
                <a:latin typeface="Cambria"/>
                <a:cs typeface="Cambria"/>
              </a:rPr>
              <a:t>t</a:t>
            </a:r>
            <a:r>
              <a:rPr sz="2000" spc="-15" dirty="0">
                <a:solidFill>
                  <a:srgbClr val="44536A"/>
                </a:solidFill>
                <a:latin typeface="Cambria"/>
                <a:cs typeface="Cambria"/>
              </a:rPr>
              <a:t>i</a:t>
            </a:r>
            <a:r>
              <a:rPr sz="2000" dirty="0">
                <a:solidFill>
                  <a:srgbClr val="44536A"/>
                </a:solidFill>
                <a:latin typeface="Cambria"/>
                <a:cs typeface="Cambria"/>
              </a:rPr>
              <a:t>on	</a:t>
            </a:r>
            <a:r>
              <a:rPr sz="2000" spc="-10" dirty="0">
                <a:solidFill>
                  <a:srgbClr val="44536A"/>
                </a:solidFill>
                <a:latin typeface="Cambria"/>
                <a:cs typeface="Cambria"/>
              </a:rPr>
              <a:t>o</a:t>
            </a:r>
            <a:r>
              <a:rPr sz="2000" dirty="0">
                <a:solidFill>
                  <a:srgbClr val="44536A"/>
                </a:solidFill>
                <a:latin typeface="Cambria"/>
                <a:cs typeface="Cambria"/>
              </a:rPr>
              <a:t>f	</a:t>
            </a:r>
            <a:r>
              <a:rPr sz="2000" spc="-5" dirty="0">
                <a:solidFill>
                  <a:srgbClr val="44536A"/>
                </a:solidFill>
                <a:latin typeface="Cambria"/>
                <a:cs typeface="Cambria"/>
              </a:rPr>
              <a:t>AL</a:t>
            </a:r>
            <a:r>
              <a:rPr sz="2000" spc="-250" dirty="0">
                <a:solidFill>
                  <a:srgbClr val="44536A"/>
                </a:solidFill>
                <a:latin typeface="Cambria"/>
                <a:cs typeface="Cambria"/>
              </a:rPr>
              <a:t>P</a:t>
            </a:r>
            <a:r>
              <a:rPr sz="2000" dirty="0">
                <a:solidFill>
                  <a:srgbClr val="44536A"/>
                </a:solidFill>
                <a:latin typeface="Cambria"/>
                <a:cs typeface="Cambria"/>
              </a:rPr>
              <a:t>,	the	</a:t>
            </a:r>
            <a:r>
              <a:rPr sz="2000" spc="-5" dirty="0">
                <a:solidFill>
                  <a:srgbClr val="44536A"/>
                </a:solidFill>
                <a:latin typeface="Cambria"/>
                <a:cs typeface="Cambria"/>
              </a:rPr>
              <a:t>mos</a:t>
            </a:r>
            <a:r>
              <a:rPr sz="2000" dirty="0">
                <a:solidFill>
                  <a:srgbClr val="44536A"/>
                </a:solidFill>
                <a:latin typeface="Cambria"/>
                <a:cs typeface="Cambria"/>
              </a:rPr>
              <a:t>t	c</a:t>
            </a:r>
            <a:r>
              <a:rPr sz="2000" spc="-10" dirty="0">
                <a:solidFill>
                  <a:srgbClr val="44536A"/>
                </a:solidFill>
                <a:latin typeface="Cambria"/>
                <a:cs typeface="Cambria"/>
              </a:rPr>
              <a:t>r</a:t>
            </a:r>
            <a:r>
              <a:rPr sz="2000" spc="-5" dirty="0">
                <a:solidFill>
                  <a:srgbClr val="44536A"/>
                </a:solidFill>
                <a:latin typeface="Cambria"/>
                <a:cs typeface="Cambria"/>
              </a:rPr>
              <a:t>uc</a:t>
            </a:r>
            <a:r>
              <a:rPr sz="2000" spc="-20" dirty="0">
                <a:solidFill>
                  <a:srgbClr val="44536A"/>
                </a:solidFill>
                <a:latin typeface="Cambria"/>
                <a:cs typeface="Cambria"/>
              </a:rPr>
              <a:t>i</a:t>
            </a:r>
            <a:r>
              <a:rPr sz="2000" spc="-5" dirty="0">
                <a:solidFill>
                  <a:srgbClr val="44536A"/>
                </a:solidFill>
                <a:latin typeface="Cambria"/>
                <a:cs typeface="Cambria"/>
              </a:rPr>
              <a:t>a</a:t>
            </a:r>
            <a:r>
              <a:rPr sz="2000" dirty="0">
                <a:solidFill>
                  <a:srgbClr val="44536A"/>
                </a:solidFill>
                <a:latin typeface="Cambria"/>
                <a:cs typeface="Cambria"/>
              </a:rPr>
              <a:t>l	</a:t>
            </a:r>
            <a:r>
              <a:rPr sz="2000" spc="-5" dirty="0">
                <a:solidFill>
                  <a:srgbClr val="44536A"/>
                </a:solidFill>
                <a:latin typeface="Cambria"/>
                <a:cs typeface="Cambria"/>
              </a:rPr>
              <a:t>par</a:t>
            </a:r>
            <a:r>
              <a:rPr sz="2000" dirty="0">
                <a:solidFill>
                  <a:srgbClr val="44536A"/>
                </a:solidFill>
                <a:latin typeface="Cambria"/>
                <a:cs typeface="Cambria"/>
              </a:rPr>
              <a:t>t	</a:t>
            </a:r>
            <a:r>
              <a:rPr sz="2000" spc="-5" dirty="0">
                <a:solidFill>
                  <a:srgbClr val="44536A"/>
                </a:solidFill>
                <a:latin typeface="Cambria"/>
                <a:cs typeface="Cambria"/>
              </a:rPr>
              <a:t>is</a:t>
            </a:r>
            <a:endParaRPr sz="2000">
              <a:latin typeface="Cambria"/>
              <a:cs typeface="Cambria"/>
            </a:endParaRPr>
          </a:p>
          <a:p>
            <a:pPr marL="355600">
              <a:lnSpc>
                <a:spcPct val="100000"/>
              </a:lnSpc>
            </a:pPr>
            <a:r>
              <a:rPr sz="2000" spc="-5" dirty="0">
                <a:solidFill>
                  <a:srgbClr val="44536A"/>
                </a:solidFill>
                <a:latin typeface="Cambria"/>
                <a:cs typeface="Cambria"/>
              </a:rPr>
              <a:t>Benchmarking</a:t>
            </a:r>
            <a:r>
              <a:rPr sz="2000" spc="-45" dirty="0">
                <a:solidFill>
                  <a:srgbClr val="44536A"/>
                </a:solidFill>
                <a:latin typeface="Cambria"/>
                <a:cs typeface="Cambria"/>
              </a:rPr>
              <a:t> </a:t>
            </a:r>
            <a:r>
              <a:rPr sz="2000" spc="-10" dirty="0">
                <a:solidFill>
                  <a:srgbClr val="44536A"/>
                </a:solidFill>
                <a:latin typeface="Cambria"/>
                <a:cs typeface="Cambria"/>
              </a:rPr>
              <a:t>Analysis</a:t>
            </a:r>
            <a:endParaRPr sz="2000">
              <a:latin typeface="Cambria"/>
              <a:cs typeface="Cambria"/>
            </a:endParaRPr>
          </a:p>
        </p:txBody>
      </p:sp>
      <p:sp>
        <p:nvSpPr>
          <p:cNvPr id="5" name="object 5"/>
          <p:cNvSpPr txBox="1">
            <a:spLocks noGrp="1"/>
          </p:cNvSpPr>
          <p:nvPr>
            <p:ph type="title"/>
          </p:nvPr>
        </p:nvSpPr>
        <p:spPr>
          <a:xfrm>
            <a:off x="475894" y="59817"/>
            <a:ext cx="2766060" cy="376555"/>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2300" b="1" spc="-5" dirty="0">
                <a:solidFill>
                  <a:schemeClr val="bg1"/>
                </a:solidFill>
                <a:latin typeface="Trebuchet MS"/>
                <a:cs typeface="Trebuchet MS"/>
              </a:rPr>
              <a:t>CONCLUSION </a:t>
            </a:r>
            <a:r>
              <a:rPr sz="2300" b="1" dirty="0">
                <a:solidFill>
                  <a:schemeClr val="bg1"/>
                </a:solidFill>
                <a:latin typeface="Trebuchet MS"/>
                <a:cs typeface="Trebuchet MS"/>
              </a:rPr>
              <a:t>ON</a:t>
            </a:r>
            <a:r>
              <a:rPr sz="2300" b="1" spc="-55" dirty="0">
                <a:solidFill>
                  <a:schemeClr val="bg1"/>
                </a:solidFill>
                <a:latin typeface="Trebuchet MS"/>
                <a:cs typeface="Trebuchet MS"/>
              </a:rPr>
              <a:t> </a:t>
            </a:r>
            <a:r>
              <a:rPr sz="2300" b="1" dirty="0">
                <a:solidFill>
                  <a:schemeClr val="bg1"/>
                </a:solidFill>
                <a:latin typeface="Trebuchet MS"/>
                <a:cs typeface="Trebuchet MS"/>
              </a:rPr>
              <a:t>PLI</a:t>
            </a:r>
            <a:endParaRPr sz="2300" dirty="0">
              <a:solidFill>
                <a:schemeClr val="bg1"/>
              </a:solidFill>
              <a:latin typeface="Trebuchet MS"/>
              <a:cs typeface="Trebuchet MS"/>
            </a:endParaRPr>
          </a:p>
        </p:txBody>
      </p:sp>
      <p:sp>
        <p:nvSpPr>
          <p:cNvPr id="6" name="object 6"/>
          <p:cNvSpPr/>
          <p:nvPr/>
        </p:nvSpPr>
        <p:spPr>
          <a:xfrm>
            <a:off x="0" y="0"/>
            <a:ext cx="398145" cy="521334"/>
          </a:xfrm>
          <a:custGeom>
            <a:avLst/>
            <a:gdLst/>
            <a:ahLst/>
            <a:cxnLst/>
            <a:rect l="l" t="t" r="r" b="b"/>
            <a:pathLst>
              <a:path w="398145" h="521334">
                <a:moveTo>
                  <a:pt x="0" y="521208"/>
                </a:moveTo>
                <a:lnTo>
                  <a:pt x="397764" y="521208"/>
                </a:lnTo>
                <a:lnTo>
                  <a:pt x="397764" y="0"/>
                </a:lnTo>
                <a:lnTo>
                  <a:pt x="0" y="0"/>
                </a:lnTo>
                <a:lnTo>
                  <a:pt x="0" y="521208"/>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22107" y="1940051"/>
            <a:ext cx="3549396" cy="36972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722107" y="1940051"/>
            <a:ext cx="3549650" cy="3697604"/>
          </a:xfrm>
          <a:custGeom>
            <a:avLst/>
            <a:gdLst/>
            <a:ahLst/>
            <a:cxnLst/>
            <a:rect l="l" t="t" r="r" b="b"/>
            <a:pathLst>
              <a:path w="3549650" h="3697604">
                <a:moveTo>
                  <a:pt x="0" y="3697224"/>
                </a:moveTo>
                <a:lnTo>
                  <a:pt x="3549396" y="3697224"/>
                </a:lnTo>
                <a:lnTo>
                  <a:pt x="3549396" y="0"/>
                </a:lnTo>
                <a:lnTo>
                  <a:pt x="0" y="0"/>
                </a:lnTo>
                <a:lnTo>
                  <a:pt x="0" y="3697224"/>
                </a:lnTo>
                <a:close/>
              </a:path>
            </a:pathLst>
          </a:custGeom>
          <a:ln w="6096">
            <a:solidFill>
              <a:srgbClr val="FFC000"/>
            </a:solidFill>
          </a:ln>
        </p:spPr>
        <p:txBody>
          <a:bodyPr wrap="square" lIns="0" tIns="0" rIns="0" bIns="0" rtlCol="0"/>
          <a:lstStyle/>
          <a:p>
            <a:endParaRPr/>
          </a:p>
        </p:txBody>
      </p:sp>
      <p:sp>
        <p:nvSpPr>
          <p:cNvPr id="4" name="object 4"/>
          <p:cNvSpPr txBox="1"/>
          <p:nvPr/>
        </p:nvSpPr>
        <p:spPr>
          <a:xfrm>
            <a:off x="579221" y="867917"/>
            <a:ext cx="3096260" cy="36068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1F3863"/>
                </a:solidFill>
                <a:latin typeface="Book Antiqua"/>
                <a:cs typeface="Book Antiqua"/>
              </a:rPr>
              <a:t>Factors </a:t>
            </a:r>
            <a:r>
              <a:rPr sz="2200" b="1" dirty="0">
                <a:solidFill>
                  <a:srgbClr val="1F3863"/>
                </a:solidFill>
                <a:latin typeface="Book Antiqua"/>
                <a:cs typeface="Book Antiqua"/>
              </a:rPr>
              <a:t>to </a:t>
            </a:r>
            <a:r>
              <a:rPr sz="2200" b="1" spc="-5" dirty="0">
                <a:solidFill>
                  <a:srgbClr val="1F3863"/>
                </a:solidFill>
                <a:latin typeface="Book Antiqua"/>
                <a:cs typeface="Book Antiqua"/>
              </a:rPr>
              <a:t>be</a:t>
            </a:r>
            <a:r>
              <a:rPr sz="2200" b="1" spc="5" dirty="0">
                <a:solidFill>
                  <a:srgbClr val="1F3863"/>
                </a:solidFill>
                <a:latin typeface="Book Antiqua"/>
                <a:cs typeface="Book Antiqua"/>
              </a:rPr>
              <a:t> </a:t>
            </a:r>
            <a:r>
              <a:rPr sz="2200" b="1" spc="-5" dirty="0">
                <a:solidFill>
                  <a:srgbClr val="1F3863"/>
                </a:solidFill>
                <a:latin typeface="Book Antiqua"/>
                <a:cs typeface="Book Antiqua"/>
              </a:rPr>
              <a:t>considered</a:t>
            </a:r>
            <a:endParaRPr sz="2200">
              <a:latin typeface="Book Antiqua"/>
              <a:cs typeface="Book Antiqua"/>
            </a:endParaRPr>
          </a:p>
        </p:txBody>
      </p:sp>
      <p:sp>
        <p:nvSpPr>
          <p:cNvPr id="5" name="object 5"/>
          <p:cNvSpPr/>
          <p:nvPr/>
        </p:nvSpPr>
        <p:spPr>
          <a:xfrm>
            <a:off x="11271504" y="6391655"/>
            <a:ext cx="287020" cy="287020"/>
          </a:xfrm>
          <a:custGeom>
            <a:avLst/>
            <a:gdLst/>
            <a:ahLst/>
            <a:cxnLst/>
            <a:rect l="l" t="t" r="r" b="b"/>
            <a:pathLst>
              <a:path w="287020" h="287020">
                <a:moveTo>
                  <a:pt x="143255" y="0"/>
                </a:moveTo>
                <a:lnTo>
                  <a:pt x="97974" y="7303"/>
                </a:lnTo>
                <a:lnTo>
                  <a:pt x="58649" y="27639"/>
                </a:lnTo>
                <a:lnTo>
                  <a:pt x="27639" y="58649"/>
                </a:lnTo>
                <a:lnTo>
                  <a:pt x="7303" y="97974"/>
                </a:lnTo>
                <a:lnTo>
                  <a:pt x="0" y="143256"/>
                </a:lnTo>
                <a:lnTo>
                  <a:pt x="7303" y="188537"/>
                </a:lnTo>
                <a:lnTo>
                  <a:pt x="27639" y="227862"/>
                </a:lnTo>
                <a:lnTo>
                  <a:pt x="58649" y="258872"/>
                </a:lnTo>
                <a:lnTo>
                  <a:pt x="97974" y="279208"/>
                </a:lnTo>
                <a:lnTo>
                  <a:pt x="143255" y="286512"/>
                </a:lnTo>
                <a:lnTo>
                  <a:pt x="188537" y="279208"/>
                </a:lnTo>
                <a:lnTo>
                  <a:pt x="227862" y="258872"/>
                </a:lnTo>
                <a:lnTo>
                  <a:pt x="258872" y="227862"/>
                </a:lnTo>
                <a:lnTo>
                  <a:pt x="279208" y="188537"/>
                </a:lnTo>
                <a:lnTo>
                  <a:pt x="286512" y="143256"/>
                </a:lnTo>
                <a:lnTo>
                  <a:pt x="279208" y="97974"/>
                </a:lnTo>
                <a:lnTo>
                  <a:pt x="258872" y="58649"/>
                </a:lnTo>
                <a:lnTo>
                  <a:pt x="227862" y="27639"/>
                </a:lnTo>
                <a:lnTo>
                  <a:pt x="188537" y="7303"/>
                </a:lnTo>
                <a:lnTo>
                  <a:pt x="143255" y="0"/>
                </a:lnTo>
                <a:close/>
              </a:path>
            </a:pathLst>
          </a:custGeom>
          <a:solidFill>
            <a:srgbClr val="5B9BD4"/>
          </a:solidFill>
        </p:spPr>
        <p:txBody>
          <a:bodyPr wrap="square" lIns="0" tIns="0" rIns="0" bIns="0" rtlCol="0"/>
          <a:lstStyle/>
          <a:p>
            <a:endParaRPr/>
          </a:p>
        </p:txBody>
      </p:sp>
      <p:sp>
        <p:nvSpPr>
          <p:cNvPr id="7" name="object 7"/>
          <p:cNvSpPr/>
          <p:nvPr/>
        </p:nvSpPr>
        <p:spPr>
          <a:xfrm>
            <a:off x="1299972" y="5826252"/>
            <a:ext cx="4719828" cy="53035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818385" y="4813172"/>
            <a:ext cx="1382395" cy="124687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818385" y="5257927"/>
            <a:ext cx="1382395" cy="802640"/>
          </a:xfrm>
          <a:custGeom>
            <a:avLst/>
            <a:gdLst/>
            <a:ahLst/>
            <a:cxnLst/>
            <a:rect l="l" t="t" r="r" b="b"/>
            <a:pathLst>
              <a:path w="1382395" h="802639">
                <a:moveTo>
                  <a:pt x="235331" y="0"/>
                </a:moveTo>
                <a:lnTo>
                  <a:pt x="0" y="226822"/>
                </a:lnTo>
                <a:lnTo>
                  <a:pt x="36211" y="253579"/>
                </a:lnTo>
                <a:lnTo>
                  <a:pt x="73062" y="280048"/>
                </a:lnTo>
                <a:lnTo>
                  <a:pt x="110554" y="306205"/>
                </a:lnTo>
                <a:lnTo>
                  <a:pt x="148690" y="332027"/>
                </a:lnTo>
                <a:lnTo>
                  <a:pt x="187471" y="357492"/>
                </a:lnTo>
                <a:lnTo>
                  <a:pt x="226899" y="382577"/>
                </a:lnTo>
                <a:lnTo>
                  <a:pt x="266978" y="407258"/>
                </a:lnTo>
                <a:lnTo>
                  <a:pt x="307709" y="431514"/>
                </a:lnTo>
                <a:lnTo>
                  <a:pt x="349094" y="455321"/>
                </a:lnTo>
                <a:lnTo>
                  <a:pt x="391135" y="478657"/>
                </a:lnTo>
                <a:lnTo>
                  <a:pt x="433835" y="501498"/>
                </a:lnTo>
                <a:lnTo>
                  <a:pt x="477196" y="523822"/>
                </a:lnTo>
                <a:lnTo>
                  <a:pt x="521219" y="545607"/>
                </a:lnTo>
                <a:lnTo>
                  <a:pt x="565907" y="566828"/>
                </a:lnTo>
                <a:lnTo>
                  <a:pt x="611263" y="587464"/>
                </a:lnTo>
                <a:lnTo>
                  <a:pt x="657288" y="607492"/>
                </a:lnTo>
                <a:lnTo>
                  <a:pt x="703984" y="626889"/>
                </a:lnTo>
                <a:lnTo>
                  <a:pt x="751354" y="645631"/>
                </a:lnTo>
                <a:lnTo>
                  <a:pt x="799400" y="663697"/>
                </a:lnTo>
                <a:lnTo>
                  <a:pt x="848123" y="681064"/>
                </a:lnTo>
                <a:lnTo>
                  <a:pt x="897527" y="697708"/>
                </a:lnTo>
                <a:lnTo>
                  <a:pt x="947613" y="713607"/>
                </a:lnTo>
                <a:lnTo>
                  <a:pt x="998383" y="728738"/>
                </a:lnTo>
                <a:lnTo>
                  <a:pt x="1049840" y="743078"/>
                </a:lnTo>
                <a:lnTo>
                  <a:pt x="1101985" y="756605"/>
                </a:lnTo>
                <a:lnTo>
                  <a:pt x="1154822" y="769295"/>
                </a:lnTo>
                <a:lnTo>
                  <a:pt x="1208351" y="781126"/>
                </a:lnTo>
                <a:lnTo>
                  <a:pt x="1262576" y="792075"/>
                </a:lnTo>
                <a:lnTo>
                  <a:pt x="1317497" y="802119"/>
                </a:lnTo>
                <a:lnTo>
                  <a:pt x="1382395" y="492975"/>
                </a:lnTo>
                <a:lnTo>
                  <a:pt x="1326271" y="482218"/>
                </a:lnTo>
                <a:lnTo>
                  <a:pt x="1271041" y="470488"/>
                </a:lnTo>
                <a:lnTo>
                  <a:pt x="1216697" y="457814"/>
                </a:lnTo>
                <a:lnTo>
                  <a:pt x="1163236" y="444227"/>
                </a:lnTo>
                <a:lnTo>
                  <a:pt x="1110651" y="429755"/>
                </a:lnTo>
                <a:lnTo>
                  <a:pt x="1058939" y="414429"/>
                </a:lnTo>
                <a:lnTo>
                  <a:pt x="1008093" y="398277"/>
                </a:lnTo>
                <a:lnTo>
                  <a:pt x="958109" y="381329"/>
                </a:lnTo>
                <a:lnTo>
                  <a:pt x="908982" y="363614"/>
                </a:lnTo>
                <a:lnTo>
                  <a:pt x="860707" y="345163"/>
                </a:lnTo>
                <a:lnTo>
                  <a:pt x="813278" y="326004"/>
                </a:lnTo>
                <a:lnTo>
                  <a:pt x="766691" y="306167"/>
                </a:lnTo>
                <a:lnTo>
                  <a:pt x="720940" y="285681"/>
                </a:lnTo>
                <a:lnTo>
                  <a:pt x="676021" y="264577"/>
                </a:lnTo>
                <a:lnTo>
                  <a:pt x="631928" y="242882"/>
                </a:lnTo>
                <a:lnTo>
                  <a:pt x="588656" y="220628"/>
                </a:lnTo>
                <a:lnTo>
                  <a:pt x="546201" y="197843"/>
                </a:lnTo>
                <a:lnTo>
                  <a:pt x="504556" y="174557"/>
                </a:lnTo>
                <a:lnTo>
                  <a:pt x="463718" y="150800"/>
                </a:lnTo>
                <a:lnTo>
                  <a:pt x="423681" y="126600"/>
                </a:lnTo>
                <a:lnTo>
                  <a:pt x="384439" y="101987"/>
                </a:lnTo>
                <a:lnTo>
                  <a:pt x="345988" y="76991"/>
                </a:lnTo>
                <a:lnTo>
                  <a:pt x="308323" y="51642"/>
                </a:lnTo>
                <a:lnTo>
                  <a:pt x="271439" y="25968"/>
                </a:lnTo>
                <a:lnTo>
                  <a:pt x="235331" y="0"/>
                </a:lnTo>
                <a:close/>
              </a:path>
            </a:pathLst>
          </a:custGeom>
          <a:solidFill>
            <a:srgbClr val="2C3E50">
              <a:alpha val="59999"/>
            </a:srgbClr>
          </a:solidFill>
        </p:spPr>
        <p:txBody>
          <a:bodyPr wrap="square" lIns="0" tIns="0" rIns="0" bIns="0" rtlCol="0"/>
          <a:lstStyle/>
          <a:p>
            <a:endParaRPr/>
          </a:p>
        </p:txBody>
      </p:sp>
      <p:sp>
        <p:nvSpPr>
          <p:cNvPr id="10" name="object 10"/>
          <p:cNvSpPr/>
          <p:nvPr/>
        </p:nvSpPr>
        <p:spPr>
          <a:xfrm>
            <a:off x="1818513" y="4813046"/>
            <a:ext cx="615950" cy="689610"/>
          </a:xfrm>
          <a:custGeom>
            <a:avLst/>
            <a:gdLst/>
            <a:ahLst/>
            <a:cxnLst/>
            <a:rect l="l" t="t" r="r" b="b"/>
            <a:pathLst>
              <a:path w="615950" h="689610">
                <a:moveTo>
                  <a:pt x="605536" y="0"/>
                </a:moveTo>
                <a:lnTo>
                  <a:pt x="518032" y="48894"/>
                </a:lnTo>
                <a:lnTo>
                  <a:pt x="235076" y="443991"/>
                </a:lnTo>
                <a:lnTo>
                  <a:pt x="0" y="670559"/>
                </a:lnTo>
                <a:lnTo>
                  <a:pt x="7058" y="675197"/>
                </a:lnTo>
                <a:lnTo>
                  <a:pt x="12938" y="680323"/>
                </a:lnTo>
                <a:lnTo>
                  <a:pt x="18127" y="685329"/>
                </a:lnTo>
                <a:lnTo>
                  <a:pt x="23113" y="689609"/>
                </a:lnTo>
                <a:lnTo>
                  <a:pt x="301751" y="493267"/>
                </a:lnTo>
                <a:lnTo>
                  <a:pt x="615950" y="5587"/>
                </a:lnTo>
                <a:lnTo>
                  <a:pt x="612267" y="4952"/>
                </a:lnTo>
                <a:lnTo>
                  <a:pt x="609219" y="634"/>
                </a:lnTo>
                <a:lnTo>
                  <a:pt x="605536" y="0"/>
                </a:lnTo>
                <a:close/>
              </a:path>
            </a:pathLst>
          </a:custGeom>
          <a:solidFill>
            <a:srgbClr val="2C3E50"/>
          </a:solidFill>
        </p:spPr>
        <p:txBody>
          <a:bodyPr wrap="square" lIns="0" tIns="0" rIns="0" bIns="0" rtlCol="0"/>
          <a:lstStyle/>
          <a:p>
            <a:endParaRPr/>
          </a:p>
        </p:txBody>
      </p:sp>
      <p:sp>
        <p:nvSpPr>
          <p:cNvPr id="11" name="object 11"/>
          <p:cNvSpPr/>
          <p:nvPr/>
        </p:nvSpPr>
        <p:spPr>
          <a:xfrm>
            <a:off x="2120645" y="5247894"/>
            <a:ext cx="1080135" cy="503555"/>
          </a:xfrm>
          <a:custGeom>
            <a:avLst/>
            <a:gdLst/>
            <a:ahLst/>
            <a:cxnLst/>
            <a:rect l="l" t="t" r="r" b="b"/>
            <a:pathLst>
              <a:path w="1080135" h="503554">
                <a:moveTo>
                  <a:pt x="35814" y="0"/>
                </a:moveTo>
                <a:lnTo>
                  <a:pt x="0" y="54482"/>
                </a:lnTo>
                <a:lnTo>
                  <a:pt x="37744" y="80088"/>
                </a:lnTo>
                <a:lnTo>
                  <a:pt x="76274" y="105367"/>
                </a:lnTo>
                <a:lnTo>
                  <a:pt x="115597" y="130286"/>
                </a:lnTo>
                <a:lnTo>
                  <a:pt x="155721" y="154812"/>
                </a:lnTo>
                <a:lnTo>
                  <a:pt x="196652" y="178914"/>
                </a:lnTo>
                <a:lnTo>
                  <a:pt x="238399" y="202559"/>
                </a:lnTo>
                <a:lnTo>
                  <a:pt x="280968" y="225715"/>
                </a:lnTo>
                <a:lnTo>
                  <a:pt x="324368" y="248350"/>
                </a:lnTo>
                <a:lnTo>
                  <a:pt x="368606" y="270430"/>
                </a:lnTo>
                <a:lnTo>
                  <a:pt x="413690" y="291925"/>
                </a:lnTo>
                <a:lnTo>
                  <a:pt x="459627" y="312801"/>
                </a:lnTo>
                <a:lnTo>
                  <a:pt x="506424" y="333026"/>
                </a:lnTo>
                <a:lnTo>
                  <a:pt x="554089" y="352568"/>
                </a:lnTo>
                <a:lnTo>
                  <a:pt x="602629" y="371395"/>
                </a:lnTo>
                <a:lnTo>
                  <a:pt x="652053" y="389473"/>
                </a:lnTo>
                <a:lnTo>
                  <a:pt x="702367" y="406772"/>
                </a:lnTo>
                <a:lnTo>
                  <a:pt x="753580" y="423258"/>
                </a:lnTo>
                <a:lnTo>
                  <a:pt x="805698" y="438899"/>
                </a:lnTo>
                <a:lnTo>
                  <a:pt x="858729" y="453663"/>
                </a:lnTo>
                <a:lnTo>
                  <a:pt x="912680" y="467518"/>
                </a:lnTo>
                <a:lnTo>
                  <a:pt x="967560" y="480430"/>
                </a:lnTo>
                <a:lnTo>
                  <a:pt x="1023376" y="492369"/>
                </a:lnTo>
                <a:lnTo>
                  <a:pt x="1080135" y="503300"/>
                </a:lnTo>
                <a:lnTo>
                  <a:pt x="1079373" y="442518"/>
                </a:lnTo>
                <a:lnTo>
                  <a:pt x="1024575" y="431474"/>
                </a:lnTo>
                <a:lnTo>
                  <a:pt x="970668" y="419495"/>
                </a:lnTo>
                <a:lnTo>
                  <a:pt x="917647" y="406606"/>
                </a:lnTo>
                <a:lnTo>
                  <a:pt x="865508" y="392836"/>
                </a:lnTo>
                <a:lnTo>
                  <a:pt x="814245" y="378213"/>
                </a:lnTo>
                <a:lnTo>
                  <a:pt x="763854" y="362762"/>
                </a:lnTo>
                <a:lnTo>
                  <a:pt x="714329" y="346512"/>
                </a:lnTo>
                <a:lnTo>
                  <a:pt x="665666" y="329489"/>
                </a:lnTo>
                <a:lnTo>
                  <a:pt x="617860" y="311722"/>
                </a:lnTo>
                <a:lnTo>
                  <a:pt x="570906" y="293236"/>
                </a:lnTo>
                <a:lnTo>
                  <a:pt x="524800" y="274060"/>
                </a:lnTo>
                <a:lnTo>
                  <a:pt x="479535" y="254220"/>
                </a:lnTo>
                <a:lnTo>
                  <a:pt x="435108" y="233745"/>
                </a:lnTo>
                <a:lnTo>
                  <a:pt x="391513" y="212661"/>
                </a:lnTo>
                <a:lnTo>
                  <a:pt x="348745" y="190995"/>
                </a:lnTo>
                <a:lnTo>
                  <a:pt x="306801" y="168774"/>
                </a:lnTo>
                <a:lnTo>
                  <a:pt x="265674" y="146027"/>
                </a:lnTo>
                <a:lnTo>
                  <a:pt x="225360" y="122780"/>
                </a:lnTo>
                <a:lnTo>
                  <a:pt x="185854" y="99060"/>
                </a:lnTo>
                <a:lnTo>
                  <a:pt x="147152" y="74895"/>
                </a:lnTo>
                <a:lnTo>
                  <a:pt x="109247" y="50311"/>
                </a:lnTo>
                <a:lnTo>
                  <a:pt x="72136" y="25337"/>
                </a:lnTo>
                <a:lnTo>
                  <a:pt x="35814" y="0"/>
                </a:lnTo>
                <a:close/>
              </a:path>
            </a:pathLst>
          </a:custGeom>
          <a:solidFill>
            <a:srgbClr val="FFFFFF">
              <a:alpha val="19999"/>
            </a:srgbClr>
          </a:solidFill>
        </p:spPr>
        <p:txBody>
          <a:bodyPr wrap="square" lIns="0" tIns="0" rIns="0" bIns="0" rtlCol="0"/>
          <a:lstStyle/>
          <a:p>
            <a:endParaRPr/>
          </a:p>
        </p:txBody>
      </p:sp>
      <p:sp>
        <p:nvSpPr>
          <p:cNvPr id="12" name="object 12"/>
          <p:cNvSpPr/>
          <p:nvPr/>
        </p:nvSpPr>
        <p:spPr>
          <a:xfrm>
            <a:off x="3260725" y="5146675"/>
            <a:ext cx="1308989" cy="961893"/>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272790" y="5712383"/>
            <a:ext cx="1297305" cy="396240"/>
          </a:xfrm>
          <a:custGeom>
            <a:avLst/>
            <a:gdLst/>
            <a:ahLst/>
            <a:cxnLst/>
            <a:rect l="l" t="t" r="r" b="b"/>
            <a:pathLst>
              <a:path w="1297304" h="396239">
                <a:moveTo>
                  <a:pt x="38735" y="56553"/>
                </a:moveTo>
                <a:lnTo>
                  <a:pt x="0" y="367106"/>
                </a:lnTo>
                <a:lnTo>
                  <a:pt x="49514" y="373251"/>
                </a:lnTo>
                <a:lnTo>
                  <a:pt x="99367" y="378689"/>
                </a:lnTo>
                <a:lnTo>
                  <a:pt x="149595" y="383411"/>
                </a:lnTo>
                <a:lnTo>
                  <a:pt x="200236" y="387405"/>
                </a:lnTo>
                <a:lnTo>
                  <a:pt x="251325" y="390660"/>
                </a:lnTo>
                <a:lnTo>
                  <a:pt x="302901" y="393166"/>
                </a:lnTo>
                <a:lnTo>
                  <a:pt x="354998" y="394911"/>
                </a:lnTo>
                <a:lnTo>
                  <a:pt x="407654" y="395884"/>
                </a:lnTo>
                <a:lnTo>
                  <a:pt x="460905" y="396075"/>
                </a:lnTo>
                <a:lnTo>
                  <a:pt x="514788" y="395474"/>
                </a:lnTo>
                <a:lnTo>
                  <a:pt x="569340" y="394068"/>
                </a:lnTo>
                <a:lnTo>
                  <a:pt x="622256" y="391512"/>
                </a:lnTo>
                <a:lnTo>
                  <a:pt x="674528" y="388059"/>
                </a:lnTo>
                <a:lnTo>
                  <a:pt x="726159" y="383730"/>
                </a:lnTo>
                <a:lnTo>
                  <a:pt x="777153" y="378546"/>
                </a:lnTo>
                <a:lnTo>
                  <a:pt x="827513" y="372527"/>
                </a:lnTo>
                <a:lnTo>
                  <a:pt x="877241" y="365693"/>
                </a:lnTo>
                <a:lnTo>
                  <a:pt x="926342" y="358066"/>
                </a:lnTo>
                <a:lnTo>
                  <a:pt x="974818" y="349666"/>
                </a:lnTo>
                <a:lnTo>
                  <a:pt x="1022673" y="340513"/>
                </a:lnTo>
                <a:lnTo>
                  <a:pt x="1069909" y="330629"/>
                </a:lnTo>
                <a:lnTo>
                  <a:pt x="1116529" y="320034"/>
                </a:lnTo>
                <a:lnTo>
                  <a:pt x="1162538" y="308748"/>
                </a:lnTo>
                <a:lnTo>
                  <a:pt x="1207938" y="296792"/>
                </a:lnTo>
                <a:lnTo>
                  <a:pt x="1252732" y="284187"/>
                </a:lnTo>
                <a:lnTo>
                  <a:pt x="1296924" y="270954"/>
                </a:lnTo>
                <a:lnTo>
                  <a:pt x="1242957" y="91331"/>
                </a:lnTo>
                <a:lnTo>
                  <a:pt x="552329" y="91331"/>
                </a:lnTo>
                <a:lnTo>
                  <a:pt x="498362" y="91129"/>
                </a:lnTo>
                <a:lnTo>
                  <a:pt x="444925" y="90236"/>
                </a:lnTo>
                <a:lnTo>
                  <a:pt x="392035" y="88637"/>
                </a:lnTo>
                <a:lnTo>
                  <a:pt x="339712" y="86319"/>
                </a:lnTo>
                <a:lnTo>
                  <a:pt x="287975" y="83269"/>
                </a:lnTo>
                <a:lnTo>
                  <a:pt x="236842" y="79472"/>
                </a:lnTo>
                <a:lnTo>
                  <a:pt x="186333" y="74916"/>
                </a:lnTo>
                <a:lnTo>
                  <a:pt x="136466" y="69586"/>
                </a:lnTo>
                <a:lnTo>
                  <a:pt x="87260" y="63470"/>
                </a:lnTo>
                <a:lnTo>
                  <a:pt x="38735" y="56553"/>
                </a:lnTo>
                <a:close/>
              </a:path>
              <a:path w="1297304" h="396239">
                <a:moveTo>
                  <a:pt x="1215517" y="0"/>
                </a:moveTo>
                <a:lnTo>
                  <a:pt x="1169383" y="12453"/>
                </a:lnTo>
                <a:lnTo>
                  <a:pt x="1122317" y="24090"/>
                </a:lnTo>
                <a:lnTo>
                  <a:pt x="1074346" y="34888"/>
                </a:lnTo>
                <a:lnTo>
                  <a:pt x="1025501" y="44826"/>
                </a:lnTo>
                <a:lnTo>
                  <a:pt x="975811" y="53883"/>
                </a:lnTo>
                <a:lnTo>
                  <a:pt x="925306" y="62039"/>
                </a:lnTo>
                <a:lnTo>
                  <a:pt x="874014" y="69272"/>
                </a:lnTo>
                <a:lnTo>
                  <a:pt x="821967" y="75561"/>
                </a:lnTo>
                <a:lnTo>
                  <a:pt x="769193" y="80885"/>
                </a:lnTo>
                <a:lnTo>
                  <a:pt x="715722" y="85222"/>
                </a:lnTo>
                <a:lnTo>
                  <a:pt x="661583" y="88553"/>
                </a:lnTo>
                <a:lnTo>
                  <a:pt x="606806" y="90855"/>
                </a:lnTo>
                <a:lnTo>
                  <a:pt x="552329" y="91331"/>
                </a:lnTo>
                <a:lnTo>
                  <a:pt x="1242957" y="91331"/>
                </a:lnTo>
                <a:lnTo>
                  <a:pt x="1215517" y="0"/>
                </a:lnTo>
                <a:close/>
              </a:path>
            </a:pathLst>
          </a:custGeom>
          <a:solidFill>
            <a:srgbClr val="2C3E50">
              <a:alpha val="59999"/>
            </a:srgbClr>
          </a:solidFill>
        </p:spPr>
        <p:txBody>
          <a:bodyPr wrap="square" lIns="0" tIns="0" rIns="0" bIns="0" rtlCol="0"/>
          <a:lstStyle/>
          <a:p>
            <a:endParaRPr/>
          </a:p>
        </p:txBody>
      </p:sp>
      <p:sp>
        <p:nvSpPr>
          <p:cNvPr id="14" name="object 14"/>
          <p:cNvSpPr/>
          <p:nvPr/>
        </p:nvSpPr>
        <p:spPr>
          <a:xfrm>
            <a:off x="3260090" y="5158232"/>
            <a:ext cx="95250" cy="924560"/>
          </a:xfrm>
          <a:custGeom>
            <a:avLst/>
            <a:gdLst/>
            <a:ahLst/>
            <a:cxnLst/>
            <a:rect l="l" t="t" r="r" b="b"/>
            <a:pathLst>
              <a:path w="95250" h="924560">
                <a:moveTo>
                  <a:pt x="52070" y="0"/>
                </a:moveTo>
                <a:lnTo>
                  <a:pt x="0" y="213614"/>
                </a:lnTo>
                <a:lnTo>
                  <a:pt x="51308" y="611060"/>
                </a:lnTo>
                <a:lnTo>
                  <a:pt x="12573" y="921245"/>
                </a:lnTo>
                <a:lnTo>
                  <a:pt x="30861" y="924407"/>
                </a:lnTo>
                <a:lnTo>
                  <a:pt x="95123" y="618655"/>
                </a:lnTo>
                <a:lnTo>
                  <a:pt x="55752" y="635"/>
                </a:lnTo>
                <a:lnTo>
                  <a:pt x="52070" y="0"/>
                </a:lnTo>
                <a:close/>
              </a:path>
            </a:pathLst>
          </a:custGeom>
          <a:solidFill>
            <a:srgbClr val="2C3E50"/>
          </a:solidFill>
        </p:spPr>
        <p:txBody>
          <a:bodyPr wrap="square" lIns="0" tIns="0" rIns="0" bIns="0" rtlCol="0"/>
          <a:lstStyle/>
          <a:p>
            <a:endParaRPr/>
          </a:p>
        </p:txBody>
      </p:sp>
      <p:sp>
        <p:nvSpPr>
          <p:cNvPr id="15" name="object 15"/>
          <p:cNvSpPr/>
          <p:nvPr/>
        </p:nvSpPr>
        <p:spPr>
          <a:xfrm>
            <a:off x="3350640" y="5662142"/>
            <a:ext cx="1137285" cy="144145"/>
          </a:xfrm>
          <a:custGeom>
            <a:avLst/>
            <a:gdLst/>
            <a:ahLst/>
            <a:cxnLst/>
            <a:rect l="l" t="t" r="r" b="b"/>
            <a:pathLst>
              <a:path w="1137285" h="144145">
                <a:moveTo>
                  <a:pt x="0" y="54381"/>
                </a:moveTo>
                <a:lnTo>
                  <a:pt x="4445" y="115824"/>
                </a:lnTo>
                <a:lnTo>
                  <a:pt x="54494" y="121876"/>
                </a:lnTo>
                <a:lnTo>
                  <a:pt x="104929" y="127267"/>
                </a:lnTo>
                <a:lnTo>
                  <a:pt x="155802" y="131961"/>
                </a:lnTo>
                <a:lnTo>
                  <a:pt x="207163" y="135921"/>
                </a:lnTo>
                <a:lnTo>
                  <a:pt x="259064" y="139111"/>
                </a:lnTo>
                <a:lnTo>
                  <a:pt x="311555" y="141493"/>
                </a:lnTo>
                <a:lnTo>
                  <a:pt x="364688" y="143031"/>
                </a:lnTo>
                <a:lnTo>
                  <a:pt x="418513" y="143688"/>
                </a:lnTo>
                <a:lnTo>
                  <a:pt x="473083" y="143428"/>
                </a:lnTo>
                <a:lnTo>
                  <a:pt x="528447" y="142214"/>
                </a:lnTo>
                <a:lnTo>
                  <a:pt x="583224" y="139862"/>
                </a:lnTo>
                <a:lnTo>
                  <a:pt x="637363" y="136479"/>
                </a:lnTo>
                <a:lnTo>
                  <a:pt x="690834" y="132084"/>
                </a:lnTo>
                <a:lnTo>
                  <a:pt x="743608" y="126700"/>
                </a:lnTo>
                <a:lnTo>
                  <a:pt x="795655" y="120348"/>
                </a:lnTo>
                <a:lnTo>
                  <a:pt x="846947" y="113049"/>
                </a:lnTo>
                <a:lnTo>
                  <a:pt x="897452" y="104823"/>
                </a:lnTo>
                <a:lnTo>
                  <a:pt x="947142" y="95693"/>
                </a:lnTo>
                <a:lnTo>
                  <a:pt x="995987" y="85678"/>
                </a:lnTo>
                <a:lnTo>
                  <a:pt x="1005674" y="83482"/>
                </a:lnTo>
                <a:lnTo>
                  <a:pt x="429261" y="83482"/>
                </a:lnTo>
                <a:lnTo>
                  <a:pt x="379176" y="83207"/>
                </a:lnTo>
                <a:lnTo>
                  <a:pt x="329719" y="82237"/>
                </a:lnTo>
                <a:lnTo>
                  <a:pt x="280877" y="80555"/>
                </a:lnTo>
                <a:lnTo>
                  <a:pt x="232637" y="78139"/>
                </a:lnTo>
                <a:lnTo>
                  <a:pt x="184985" y="74970"/>
                </a:lnTo>
                <a:lnTo>
                  <a:pt x="137908" y="71030"/>
                </a:lnTo>
                <a:lnTo>
                  <a:pt x="91394" y="66298"/>
                </a:lnTo>
                <a:lnTo>
                  <a:pt x="45429" y="60755"/>
                </a:lnTo>
                <a:lnTo>
                  <a:pt x="0" y="54381"/>
                </a:lnTo>
                <a:close/>
              </a:path>
              <a:path w="1137285" h="144145">
                <a:moveTo>
                  <a:pt x="1108202" y="0"/>
                </a:moveTo>
                <a:lnTo>
                  <a:pt x="1063486" y="10968"/>
                </a:lnTo>
                <a:lnTo>
                  <a:pt x="1018227" y="21328"/>
                </a:lnTo>
                <a:lnTo>
                  <a:pt x="972405" y="31037"/>
                </a:lnTo>
                <a:lnTo>
                  <a:pt x="925999" y="40051"/>
                </a:lnTo>
                <a:lnTo>
                  <a:pt x="878990" y="48328"/>
                </a:lnTo>
                <a:lnTo>
                  <a:pt x="831357" y="55826"/>
                </a:lnTo>
                <a:lnTo>
                  <a:pt x="783082" y="62500"/>
                </a:lnTo>
                <a:lnTo>
                  <a:pt x="734144" y="68309"/>
                </a:lnTo>
                <a:lnTo>
                  <a:pt x="684524" y="73209"/>
                </a:lnTo>
                <a:lnTo>
                  <a:pt x="634200" y="77157"/>
                </a:lnTo>
                <a:lnTo>
                  <a:pt x="583155" y="80112"/>
                </a:lnTo>
                <a:lnTo>
                  <a:pt x="531368" y="82029"/>
                </a:lnTo>
                <a:lnTo>
                  <a:pt x="479987" y="83083"/>
                </a:lnTo>
                <a:lnTo>
                  <a:pt x="429261" y="83482"/>
                </a:lnTo>
                <a:lnTo>
                  <a:pt x="1005674" y="83482"/>
                </a:lnTo>
                <a:lnTo>
                  <a:pt x="1043958" y="74802"/>
                </a:lnTo>
                <a:lnTo>
                  <a:pt x="1091024" y="63084"/>
                </a:lnTo>
                <a:lnTo>
                  <a:pt x="1137158" y="50546"/>
                </a:lnTo>
                <a:lnTo>
                  <a:pt x="1108202" y="0"/>
                </a:lnTo>
                <a:close/>
              </a:path>
            </a:pathLst>
          </a:custGeom>
          <a:solidFill>
            <a:srgbClr val="FFFFFF">
              <a:alpha val="19999"/>
            </a:srgbClr>
          </a:solidFill>
        </p:spPr>
        <p:txBody>
          <a:bodyPr wrap="square" lIns="0" tIns="0" rIns="0" bIns="0" rtlCol="0"/>
          <a:lstStyle/>
          <a:p>
            <a:endParaRPr/>
          </a:p>
        </p:txBody>
      </p:sp>
      <p:sp>
        <p:nvSpPr>
          <p:cNvPr id="16" name="object 16"/>
          <p:cNvSpPr/>
          <p:nvPr/>
        </p:nvSpPr>
        <p:spPr>
          <a:xfrm>
            <a:off x="4246371" y="4744465"/>
            <a:ext cx="1462658" cy="1204061"/>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587113" y="5162550"/>
            <a:ext cx="1122045" cy="786130"/>
          </a:xfrm>
          <a:custGeom>
            <a:avLst/>
            <a:gdLst/>
            <a:ahLst/>
            <a:cxnLst/>
            <a:rect l="l" t="t" r="r" b="b"/>
            <a:pathLst>
              <a:path w="1122045" h="786129">
                <a:moveTo>
                  <a:pt x="942848" y="0"/>
                </a:moveTo>
                <a:lnTo>
                  <a:pt x="911472" y="26573"/>
                </a:lnTo>
                <a:lnTo>
                  <a:pt x="878998" y="53231"/>
                </a:lnTo>
                <a:lnTo>
                  <a:pt x="845427" y="79920"/>
                </a:lnTo>
                <a:lnTo>
                  <a:pt x="810758" y="106586"/>
                </a:lnTo>
                <a:lnTo>
                  <a:pt x="774994" y="133178"/>
                </a:lnTo>
                <a:lnTo>
                  <a:pt x="738135" y="159641"/>
                </a:lnTo>
                <a:lnTo>
                  <a:pt x="700180" y="185923"/>
                </a:lnTo>
                <a:lnTo>
                  <a:pt x="661132" y="211971"/>
                </a:lnTo>
                <a:lnTo>
                  <a:pt x="620991" y="237731"/>
                </a:lnTo>
                <a:lnTo>
                  <a:pt x="579757" y="263151"/>
                </a:lnTo>
                <a:lnTo>
                  <a:pt x="537432" y="288178"/>
                </a:lnTo>
                <a:lnTo>
                  <a:pt x="494015" y="312759"/>
                </a:lnTo>
                <a:lnTo>
                  <a:pt x="449508" y="336840"/>
                </a:lnTo>
                <a:lnTo>
                  <a:pt x="403912" y="360369"/>
                </a:lnTo>
                <a:lnTo>
                  <a:pt x="357226" y="383293"/>
                </a:lnTo>
                <a:lnTo>
                  <a:pt x="309453" y="405558"/>
                </a:lnTo>
                <a:lnTo>
                  <a:pt x="260592" y="427111"/>
                </a:lnTo>
                <a:lnTo>
                  <a:pt x="210644" y="447900"/>
                </a:lnTo>
                <a:lnTo>
                  <a:pt x="159610" y="467872"/>
                </a:lnTo>
                <a:lnTo>
                  <a:pt x="107491" y="486972"/>
                </a:lnTo>
                <a:lnTo>
                  <a:pt x="54287" y="505150"/>
                </a:lnTo>
                <a:lnTo>
                  <a:pt x="0" y="522350"/>
                </a:lnTo>
                <a:lnTo>
                  <a:pt x="86233" y="786003"/>
                </a:lnTo>
                <a:lnTo>
                  <a:pt x="139882" y="767150"/>
                </a:lnTo>
                <a:lnTo>
                  <a:pt x="192625" y="747440"/>
                </a:lnTo>
                <a:lnTo>
                  <a:pt x="244462" y="726915"/>
                </a:lnTo>
                <a:lnTo>
                  <a:pt x="295391" y="705620"/>
                </a:lnTo>
                <a:lnTo>
                  <a:pt x="345411" y="683599"/>
                </a:lnTo>
                <a:lnTo>
                  <a:pt x="394521" y="660895"/>
                </a:lnTo>
                <a:lnTo>
                  <a:pt x="442720" y="637553"/>
                </a:lnTo>
                <a:lnTo>
                  <a:pt x="490008" y="613616"/>
                </a:lnTo>
                <a:lnTo>
                  <a:pt x="536383" y="589127"/>
                </a:lnTo>
                <a:lnTo>
                  <a:pt x="581843" y="564132"/>
                </a:lnTo>
                <a:lnTo>
                  <a:pt x="626389" y="538674"/>
                </a:lnTo>
                <a:lnTo>
                  <a:pt x="670020" y="512797"/>
                </a:lnTo>
                <a:lnTo>
                  <a:pt x="712733" y="486544"/>
                </a:lnTo>
                <a:lnTo>
                  <a:pt x="754529" y="459960"/>
                </a:lnTo>
                <a:lnTo>
                  <a:pt x="795406" y="433089"/>
                </a:lnTo>
                <a:lnTo>
                  <a:pt x="835363" y="405973"/>
                </a:lnTo>
                <a:lnTo>
                  <a:pt x="874400" y="378658"/>
                </a:lnTo>
                <a:lnTo>
                  <a:pt x="912514" y="351187"/>
                </a:lnTo>
                <a:lnTo>
                  <a:pt x="949706" y="323605"/>
                </a:lnTo>
                <a:lnTo>
                  <a:pt x="985975" y="295954"/>
                </a:lnTo>
                <a:lnTo>
                  <a:pt x="1021318" y="268278"/>
                </a:lnTo>
                <a:lnTo>
                  <a:pt x="1055736" y="240623"/>
                </a:lnTo>
                <a:lnTo>
                  <a:pt x="1089227" y="213031"/>
                </a:lnTo>
                <a:lnTo>
                  <a:pt x="1121790" y="185547"/>
                </a:lnTo>
                <a:lnTo>
                  <a:pt x="942848" y="0"/>
                </a:lnTo>
                <a:close/>
              </a:path>
            </a:pathLst>
          </a:custGeom>
          <a:solidFill>
            <a:srgbClr val="2C3E50">
              <a:alpha val="59999"/>
            </a:srgbClr>
          </a:solidFill>
        </p:spPr>
        <p:txBody>
          <a:bodyPr wrap="square" lIns="0" tIns="0" rIns="0" bIns="0" rtlCol="0"/>
          <a:lstStyle/>
          <a:p>
            <a:endParaRPr/>
          </a:p>
        </p:txBody>
      </p:sp>
      <p:sp>
        <p:nvSpPr>
          <p:cNvPr id="18" name="object 18"/>
          <p:cNvSpPr/>
          <p:nvPr/>
        </p:nvSpPr>
        <p:spPr>
          <a:xfrm>
            <a:off x="4246117" y="5115686"/>
            <a:ext cx="446405" cy="833119"/>
          </a:xfrm>
          <a:custGeom>
            <a:avLst/>
            <a:gdLst/>
            <a:ahLst/>
            <a:cxnLst/>
            <a:rect l="l" t="t" r="r" b="b"/>
            <a:pathLst>
              <a:path w="446404" h="833120">
                <a:moveTo>
                  <a:pt x="9525" y="0"/>
                </a:moveTo>
                <a:lnTo>
                  <a:pt x="5207" y="2920"/>
                </a:lnTo>
                <a:lnTo>
                  <a:pt x="0" y="54737"/>
                </a:lnTo>
                <a:lnTo>
                  <a:pt x="340614" y="569353"/>
                </a:lnTo>
                <a:lnTo>
                  <a:pt x="426847" y="832789"/>
                </a:lnTo>
                <a:lnTo>
                  <a:pt x="434721" y="830402"/>
                </a:lnTo>
                <a:lnTo>
                  <a:pt x="439039" y="827379"/>
                </a:lnTo>
                <a:lnTo>
                  <a:pt x="446102" y="827379"/>
                </a:lnTo>
                <a:lnTo>
                  <a:pt x="381000" y="553770"/>
                </a:lnTo>
                <a:lnTo>
                  <a:pt x="13208" y="635"/>
                </a:lnTo>
                <a:lnTo>
                  <a:pt x="9525" y="0"/>
                </a:lnTo>
                <a:close/>
              </a:path>
              <a:path w="446404" h="833120">
                <a:moveTo>
                  <a:pt x="446102" y="827379"/>
                </a:moveTo>
                <a:lnTo>
                  <a:pt x="439039" y="827379"/>
                </a:lnTo>
                <a:lnTo>
                  <a:pt x="446405" y="828649"/>
                </a:lnTo>
                <a:lnTo>
                  <a:pt x="446102" y="827379"/>
                </a:lnTo>
                <a:close/>
              </a:path>
            </a:pathLst>
          </a:custGeom>
          <a:solidFill>
            <a:srgbClr val="2C3E50"/>
          </a:solidFill>
        </p:spPr>
        <p:txBody>
          <a:bodyPr wrap="square" lIns="0" tIns="0" rIns="0" bIns="0" rtlCol="0"/>
          <a:lstStyle/>
          <a:p>
            <a:endParaRPr/>
          </a:p>
        </p:txBody>
      </p:sp>
      <p:sp>
        <p:nvSpPr>
          <p:cNvPr id="19" name="object 19"/>
          <p:cNvSpPr/>
          <p:nvPr/>
        </p:nvSpPr>
        <p:spPr>
          <a:xfrm>
            <a:off x="4593590" y="5126101"/>
            <a:ext cx="937260" cy="548005"/>
          </a:xfrm>
          <a:custGeom>
            <a:avLst/>
            <a:gdLst/>
            <a:ahLst/>
            <a:cxnLst/>
            <a:rect l="l" t="t" r="r" b="b"/>
            <a:pathLst>
              <a:path w="937260" h="548004">
                <a:moveTo>
                  <a:pt x="886587" y="0"/>
                </a:moveTo>
                <a:lnTo>
                  <a:pt x="854021" y="27434"/>
                </a:lnTo>
                <a:lnTo>
                  <a:pt x="820185" y="54983"/>
                </a:lnTo>
                <a:lnTo>
                  <a:pt x="785084" y="82582"/>
                </a:lnTo>
                <a:lnTo>
                  <a:pt x="748722" y="110167"/>
                </a:lnTo>
                <a:lnTo>
                  <a:pt x="711106" y="137672"/>
                </a:lnTo>
                <a:lnTo>
                  <a:pt x="672241" y="165033"/>
                </a:lnTo>
                <a:lnTo>
                  <a:pt x="632132" y="192186"/>
                </a:lnTo>
                <a:lnTo>
                  <a:pt x="590784" y="219066"/>
                </a:lnTo>
                <a:lnTo>
                  <a:pt x="548204" y="245609"/>
                </a:lnTo>
                <a:lnTo>
                  <a:pt x="504396" y="271749"/>
                </a:lnTo>
                <a:lnTo>
                  <a:pt x="459366" y="297423"/>
                </a:lnTo>
                <a:lnTo>
                  <a:pt x="413119" y="322566"/>
                </a:lnTo>
                <a:lnTo>
                  <a:pt x="365662" y="347113"/>
                </a:lnTo>
                <a:lnTo>
                  <a:pt x="316998" y="371000"/>
                </a:lnTo>
                <a:lnTo>
                  <a:pt x="267134" y="394161"/>
                </a:lnTo>
                <a:lnTo>
                  <a:pt x="216075" y="416533"/>
                </a:lnTo>
                <a:lnTo>
                  <a:pt x="163827" y="438052"/>
                </a:lnTo>
                <a:lnTo>
                  <a:pt x="110395" y="458651"/>
                </a:lnTo>
                <a:lnTo>
                  <a:pt x="55784" y="478268"/>
                </a:lnTo>
                <a:lnTo>
                  <a:pt x="0" y="496836"/>
                </a:lnTo>
                <a:lnTo>
                  <a:pt x="33274" y="544220"/>
                </a:lnTo>
                <a:lnTo>
                  <a:pt x="86974" y="529376"/>
                </a:lnTo>
                <a:lnTo>
                  <a:pt x="140147" y="509940"/>
                </a:lnTo>
                <a:lnTo>
                  <a:pt x="192163" y="489634"/>
                </a:lnTo>
                <a:lnTo>
                  <a:pt x="243028" y="468511"/>
                </a:lnTo>
                <a:lnTo>
                  <a:pt x="292748" y="446623"/>
                </a:lnTo>
                <a:lnTo>
                  <a:pt x="341328" y="424023"/>
                </a:lnTo>
                <a:lnTo>
                  <a:pt x="388775" y="400764"/>
                </a:lnTo>
                <a:lnTo>
                  <a:pt x="435093" y="376896"/>
                </a:lnTo>
                <a:lnTo>
                  <a:pt x="480288" y="352474"/>
                </a:lnTo>
                <a:lnTo>
                  <a:pt x="524366" y="327548"/>
                </a:lnTo>
                <a:lnTo>
                  <a:pt x="567333" y="302173"/>
                </a:lnTo>
                <a:lnTo>
                  <a:pt x="609195" y="276399"/>
                </a:lnTo>
                <a:lnTo>
                  <a:pt x="649956" y="250280"/>
                </a:lnTo>
                <a:lnTo>
                  <a:pt x="689624" y="223868"/>
                </a:lnTo>
                <a:lnTo>
                  <a:pt x="728202" y="197215"/>
                </a:lnTo>
                <a:lnTo>
                  <a:pt x="765698" y="170374"/>
                </a:lnTo>
                <a:lnTo>
                  <a:pt x="802117" y="143397"/>
                </a:lnTo>
                <a:lnTo>
                  <a:pt x="837464" y="116337"/>
                </a:lnTo>
                <a:lnTo>
                  <a:pt x="871745" y="89245"/>
                </a:lnTo>
                <a:lnTo>
                  <a:pt x="904966" y="62175"/>
                </a:lnTo>
                <a:lnTo>
                  <a:pt x="937133" y="35179"/>
                </a:lnTo>
                <a:lnTo>
                  <a:pt x="934212" y="30861"/>
                </a:lnTo>
                <a:lnTo>
                  <a:pt x="886587" y="0"/>
                </a:lnTo>
                <a:close/>
              </a:path>
            </a:pathLst>
          </a:custGeom>
          <a:solidFill>
            <a:srgbClr val="FFFFFF">
              <a:alpha val="19999"/>
            </a:srgbClr>
          </a:solidFill>
        </p:spPr>
        <p:txBody>
          <a:bodyPr wrap="square" lIns="0" tIns="0" rIns="0" bIns="0" rtlCol="0"/>
          <a:lstStyle/>
          <a:p>
            <a:endParaRPr/>
          </a:p>
        </p:txBody>
      </p:sp>
      <p:sp>
        <p:nvSpPr>
          <p:cNvPr id="20" name="object 20"/>
          <p:cNvSpPr/>
          <p:nvPr/>
        </p:nvSpPr>
        <p:spPr>
          <a:xfrm>
            <a:off x="4999482" y="3015107"/>
            <a:ext cx="1818608" cy="2225166"/>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5609335" y="4673472"/>
            <a:ext cx="628015" cy="567055"/>
          </a:xfrm>
          <a:custGeom>
            <a:avLst/>
            <a:gdLst/>
            <a:ahLst/>
            <a:cxnLst/>
            <a:rect l="l" t="t" r="r" b="b"/>
            <a:pathLst>
              <a:path w="628014" h="567054">
                <a:moveTo>
                  <a:pt x="370713" y="0"/>
                </a:moveTo>
                <a:lnTo>
                  <a:pt x="347454" y="33801"/>
                </a:lnTo>
                <a:lnTo>
                  <a:pt x="277796" y="125063"/>
                </a:lnTo>
                <a:lnTo>
                  <a:pt x="161919" y="258568"/>
                </a:lnTo>
                <a:lnTo>
                  <a:pt x="0" y="419100"/>
                </a:lnTo>
                <a:lnTo>
                  <a:pt x="219583" y="566801"/>
                </a:lnTo>
                <a:lnTo>
                  <a:pt x="274047" y="514827"/>
                </a:lnTo>
                <a:lnTo>
                  <a:pt x="324846" y="464271"/>
                </a:lnTo>
                <a:lnTo>
                  <a:pt x="371965" y="415442"/>
                </a:lnTo>
                <a:lnTo>
                  <a:pt x="415388" y="368652"/>
                </a:lnTo>
                <a:lnTo>
                  <a:pt x="455102" y="324212"/>
                </a:lnTo>
                <a:lnTo>
                  <a:pt x="491093" y="282432"/>
                </a:lnTo>
                <a:lnTo>
                  <a:pt x="523344" y="243623"/>
                </a:lnTo>
                <a:lnTo>
                  <a:pt x="551843" y="208096"/>
                </a:lnTo>
                <a:lnTo>
                  <a:pt x="576574" y="176162"/>
                </a:lnTo>
                <a:lnTo>
                  <a:pt x="614674" y="124318"/>
                </a:lnTo>
                <a:lnTo>
                  <a:pt x="628014" y="105028"/>
                </a:lnTo>
                <a:lnTo>
                  <a:pt x="370713" y="0"/>
                </a:lnTo>
                <a:close/>
              </a:path>
            </a:pathLst>
          </a:custGeom>
          <a:solidFill>
            <a:srgbClr val="2C3E50">
              <a:alpha val="59999"/>
            </a:srgbClr>
          </a:solidFill>
        </p:spPr>
        <p:txBody>
          <a:bodyPr wrap="square" lIns="0" tIns="0" rIns="0" bIns="0" rtlCol="0"/>
          <a:lstStyle/>
          <a:p>
            <a:endParaRPr/>
          </a:p>
        </p:txBody>
      </p:sp>
      <p:sp>
        <p:nvSpPr>
          <p:cNvPr id="22" name="object 22"/>
          <p:cNvSpPr/>
          <p:nvPr/>
        </p:nvSpPr>
        <p:spPr>
          <a:xfrm>
            <a:off x="4998592" y="4671567"/>
            <a:ext cx="845185" cy="568960"/>
          </a:xfrm>
          <a:custGeom>
            <a:avLst/>
            <a:gdLst/>
            <a:ahLst/>
            <a:cxnLst/>
            <a:rect l="l" t="t" r="r" b="b"/>
            <a:pathLst>
              <a:path w="845185" h="568960">
                <a:moveTo>
                  <a:pt x="4318" y="0"/>
                </a:moveTo>
                <a:lnTo>
                  <a:pt x="0" y="3047"/>
                </a:lnTo>
                <a:lnTo>
                  <a:pt x="13335" y="35432"/>
                </a:lnTo>
                <a:lnTo>
                  <a:pt x="604774" y="416559"/>
                </a:lnTo>
                <a:lnTo>
                  <a:pt x="831469" y="568832"/>
                </a:lnTo>
                <a:lnTo>
                  <a:pt x="835787" y="565784"/>
                </a:lnTo>
                <a:lnTo>
                  <a:pt x="840740" y="559180"/>
                </a:lnTo>
                <a:lnTo>
                  <a:pt x="845058" y="556132"/>
                </a:lnTo>
                <a:lnTo>
                  <a:pt x="627507" y="394207"/>
                </a:lnTo>
                <a:lnTo>
                  <a:pt x="4318" y="0"/>
                </a:lnTo>
                <a:close/>
              </a:path>
            </a:pathLst>
          </a:custGeom>
          <a:solidFill>
            <a:srgbClr val="2C3E50"/>
          </a:solidFill>
        </p:spPr>
        <p:txBody>
          <a:bodyPr wrap="square" lIns="0" tIns="0" rIns="0" bIns="0" rtlCol="0"/>
          <a:lstStyle/>
          <a:p>
            <a:endParaRPr/>
          </a:p>
        </p:txBody>
      </p:sp>
      <p:sp>
        <p:nvSpPr>
          <p:cNvPr id="23" name="object 23"/>
          <p:cNvSpPr/>
          <p:nvPr/>
        </p:nvSpPr>
        <p:spPr>
          <a:xfrm>
            <a:off x="6206363" y="4775072"/>
            <a:ext cx="550545" cy="278130"/>
          </a:xfrm>
          <a:custGeom>
            <a:avLst/>
            <a:gdLst/>
            <a:ahLst/>
            <a:cxnLst/>
            <a:rect l="l" t="t" r="r" b="b"/>
            <a:pathLst>
              <a:path w="550545" h="278129">
                <a:moveTo>
                  <a:pt x="24637" y="0"/>
                </a:moveTo>
                <a:lnTo>
                  <a:pt x="0" y="33019"/>
                </a:lnTo>
                <a:lnTo>
                  <a:pt x="550544" y="278002"/>
                </a:lnTo>
                <a:lnTo>
                  <a:pt x="515588" y="252926"/>
                </a:lnTo>
                <a:lnTo>
                  <a:pt x="465201" y="214645"/>
                </a:lnTo>
                <a:lnTo>
                  <a:pt x="412527" y="173150"/>
                </a:lnTo>
                <a:lnTo>
                  <a:pt x="370713" y="138429"/>
                </a:lnTo>
                <a:lnTo>
                  <a:pt x="32003" y="1269"/>
                </a:lnTo>
                <a:lnTo>
                  <a:pt x="24637" y="0"/>
                </a:lnTo>
                <a:close/>
              </a:path>
            </a:pathLst>
          </a:custGeom>
          <a:solidFill>
            <a:srgbClr val="2C3E50">
              <a:alpha val="74900"/>
            </a:srgbClr>
          </a:solidFill>
        </p:spPr>
        <p:txBody>
          <a:bodyPr wrap="square" lIns="0" tIns="0" rIns="0" bIns="0" rtlCol="0"/>
          <a:lstStyle/>
          <a:p>
            <a:endParaRPr/>
          </a:p>
        </p:txBody>
      </p:sp>
      <p:sp>
        <p:nvSpPr>
          <p:cNvPr id="24" name="object 24"/>
          <p:cNvSpPr/>
          <p:nvPr/>
        </p:nvSpPr>
        <p:spPr>
          <a:xfrm>
            <a:off x="6576568" y="3015233"/>
            <a:ext cx="242570" cy="2043430"/>
          </a:xfrm>
          <a:custGeom>
            <a:avLst/>
            <a:gdLst/>
            <a:ahLst/>
            <a:cxnLst/>
            <a:rect l="l" t="t" r="r" b="b"/>
            <a:pathLst>
              <a:path w="242570" h="2043429">
                <a:moveTo>
                  <a:pt x="110489" y="0"/>
                </a:moveTo>
                <a:lnTo>
                  <a:pt x="109675" y="40747"/>
                </a:lnTo>
                <a:lnTo>
                  <a:pt x="108360" y="92715"/>
                </a:lnTo>
                <a:lnTo>
                  <a:pt x="106423" y="162125"/>
                </a:lnTo>
                <a:lnTo>
                  <a:pt x="105219" y="202729"/>
                </a:lnTo>
                <a:lnTo>
                  <a:pt x="103859" y="246921"/>
                </a:lnTo>
                <a:lnTo>
                  <a:pt x="102341" y="294446"/>
                </a:lnTo>
                <a:lnTo>
                  <a:pt x="100666" y="345046"/>
                </a:lnTo>
                <a:lnTo>
                  <a:pt x="98831" y="398463"/>
                </a:lnTo>
                <a:lnTo>
                  <a:pt x="96838" y="454442"/>
                </a:lnTo>
                <a:lnTo>
                  <a:pt x="94685" y="512724"/>
                </a:lnTo>
                <a:lnTo>
                  <a:pt x="92372" y="573053"/>
                </a:lnTo>
                <a:lnTo>
                  <a:pt x="89899" y="635171"/>
                </a:lnTo>
                <a:lnTo>
                  <a:pt x="87264" y="698821"/>
                </a:lnTo>
                <a:lnTo>
                  <a:pt x="84469" y="763746"/>
                </a:lnTo>
                <a:lnTo>
                  <a:pt x="81511" y="829690"/>
                </a:lnTo>
                <a:lnTo>
                  <a:pt x="78390" y="896394"/>
                </a:lnTo>
                <a:lnTo>
                  <a:pt x="75107" y="963602"/>
                </a:lnTo>
                <a:lnTo>
                  <a:pt x="71660" y="1031057"/>
                </a:lnTo>
                <a:lnTo>
                  <a:pt x="68049" y="1098502"/>
                </a:lnTo>
                <a:lnTo>
                  <a:pt x="64274" y="1165678"/>
                </a:lnTo>
                <a:lnTo>
                  <a:pt x="60333" y="1232330"/>
                </a:lnTo>
                <a:lnTo>
                  <a:pt x="56227" y="1298201"/>
                </a:lnTo>
                <a:lnTo>
                  <a:pt x="51956" y="1363032"/>
                </a:lnTo>
                <a:lnTo>
                  <a:pt x="47517" y="1426567"/>
                </a:lnTo>
                <a:lnTo>
                  <a:pt x="42912" y="1488549"/>
                </a:lnTo>
                <a:lnTo>
                  <a:pt x="38139" y="1548720"/>
                </a:lnTo>
                <a:lnTo>
                  <a:pt x="33199" y="1606824"/>
                </a:lnTo>
                <a:lnTo>
                  <a:pt x="28089" y="1662604"/>
                </a:lnTo>
                <a:lnTo>
                  <a:pt x="22811" y="1715802"/>
                </a:lnTo>
                <a:lnTo>
                  <a:pt x="17364" y="1766161"/>
                </a:lnTo>
                <a:lnTo>
                  <a:pt x="11746" y="1813424"/>
                </a:lnTo>
                <a:lnTo>
                  <a:pt x="5958" y="1857334"/>
                </a:lnTo>
                <a:lnTo>
                  <a:pt x="0" y="1897633"/>
                </a:lnTo>
                <a:lnTo>
                  <a:pt x="49498" y="1939877"/>
                </a:lnTo>
                <a:lnTo>
                  <a:pt x="111093" y="1987740"/>
                </a:lnTo>
                <a:lnTo>
                  <a:pt x="163591" y="2026935"/>
                </a:lnTo>
                <a:lnTo>
                  <a:pt x="185800" y="2043176"/>
                </a:lnTo>
                <a:lnTo>
                  <a:pt x="229223" y="1455455"/>
                </a:lnTo>
                <a:lnTo>
                  <a:pt x="242284" y="828897"/>
                </a:lnTo>
                <a:lnTo>
                  <a:pt x="239486" y="330497"/>
                </a:lnTo>
                <a:lnTo>
                  <a:pt x="235330" y="127253"/>
                </a:lnTo>
                <a:lnTo>
                  <a:pt x="206894" y="97851"/>
                </a:lnTo>
                <a:lnTo>
                  <a:pt x="110489" y="0"/>
                </a:lnTo>
                <a:close/>
              </a:path>
            </a:pathLst>
          </a:custGeom>
          <a:solidFill>
            <a:srgbClr val="2C3E50">
              <a:alpha val="59999"/>
            </a:srgbClr>
          </a:solidFill>
        </p:spPr>
        <p:txBody>
          <a:bodyPr wrap="square" lIns="0" tIns="0" rIns="0" bIns="0" rtlCol="0"/>
          <a:lstStyle/>
          <a:p>
            <a:endParaRPr/>
          </a:p>
        </p:txBody>
      </p:sp>
      <p:sp>
        <p:nvSpPr>
          <p:cNvPr id="25" name="object 25"/>
          <p:cNvSpPr/>
          <p:nvPr/>
        </p:nvSpPr>
        <p:spPr>
          <a:xfrm>
            <a:off x="6502907" y="3015107"/>
            <a:ext cx="184150" cy="1899920"/>
          </a:xfrm>
          <a:custGeom>
            <a:avLst/>
            <a:gdLst/>
            <a:ahLst/>
            <a:cxnLst/>
            <a:rect l="l" t="t" r="r" b="b"/>
            <a:pathLst>
              <a:path w="184150" h="1899920">
                <a:moveTo>
                  <a:pt x="183896" y="0"/>
                </a:moveTo>
                <a:lnTo>
                  <a:pt x="106934" y="73532"/>
                </a:lnTo>
                <a:lnTo>
                  <a:pt x="105478" y="126094"/>
                </a:lnTo>
                <a:lnTo>
                  <a:pt x="103539" y="193702"/>
                </a:lnTo>
                <a:lnTo>
                  <a:pt x="102383" y="232605"/>
                </a:lnTo>
                <a:lnTo>
                  <a:pt x="101101" y="274617"/>
                </a:lnTo>
                <a:lnTo>
                  <a:pt x="99689" y="319521"/>
                </a:lnTo>
                <a:lnTo>
                  <a:pt x="98148" y="367100"/>
                </a:lnTo>
                <a:lnTo>
                  <a:pt x="96473" y="417134"/>
                </a:lnTo>
                <a:lnTo>
                  <a:pt x="94577" y="471848"/>
                </a:lnTo>
                <a:lnTo>
                  <a:pt x="92719" y="523704"/>
                </a:lnTo>
                <a:lnTo>
                  <a:pt x="90635" y="579803"/>
                </a:lnTo>
                <a:lnTo>
                  <a:pt x="88411" y="637489"/>
                </a:lnTo>
                <a:lnTo>
                  <a:pt x="86045" y="696544"/>
                </a:lnTo>
                <a:lnTo>
                  <a:pt x="83534" y="756750"/>
                </a:lnTo>
                <a:lnTo>
                  <a:pt x="80877" y="817890"/>
                </a:lnTo>
                <a:lnTo>
                  <a:pt x="78071" y="879746"/>
                </a:lnTo>
                <a:lnTo>
                  <a:pt x="75116" y="942102"/>
                </a:lnTo>
                <a:lnTo>
                  <a:pt x="72008" y="1004738"/>
                </a:lnTo>
                <a:lnTo>
                  <a:pt x="68746" y="1067438"/>
                </a:lnTo>
                <a:lnTo>
                  <a:pt x="65328" y="1129985"/>
                </a:lnTo>
                <a:lnTo>
                  <a:pt x="61752" y="1192160"/>
                </a:lnTo>
                <a:lnTo>
                  <a:pt x="58017" y="1253746"/>
                </a:lnTo>
                <a:lnTo>
                  <a:pt x="54119" y="1314525"/>
                </a:lnTo>
                <a:lnTo>
                  <a:pt x="50057" y="1374281"/>
                </a:lnTo>
                <a:lnTo>
                  <a:pt x="45717" y="1434263"/>
                </a:lnTo>
                <a:lnTo>
                  <a:pt x="41435" y="1489850"/>
                </a:lnTo>
                <a:lnTo>
                  <a:pt x="36870" y="1545229"/>
                </a:lnTo>
                <a:lnTo>
                  <a:pt x="32134" y="1598713"/>
                </a:lnTo>
                <a:lnTo>
                  <a:pt x="27223" y="1650086"/>
                </a:lnTo>
                <a:lnTo>
                  <a:pt x="22138" y="1699130"/>
                </a:lnTo>
                <a:lnTo>
                  <a:pt x="16874" y="1745627"/>
                </a:lnTo>
                <a:lnTo>
                  <a:pt x="11431" y="1789359"/>
                </a:lnTo>
                <a:lnTo>
                  <a:pt x="5807" y="1830110"/>
                </a:lnTo>
                <a:lnTo>
                  <a:pt x="0" y="1867661"/>
                </a:lnTo>
                <a:lnTo>
                  <a:pt x="73914" y="1899411"/>
                </a:lnTo>
                <a:lnTo>
                  <a:pt x="80111" y="1859472"/>
                </a:lnTo>
                <a:lnTo>
                  <a:pt x="86101" y="1816020"/>
                </a:lnTo>
                <a:lnTo>
                  <a:pt x="91886" y="1769302"/>
                </a:lnTo>
                <a:lnTo>
                  <a:pt x="97468" y="1719566"/>
                </a:lnTo>
                <a:lnTo>
                  <a:pt x="102849" y="1667058"/>
                </a:lnTo>
                <a:lnTo>
                  <a:pt x="108033" y="1612027"/>
                </a:lnTo>
                <a:lnTo>
                  <a:pt x="113020" y="1554719"/>
                </a:lnTo>
                <a:lnTo>
                  <a:pt x="117814" y="1495382"/>
                </a:lnTo>
                <a:lnTo>
                  <a:pt x="122521" y="1432795"/>
                </a:lnTo>
                <a:lnTo>
                  <a:pt x="126832" y="1371610"/>
                </a:lnTo>
                <a:lnTo>
                  <a:pt x="131060" y="1307670"/>
                </a:lnTo>
                <a:lnTo>
                  <a:pt x="135104" y="1242690"/>
                </a:lnTo>
                <a:lnTo>
                  <a:pt x="138966" y="1176917"/>
                </a:lnTo>
                <a:lnTo>
                  <a:pt x="142649" y="1110599"/>
                </a:lnTo>
                <a:lnTo>
                  <a:pt x="146156" y="1043983"/>
                </a:lnTo>
                <a:lnTo>
                  <a:pt x="149487" y="977317"/>
                </a:lnTo>
                <a:lnTo>
                  <a:pt x="152646" y="910847"/>
                </a:lnTo>
                <a:lnTo>
                  <a:pt x="155635" y="844822"/>
                </a:lnTo>
                <a:lnTo>
                  <a:pt x="158457" y="779488"/>
                </a:lnTo>
                <a:lnTo>
                  <a:pt x="161113" y="715093"/>
                </a:lnTo>
                <a:lnTo>
                  <a:pt x="163606" y="651885"/>
                </a:lnTo>
                <a:lnTo>
                  <a:pt x="165939" y="590109"/>
                </a:lnTo>
                <a:lnTo>
                  <a:pt x="168114" y="530015"/>
                </a:lnTo>
                <a:lnTo>
                  <a:pt x="170214" y="469408"/>
                </a:lnTo>
                <a:lnTo>
                  <a:pt x="171998" y="415858"/>
                </a:lnTo>
                <a:lnTo>
                  <a:pt x="173712" y="362290"/>
                </a:lnTo>
                <a:lnTo>
                  <a:pt x="175277" y="311392"/>
                </a:lnTo>
                <a:lnTo>
                  <a:pt x="176696" y="263411"/>
                </a:lnTo>
                <a:lnTo>
                  <a:pt x="177971" y="218595"/>
                </a:lnTo>
                <a:lnTo>
                  <a:pt x="179103" y="177192"/>
                </a:lnTo>
                <a:lnTo>
                  <a:pt x="180953" y="105611"/>
                </a:lnTo>
                <a:lnTo>
                  <a:pt x="182723" y="30013"/>
                </a:lnTo>
                <a:lnTo>
                  <a:pt x="183261" y="3682"/>
                </a:lnTo>
                <a:lnTo>
                  <a:pt x="183896" y="0"/>
                </a:lnTo>
                <a:close/>
              </a:path>
            </a:pathLst>
          </a:custGeom>
          <a:solidFill>
            <a:srgbClr val="FFFFFF">
              <a:alpha val="19999"/>
            </a:srgbClr>
          </a:solidFill>
        </p:spPr>
        <p:txBody>
          <a:bodyPr wrap="square" lIns="0" tIns="0" rIns="0" bIns="0" rtlCol="0"/>
          <a:lstStyle/>
          <a:p>
            <a:endParaRPr/>
          </a:p>
        </p:txBody>
      </p:sp>
      <p:sp>
        <p:nvSpPr>
          <p:cNvPr id="26" name="object 26"/>
          <p:cNvSpPr/>
          <p:nvPr/>
        </p:nvSpPr>
        <p:spPr>
          <a:xfrm>
            <a:off x="5582030" y="4644644"/>
            <a:ext cx="398780" cy="426720"/>
          </a:xfrm>
          <a:custGeom>
            <a:avLst/>
            <a:gdLst/>
            <a:ahLst/>
            <a:cxnLst/>
            <a:rect l="l" t="t" r="r" b="b"/>
            <a:pathLst>
              <a:path w="398779" h="426720">
                <a:moveTo>
                  <a:pt x="343281" y="0"/>
                </a:moveTo>
                <a:lnTo>
                  <a:pt x="321861" y="31599"/>
                </a:lnTo>
                <a:lnTo>
                  <a:pt x="257556" y="117157"/>
                </a:lnTo>
                <a:lnTo>
                  <a:pt x="150292" y="242816"/>
                </a:lnTo>
                <a:lnTo>
                  <a:pt x="0" y="394715"/>
                </a:lnTo>
                <a:lnTo>
                  <a:pt x="44323" y="421258"/>
                </a:lnTo>
                <a:lnTo>
                  <a:pt x="203715" y="272569"/>
                </a:lnTo>
                <a:lnTo>
                  <a:pt x="312261" y="146049"/>
                </a:lnTo>
                <a:lnTo>
                  <a:pt x="377039" y="60201"/>
                </a:lnTo>
                <a:lnTo>
                  <a:pt x="398526" y="28574"/>
                </a:lnTo>
                <a:lnTo>
                  <a:pt x="343281" y="0"/>
                </a:lnTo>
                <a:close/>
              </a:path>
            </a:pathLst>
          </a:custGeom>
          <a:solidFill>
            <a:srgbClr val="FFFFFF">
              <a:alpha val="19999"/>
            </a:srgbClr>
          </a:solidFill>
        </p:spPr>
        <p:txBody>
          <a:bodyPr wrap="square" lIns="0" tIns="0" rIns="0" bIns="0" rtlCol="0"/>
          <a:lstStyle/>
          <a:p>
            <a:endParaRPr/>
          </a:p>
        </p:txBody>
      </p:sp>
      <p:sp>
        <p:nvSpPr>
          <p:cNvPr id="27" name="object 27"/>
          <p:cNvSpPr/>
          <p:nvPr/>
        </p:nvSpPr>
        <p:spPr>
          <a:xfrm>
            <a:off x="772884" y="3837178"/>
            <a:ext cx="1520862" cy="1575435"/>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770043" y="3991736"/>
            <a:ext cx="1183640" cy="1421130"/>
          </a:xfrm>
          <a:custGeom>
            <a:avLst/>
            <a:gdLst/>
            <a:ahLst/>
            <a:cxnLst/>
            <a:rect l="l" t="t" r="r" b="b"/>
            <a:pathLst>
              <a:path w="1183639" h="1421129">
                <a:moveTo>
                  <a:pt x="199385" y="0"/>
                </a:moveTo>
                <a:lnTo>
                  <a:pt x="125623" y="32638"/>
                </a:lnTo>
                <a:lnTo>
                  <a:pt x="89790" y="55141"/>
                </a:lnTo>
                <a:lnTo>
                  <a:pt x="39770" y="108077"/>
                </a:lnTo>
                <a:lnTo>
                  <a:pt x="7308" y="170433"/>
                </a:lnTo>
                <a:lnTo>
                  <a:pt x="0" y="238819"/>
                </a:lnTo>
                <a:lnTo>
                  <a:pt x="5233" y="268668"/>
                </a:lnTo>
                <a:lnTo>
                  <a:pt x="26186" y="317184"/>
                </a:lnTo>
                <a:lnTo>
                  <a:pt x="52104" y="363348"/>
                </a:lnTo>
                <a:lnTo>
                  <a:pt x="83850" y="417730"/>
                </a:lnTo>
                <a:lnTo>
                  <a:pt x="121501" y="479532"/>
                </a:lnTo>
                <a:lnTo>
                  <a:pt x="142566" y="512966"/>
                </a:lnTo>
                <a:lnTo>
                  <a:pt x="165138" y="547955"/>
                </a:lnTo>
                <a:lnTo>
                  <a:pt x="189225" y="584401"/>
                </a:lnTo>
                <a:lnTo>
                  <a:pt x="214838" y="622202"/>
                </a:lnTo>
                <a:lnTo>
                  <a:pt x="241986" y="661260"/>
                </a:lnTo>
                <a:lnTo>
                  <a:pt x="270680" y="701474"/>
                </a:lnTo>
                <a:lnTo>
                  <a:pt x="300930" y="742745"/>
                </a:lnTo>
                <a:lnTo>
                  <a:pt x="332744" y="784973"/>
                </a:lnTo>
                <a:lnTo>
                  <a:pt x="366134" y="828058"/>
                </a:lnTo>
                <a:lnTo>
                  <a:pt x="401108" y="871900"/>
                </a:lnTo>
                <a:lnTo>
                  <a:pt x="437678" y="916399"/>
                </a:lnTo>
                <a:lnTo>
                  <a:pt x="475851" y="961457"/>
                </a:lnTo>
                <a:lnTo>
                  <a:pt x="515640" y="1006972"/>
                </a:lnTo>
                <a:lnTo>
                  <a:pt x="557052" y="1052845"/>
                </a:lnTo>
                <a:lnTo>
                  <a:pt x="600099" y="1098977"/>
                </a:lnTo>
                <a:lnTo>
                  <a:pt x="644790" y="1145267"/>
                </a:lnTo>
                <a:lnTo>
                  <a:pt x="691135" y="1191616"/>
                </a:lnTo>
                <a:lnTo>
                  <a:pt x="739143" y="1237924"/>
                </a:lnTo>
                <a:lnTo>
                  <a:pt x="788825" y="1284091"/>
                </a:lnTo>
                <a:lnTo>
                  <a:pt x="840191" y="1330017"/>
                </a:lnTo>
                <a:lnTo>
                  <a:pt x="893250" y="1375603"/>
                </a:lnTo>
                <a:lnTo>
                  <a:pt x="948012" y="1420749"/>
                </a:lnTo>
                <a:lnTo>
                  <a:pt x="1183597" y="1196594"/>
                </a:lnTo>
                <a:lnTo>
                  <a:pt x="1131485" y="1153897"/>
                </a:lnTo>
                <a:lnTo>
                  <a:pt x="1080082" y="1109357"/>
                </a:lnTo>
                <a:lnTo>
                  <a:pt x="1029454" y="1063192"/>
                </a:lnTo>
                <a:lnTo>
                  <a:pt x="979669" y="1015620"/>
                </a:lnTo>
                <a:lnTo>
                  <a:pt x="930793" y="966861"/>
                </a:lnTo>
                <a:lnTo>
                  <a:pt x="882894" y="917135"/>
                </a:lnTo>
                <a:lnTo>
                  <a:pt x="836038" y="866659"/>
                </a:lnTo>
                <a:lnTo>
                  <a:pt x="790294" y="815653"/>
                </a:lnTo>
                <a:lnTo>
                  <a:pt x="745729" y="764336"/>
                </a:lnTo>
                <a:lnTo>
                  <a:pt x="702408" y="712928"/>
                </a:lnTo>
                <a:lnTo>
                  <a:pt x="660401" y="661646"/>
                </a:lnTo>
                <a:lnTo>
                  <a:pt x="619773" y="610711"/>
                </a:lnTo>
                <a:lnTo>
                  <a:pt x="580593" y="560340"/>
                </a:lnTo>
                <a:lnTo>
                  <a:pt x="542926" y="510754"/>
                </a:lnTo>
                <a:lnTo>
                  <a:pt x="506841" y="462171"/>
                </a:lnTo>
                <a:lnTo>
                  <a:pt x="472405" y="414810"/>
                </a:lnTo>
                <a:lnTo>
                  <a:pt x="439685" y="368891"/>
                </a:lnTo>
                <a:lnTo>
                  <a:pt x="408747" y="324631"/>
                </a:lnTo>
                <a:lnTo>
                  <a:pt x="379660" y="282251"/>
                </a:lnTo>
                <a:lnTo>
                  <a:pt x="352490" y="241969"/>
                </a:lnTo>
                <a:lnTo>
                  <a:pt x="327305" y="204005"/>
                </a:lnTo>
                <a:lnTo>
                  <a:pt x="304172" y="168577"/>
                </a:lnTo>
                <a:lnTo>
                  <a:pt x="283157" y="135904"/>
                </a:lnTo>
                <a:lnTo>
                  <a:pt x="247754" y="79701"/>
                </a:lnTo>
                <a:lnTo>
                  <a:pt x="221632" y="37148"/>
                </a:lnTo>
                <a:lnTo>
                  <a:pt x="212220" y="21537"/>
                </a:lnTo>
                <a:lnTo>
                  <a:pt x="199385" y="0"/>
                </a:lnTo>
                <a:close/>
              </a:path>
            </a:pathLst>
          </a:custGeom>
          <a:solidFill>
            <a:srgbClr val="2C3E50">
              <a:alpha val="59999"/>
            </a:srgbClr>
          </a:solidFill>
        </p:spPr>
        <p:txBody>
          <a:bodyPr wrap="square" lIns="0" tIns="0" rIns="0" bIns="0" rtlCol="0"/>
          <a:lstStyle/>
          <a:p>
            <a:endParaRPr/>
          </a:p>
        </p:txBody>
      </p:sp>
      <p:sp>
        <p:nvSpPr>
          <p:cNvPr id="29" name="object 29"/>
          <p:cNvSpPr/>
          <p:nvPr/>
        </p:nvSpPr>
        <p:spPr>
          <a:xfrm>
            <a:off x="969352" y="3966083"/>
            <a:ext cx="1024890" cy="1223010"/>
          </a:xfrm>
          <a:custGeom>
            <a:avLst/>
            <a:gdLst/>
            <a:ahLst/>
            <a:cxnLst/>
            <a:rect l="l" t="t" r="r" b="b"/>
            <a:pathLst>
              <a:path w="1024889" h="1223010">
                <a:moveTo>
                  <a:pt x="65150" y="0"/>
                </a:moveTo>
                <a:lnTo>
                  <a:pt x="0" y="26670"/>
                </a:lnTo>
                <a:lnTo>
                  <a:pt x="1645" y="29402"/>
                </a:lnTo>
                <a:lnTo>
                  <a:pt x="5948" y="36642"/>
                </a:lnTo>
                <a:lnTo>
                  <a:pt x="34124" y="83218"/>
                </a:lnTo>
                <a:lnTo>
                  <a:pt x="64960" y="132791"/>
                </a:lnTo>
                <a:lnTo>
                  <a:pt x="104811" y="195139"/>
                </a:lnTo>
                <a:lnTo>
                  <a:pt x="127948" y="230556"/>
                </a:lnTo>
                <a:lnTo>
                  <a:pt x="153138" y="268510"/>
                </a:lnTo>
                <a:lnTo>
                  <a:pt x="180313" y="308781"/>
                </a:lnTo>
                <a:lnTo>
                  <a:pt x="209406" y="351151"/>
                </a:lnTo>
                <a:lnTo>
                  <a:pt x="240349" y="395400"/>
                </a:lnTo>
                <a:lnTo>
                  <a:pt x="273076" y="441310"/>
                </a:lnTo>
                <a:lnTo>
                  <a:pt x="307518" y="488662"/>
                </a:lnTo>
                <a:lnTo>
                  <a:pt x="343610" y="537236"/>
                </a:lnTo>
                <a:lnTo>
                  <a:pt x="381283" y="586814"/>
                </a:lnTo>
                <a:lnTo>
                  <a:pt x="420471" y="637176"/>
                </a:lnTo>
                <a:lnTo>
                  <a:pt x="461107" y="688104"/>
                </a:lnTo>
                <a:lnTo>
                  <a:pt x="503123" y="739379"/>
                </a:lnTo>
                <a:lnTo>
                  <a:pt x="546452" y="790781"/>
                </a:lnTo>
                <a:lnTo>
                  <a:pt x="591026" y="842092"/>
                </a:lnTo>
                <a:lnTo>
                  <a:pt x="636780" y="893093"/>
                </a:lnTo>
                <a:lnTo>
                  <a:pt x="683645" y="943564"/>
                </a:lnTo>
                <a:lnTo>
                  <a:pt x="731554" y="993287"/>
                </a:lnTo>
                <a:lnTo>
                  <a:pt x="780441" y="1042042"/>
                </a:lnTo>
                <a:lnTo>
                  <a:pt x="830237" y="1089611"/>
                </a:lnTo>
                <a:lnTo>
                  <a:pt x="880876" y="1135775"/>
                </a:lnTo>
                <a:lnTo>
                  <a:pt x="932291" y="1180314"/>
                </a:lnTo>
                <a:lnTo>
                  <a:pt x="984415" y="1223010"/>
                </a:lnTo>
                <a:lnTo>
                  <a:pt x="985050" y="1219327"/>
                </a:lnTo>
                <a:lnTo>
                  <a:pt x="1024547" y="1165606"/>
                </a:lnTo>
                <a:lnTo>
                  <a:pt x="975891" y="1125432"/>
                </a:lnTo>
                <a:lnTo>
                  <a:pt x="927640" y="1083313"/>
                </a:lnTo>
                <a:lnTo>
                  <a:pt x="879873" y="1039467"/>
                </a:lnTo>
                <a:lnTo>
                  <a:pt x="832671" y="994112"/>
                </a:lnTo>
                <a:lnTo>
                  <a:pt x="786113" y="947467"/>
                </a:lnTo>
                <a:lnTo>
                  <a:pt x="740279" y="899749"/>
                </a:lnTo>
                <a:lnTo>
                  <a:pt x="695249" y="851177"/>
                </a:lnTo>
                <a:lnTo>
                  <a:pt x="651103" y="801969"/>
                </a:lnTo>
                <a:lnTo>
                  <a:pt x="607920" y="752342"/>
                </a:lnTo>
                <a:lnTo>
                  <a:pt x="565782" y="702516"/>
                </a:lnTo>
                <a:lnTo>
                  <a:pt x="524766" y="652709"/>
                </a:lnTo>
                <a:lnTo>
                  <a:pt x="484954" y="603138"/>
                </a:lnTo>
                <a:lnTo>
                  <a:pt x="446425" y="554021"/>
                </a:lnTo>
                <a:lnTo>
                  <a:pt x="409260" y="505578"/>
                </a:lnTo>
                <a:lnTo>
                  <a:pt x="373537" y="458025"/>
                </a:lnTo>
                <a:lnTo>
                  <a:pt x="339337" y="411581"/>
                </a:lnTo>
                <a:lnTo>
                  <a:pt x="306739" y="366465"/>
                </a:lnTo>
                <a:lnTo>
                  <a:pt x="275824" y="322894"/>
                </a:lnTo>
                <a:lnTo>
                  <a:pt x="246671" y="281087"/>
                </a:lnTo>
                <a:lnTo>
                  <a:pt x="219361" y="241262"/>
                </a:lnTo>
                <a:lnTo>
                  <a:pt x="193973" y="203636"/>
                </a:lnTo>
                <a:lnTo>
                  <a:pt x="170586" y="168429"/>
                </a:lnTo>
                <a:lnTo>
                  <a:pt x="149282" y="135858"/>
                </a:lnTo>
                <a:lnTo>
                  <a:pt x="113238" y="79497"/>
                </a:lnTo>
                <a:lnTo>
                  <a:pt x="86480" y="36299"/>
                </a:lnTo>
                <a:lnTo>
                  <a:pt x="69646" y="8009"/>
                </a:lnTo>
                <a:lnTo>
                  <a:pt x="65150" y="0"/>
                </a:lnTo>
                <a:close/>
              </a:path>
            </a:pathLst>
          </a:custGeom>
          <a:solidFill>
            <a:srgbClr val="FFFFFF">
              <a:alpha val="19999"/>
            </a:srgbClr>
          </a:solidFill>
        </p:spPr>
        <p:txBody>
          <a:bodyPr wrap="square" lIns="0" tIns="0" rIns="0" bIns="0" rtlCol="0"/>
          <a:lstStyle/>
          <a:p>
            <a:endParaRPr/>
          </a:p>
        </p:txBody>
      </p:sp>
      <p:sp>
        <p:nvSpPr>
          <p:cNvPr id="30" name="object 30"/>
          <p:cNvSpPr/>
          <p:nvPr/>
        </p:nvSpPr>
        <p:spPr>
          <a:xfrm>
            <a:off x="1813560" y="4186428"/>
            <a:ext cx="318770" cy="318770"/>
          </a:xfrm>
          <a:custGeom>
            <a:avLst/>
            <a:gdLst/>
            <a:ahLst/>
            <a:cxnLst/>
            <a:rect l="l" t="t" r="r" b="b"/>
            <a:pathLst>
              <a:path w="318769" h="318770">
                <a:moveTo>
                  <a:pt x="159257" y="0"/>
                </a:moveTo>
                <a:lnTo>
                  <a:pt x="108898" y="8113"/>
                </a:lnTo>
                <a:lnTo>
                  <a:pt x="65178" y="30711"/>
                </a:lnTo>
                <a:lnTo>
                  <a:pt x="30711" y="65178"/>
                </a:lnTo>
                <a:lnTo>
                  <a:pt x="8113" y="108898"/>
                </a:lnTo>
                <a:lnTo>
                  <a:pt x="0" y="159258"/>
                </a:lnTo>
                <a:lnTo>
                  <a:pt x="8113" y="209617"/>
                </a:lnTo>
                <a:lnTo>
                  <a:pt x="30711" y="253337"/>
                </a:lnTo>
                <a:lnTo>
                  <a:pt x="65178" y="287804"/>
                </a:lnTo>
                <a:lnTo>
                  <a:pt x="108898" y="310402"/>
                </a:lnTo>
                <a:lnTo>
                  <a:pt x="159257" y="318516"/>
                </a:lnTo>
                <a:lnTo>
                  <a:pt x="209617" y="310402"/>
                </a:lnTo>
                <a:lnTo>
                  <a:pt x="253337" y="287804"/>
                </a:lnTo>
                <a:lnTo>
                  <a:pt x="287804" y="253337"/>
                </a:lnTo>
                <a:lnTo>
                  <a:pt x="310402" y="209617"/>
                </a:lnTo>
                <a:lnTo>
                  <a:pt x="318515" y="159258"/>
                </a:lnTo>
                <a:lnTo>
                  <a:pt x="310402" y="108898"/>
                </a:lnTo>
                <a:lnTo>
                  <a:pt x="287804" y="65178"/>
                </a:lnTo>
                <a:lnTo>
                  <a:pt x="253337" y="30711"/>
                </a:lnTo>
                <a:lnTo>
                  <a:pt x="209617" y="8113"/>
                </a:lnTo>
                <a:lnTo>
                  <a:pt x="159257" y="0"/>
                </a:lnTo>
                <a:close/>
              </a:path>
            </a:pathLst>
          </a:custGeom>
          <a:solidFill>
            <a:srgbClr val="F8F8F8"/>
          </a:solidFill>
        </p:spPr>
        <p:txBody>
          <a:bodyPr wrap="square" lIns="0" tIns="0" rIns="0" bIns="0" rtlCol="0"/>
          <a:lstStyle/>
          <a:p>
            <a:endParaRPr/>
          </a:p>
        </p:txBody>
      </p:sp>
      <p:sp>
        <p:nvSpPr>
          <p:cNvPr id="31" name="object 31"/>
          <p:cNvSpPr/>
          <p:nvPr/>
        </p:nvSpPr>
        <p:spPr>
          <a:xfrm>
            <a:off x="1889760" y="4264152"/>
            <a:ext cx="164591" cy="163068"/>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2633472" y="4765547"/>
            <a:ext cx="318770" cy="318770"/>
          </a:xfrm>
          <a:custGeom>
            <a:avLst/>
            <a:gdLst/>
            <a:ahLst/>
            <a:cxnLst/>
            <a:rect l="l" t="t" r="r" b="b"/>
            <a:pathLst>
              <a:path w="318769" h="318770">
                <a:moveTo>
                  <a:pt x="159257" y="0"/>
                </a:moveTo>
                <a:lnTo>
                  <a:pt x="108898" y="8113"/>
                </a:lnTo>
                <a:lnTo>
                  <a:pt x="65178" y="30711"/>
                </a:lnTo>
                <a:lnTo>
                  <a:pt x="30711" y="65178"/>
                </a:lnTo>
                <a:lnTo>
                  <a:pt x="8113" y="108898"/>
                </a:lnTo>
                <a:lnTo>
                  <a:pt x="0" y="159257"/>
                </a:lnTo>
                <a:lnTo>
                  <a:pt x="8113" y="209617"/>
                </a:lnTo>
                <a:lnTo>
                  <a:pt x="30711" y="253337"/>
                </a:lnTo>
                <a:lnTo>
                  <a:pt x="65178" y="287804"/>
                </a:lnTo>
                <a:lnTo>
                  <a:pt x="108898" y="310402"/>
                </a:lnTo>
                <a:lnTo>
                  <a:pt x="159257" y="318515"/>
                </a:lnTo>
                <a:lnTo>
                  <a:pt x="209617" y="310402"/>
                </a:lnTo>
                <a:lnTo>
                  <a:pt x="253337" y="287804"/>
                </a:lnTo>
                <a:lnTo>
                  <a:pt x="287804" y="253337"/>
                </a:lnTo>
                <a:lnTo>
                  <a:pt x="310402" y="209617"/>
                </a:lnTo>
                <a:lnTo>
                  <a:pt x="318515" y="159257"/>
                </a:lnTo>
                <a:lnTo>
                  <a:pt x="310402" y="108898"/>
                </a:lnTo>
                <a:lnTo>
                  <a:pt x="287804" y="65178"/>
                </a:lnTo>
                <a:lnTo>
                  <a:pt x="253337" y="30711"/>
                </a:lnTo>
                <a:lnTo>
                  <a:pt x="209617" y="8113"/>
                </a:lnTo>
                <a:lnTo>
                  <a:pt x="159257" y="0"/>
                </a:lnTo>
                <a:close/>
              </a:path>
            </a:pathLst>
          </a:custGeom>
          <a:solidFill>
            <a:srgbClr val="F8F8F8"/>
          </a:solidFill>
        </p:spPr>
        <p:txBody>
          <a:bodyPr wrap="square" lIns="0" tIns="0" rIns="0" bIns="0" rtlCol="0"/>
          <a:lstStyle/>
          <a:p>
            <a:endParaRPr/>
          </a:p>
        </p:txBody>
      </p:sp>
      <p:sp>
        <p:nvSpPr>
          <p:cNvPr id="33" name="object 33"/>
          <p:cNvSpPr/>
          <p:nvPr/>
        </p:nvSpPr>
        <p:spPr>
          <a:xfrm>
            <a:off x="2711195" y="4843271"/>
            <a:ext cx="163068" cy="163067"/>
          </a:xfrm>
          <a:prstGeom prst="rect">
            <a:avLst/>
          </a:prstGeom>
          <a:blipFill>
            <a:blip r:embed="rId10" cstate="print"/>
            <a:stretch>
              <a:fillRect/>
            </a:stretch>
          </a:blipFill>
        </p:spPr>
        <p:txBody>
          <a:bodyPr wrap="square" lIns="0" tIns="0" rIns="0" bIns="0" rtlCol="0"/>
          <a:lstStyle/>
          <a:p>
            <a:endParaRPr/>
          </a:p>
        </p:txBody>
      </p:sp>
      <p:sp>
        <p:nvSpPr>
          <p:cNvPr id="34" name="object 34"/>
          <p:cNvSpPr/>
          <p:nvPr/>
        </p:nvSpPr>
        <p:spPr>
          <a:xfrm>
            <a:off x="3617976" y="4936235"/>
            <a:ext cx="318770" cy="318770"/>
          </a:xfrm>
          <a:custGeom>
            <a:avLst/>
            <a:gdLst/>
            <a:ahLst/>
            <a:cxnLst/>
            <a:rect l="l" t="t" r="r" b="b"/>
            <a:pathLst>
              <a:path w="318770" h="318770">
                <a:moveTo>
                  <a:pt x="159258" y="0"/>
                </a:moveTo>
                <a:lnTo>
                  <a:pt x="108898" y="8113"/>
                </a:lnTo>
                <a:lnTo>
                  <a:pt x="65178" y="30711"/>
                </a:lnTo>
                <a:lnTo>
                  <a:pt x="30711" y="65178"/>
                </a:lnTo>
                <a:lnTo>
                  <a:pt x="8113" y="108898"/>
                </a:lnTo>
                <a:lnTo>
                  <a:pt x="0" y="159257"/>
                </a:lnTo>
                <a:lnTo>
                  <a:pt x="8113" y="209617"/>
                </a:lnTo>
                <a:lnTo>
                  <a:pt x="30711" y="253337"/>
                </a:lnTo>
                <a:lnTo>
                  <a:pt x="65178" y="287804"/>
                </a:lnTo>
                <a:lnTo>
                  <a:pt x="108898" y="310402"/>
                </a:lnTo>
                <a:lnTo>
                  <a:pt x="159258" y="318516"/>
                </a:lnTo>
                <a:lnTo>
                  <a:pt x="209617" y="310402"/>
                </a:lnTo>
                <a:lnTo>
                  <a:pt x="253337" y="287804"/>
                </a:lnTo>
                <a:lnTo>
                  <a:pt x="287804" y="253337"/>
                </a:lnTo>
                <a:lnTo>
                  <a:pt x="310402" y="209617"/>
                </a:lnTo>
                <a:lnTo>
                  <a:pt x="318515" y="159257"/>
                </a:lnTo>
                <a:lnTo>
                  <a:pt x="310402" y="108898"/>
                </a:lnTo>
                <a:lnTo>
                  <a:pt x="287804" y="65178"/>
                </a:lnTo>
                <a:lnTo>
                  <a:pt x="253337" y="30711"/>
                </a:lnTo>
                <a:lnTo>
                  <a:pt x="209617" y="8113"/>
                </a:lnTo>
                <a:lnTo>
                  <a:pt x="159258" y="0"/>
                </a:lnTo>
                <a:close/>
              </a:path>
            </a:pathLst>
          </a:custGeom>
          <a:solidFill>
            <a:srgbClr val="F8F8F8"/>
          </a:solidFill>
        </p:spPr>
        <p:txBody>
          <a:bodyPr wrap="square" lIns="0" tIns="0" rIns="0" bIns="0" rtlCol="0"/>
          <a:lstStyle/>
          <a:p>
            <a:endParaRPr/>
          </a:p>
        </p:txBody>
      </p:sp>
      <p:sp>
        <p:nvSpPr>
          <p:cNvPr id="35" name="object 35"/>
          <p:cNvSpPr/>
          <p:nvPr/>
        </p:nvSpPr>
        <p:spPr>
          <a:xfrm>
            <a:off x="3695700" y="5013959"/>
            <a:ext cx="163067" cy="163067"/>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4419600" y="4730496"/>
            <a:ext cx="320040" cy="318770"/>
          </a:xfrm>
          <a:custGeom>
            <a:avLst/>
            <a:gdLst/>
            <a:ahLst/>
            <a:cxnLst/>
            <a:rect l="l" t="t" r="r" b="b"/>
            <a:pathLst>
              <a:path w="320039" h="318770">
                <a:moveTo>
                  <a:pt x="160020" y="0"/>
                </a:moveTo>
                <a:lnTo>
                  <a:pt x="109435" y="8113"/>
                </a:lnTo>
                <a:lnTo>
                  <a:pt x="65507" y="30711"/>
                </a:lnTo>
                <a:lnTo>
                  <a:pt x="30870" y="65178"/>
                </a:lnTo>
                <a:lnTo>
                  <a:pt x="8156" y="108898"/>
                </a:lnTo>
                <a:lnTo>
                  <a:pt x="0" y="159257"/>
                </a:lnTo>
                <a:lnTo>
                  <a:pt x="8156" y="209617"/>
                </a:lnTo>
                <a:lnTo>
                  <a:pt x="30870" y="253337"/>
                </a:lnTo>
                <a:lnTo>
                  <a:pt x="65507" y="287804"/>
                </a:lnTo>
                <a:lnTo>
                  <a:pt x="109435" y="310402"/>
                </a:lnTo>
                <a:lnTo>
                  <a:pt x="160020" y="318515"/>
                </a:lnTo>
                <a:lnTo>
                  <a:pt x="210604" y="310402"/>
                </a:lnTo>
                <a:lnTo>
                  <a:pt x="254532" y="287804"/>
                </a:lnTo>
                <a:lnTo>
                  <a:pt x="289169" y="253337"/>
                </a:lnTo>
                <a:lnTo>
                  <a:pt x="311883" y="209617"/>
                </a:lnTo>
                <a:lnTo>
                  <a:pt x="320039" y="159257"/>
                </a:lnTo>
                <a:lnTo>
                  <a:pt x="311883" y="108898"/>
                </a:lnTo>
                <a:lnTo>
                  <a:pt x="289169" y="65178"/>
                </a:lnTo>
                <a:lnTo>
                  <a:pt x="254532" y="30711"/>
                </a:lnTo>
                <a:lnTo>
                  <a:pt x="210604" y="8113"/>
                </a:lnTo>
                <a:lnTo>
                  <a:pt x="160020" y="0"/>
                </a:lnTo>
                <a:close/>
              </a:path>
            </a:pathLst>
          </a:custGeom>
          <a:solidFill>
            <a:srgbClr val="F8F8F8"/>
          </a:solidFill>
        </p:spPr>
        <p:txBody>
          <a:bodyPr wrap="square" lIns="0" tIns="0" rIns="0" bIns="0" rtlCol="0"/>
          <a:lstStyle/>
          <a:p>
            <a:endParaRPr/>
          </a:p>
        </p:txBody>
      </p:sp>
      <p:sp>
        <p:nvSpPr>
          <p:cNvPr id="37" name="object 37"/>
          <p:cNvSpPr/>
          <p:nvPr/>
        </p:nvSpPr>
        <p:spPr>
          <a:xfrm>
            <a:off x="4497323" y="4808220"/>
            <a:ext cx="164591" cy="163068"/>
          </a:xfrm>
          <a:prstGeom prst="rect">
            <a:avLst/>
          </a:prstGeom>
          <a:blipFill>
            <a:blip r:embed="rId12" cstate="print"/>
            <a:stretch>
              <a:fillRect/>
            </a:stretch>
          </a:blipFill>
        </p:spPr>
        <p:txBody>
          <a:bodyPr wrap="square" lIns="0" tIns="0" rIns="0" bIns="0" rtlCol="0"/>
          <a:lstStyle/>
          <a:p>
            <a:endParaRPr/>
          </a:p>
        </p:txBody>
      </p:sp>
      <p:sp>
        <p:nvSpPr>
          <p:cNvPr id="38" name="object 38"/>
          <p:cNvSpPr/>
          <p:nvPr/>
        </p:nvSpPr>
        <p:spPr>
          <a:xfrm>
            <a:off x="5777484" y="3400044"/>
            <a:ext cx="318770" cy="318770"/>
          </a:xfrm>
          <a:custGeom>
            <a:avLst/>
            <a:gdLst/>
            <a:ahLst/>
            <a:cxnLst/>
            <a:rect l="l" t="t" r="r" b="b"/>
            <a:pathLst>
              <a:path w="318770" h="318770">
                <a:moveTo>
                  <a:pt x="159257" y="0"/>
                </a:moveTo>
                <a:lnTo>
                  <a:pt x="108898" y="8113"/>
                </a:lnTo>
                <a:lnTo>
                  <a:pt x="65178" y="30711"/>
                </a:lnTo>
                <a:lnTo>
                  <a:pt x="30711" y="65178"/>
                </a:lnTo>
                <a:lnTo>
                  <a:pt x="8113" y="108898"/>
                </a:lnTo>
                <a:lnTo>
                  <a:pt x="0" y="159257"/>
                </a:lnTo>
                <a:lnTo>
                  <a:pt x="8113" y="209617"/>
                </a:lnTo>
                <a:lnTo>
                  <a:pt x="30711" y="253337"/>
                </a:lnTo>
                <a:lnTo>
                  <a:pt x="65178" y="287804"/>
                </a:lnTo>
                <a:lnTo>
                  <a:pt x="108898" y="310402"/>
                </a:lnTo>
                <a:lnTo>
                  <a:pt x="159257" y="318515"/>
                </a:lnTo>
                <a:lnTo>
                  <a:pt x="209617" y="310402"/>
                </a:lnTo>
                <a:lnTo>
                  <a:pt x="253337" y="287804"/>
                </a:lnTo>
                <a:lnTo>
                  <a:pt x="287804" y="253337"/>
                </a:lnTo>
                <a:lnTo>
                  <a:pt x="310402" y="209617"/>
                </a:lnTo>
                <a:lnTo>
                  <a:pt x="318515" y="159257"/>
                </a:lnTo>
                <a:lnTo>
                  <a:pt x="310402" y="108898"/>
                </a:lnTo>
                <a:lnTo>
                  <a:pt x="287804" y="65178"/>
                </a:lnTo>
                <a:lnTo>
                  <a:pt x="253337" y="30711"/>
                </a:lnTo>
                <a:lnTo>
                  <a:pt x="209617" y="8113"/>
                </a:lnTo>
                <a:lnTo>
                  <a:pt x="159257" y="0"/>
                </a:lnTo>
                <a:close/>
              </a:path>
            </a:pathLst>
          </a:custGeom>
          <a:solidFill>
            <a:srgbClr val="F8F8F8"/>
          </a:solidFill>
        </p:spPr>
        <p:txBody>
          <a:bodyPr wrap="square" lIns="0" tIns="0" rIns="0" bIns="0" rtlCol="0"/>
          <a:lstStyle/>
          <a:p>
            <a:endParaRPr/>
          </a:p>
        </p:txBody>
      </p:sp>
      <p:sp>
        <p:nvSpPr>
          <p:cNvPr id="39" name="object 39"/>
          <p:cNvSpPr/>
          <p:nvPr/>
        </p:nvSpPr>
        <p:spPr>
          <a:xfrm>
            <a:off x="5855208" y="3476244"/>
            <a:ext cx="163067" cy="164591"/>
          </a:xfrm>
          <a:prstGeom prst="rect">
            <a:avLst/>
          </a:prstGeom>
          <a:blipFill>
            <a:blip r:embed="rId13" cstate="print"/>
            <a:stretch>
              <a:fillRect/>
            </a:stretch>
          </a:blipFill>
        </p:spPr>
        <p:txBody>
          <a:bodyPr wrap="square" lIns="0" tIns="0" rIns="0" bIns="0" rtlCol="0"/>
          <a:lstStyle/>
          <a:p>
            <a:endParaRPr/>
          </a:p>
        </p:txBody>
      </p:sp>
      <p:sp>
        <p:nvSpPr>
          <p:cNvPr id="40" name="object 40"/>
          <p:cNvSpPr txBox="1"/>
          <p:nvPr/>
        </p:nvSpPr>
        <p:spPr>
          <a:xfrm>
            <a:off x="1354074" y="1896871"/>
            <a:ext cx="1677670" cy="629285"/>
          </a:xfrm>
          <a:prstGeom prst="rect">
            <a:avLst/>
          </a:prstGeom>
        </p:spPr>
        <p:txBody>
          <a:bodyPr vert="horz" wrap="square" lIns="0" tIns="31114" rIns="0" bIns="0" rtlCol="0">
            <a:spAutoFit/>
          </a:bodyPr>
          <a:lstStyle/>
          <a:p>
            <a:pPr marL="184785" indent="-172085">
              <a:lnSpc>
                <a:spcPct val="100000"/>
              </a:lnSpc>
              <a:spcBef>
                <a:spcPts val="244"/>
              </a:spcBef>
              <a:buFont typeface="Arial"/>
              <a:buChar char="•"/>
              <a:tabLst>
                <a:tab pos="185420" algn="l"/>
              </a:tabLst>
            </a:pPr>
            <a:r>
              <a:rPr sz="1200" spc="-5" dirty="0">
                <a:latin typeface="Book Antiqua"/>
                <a:cs typeface="Book Antiqua"/>
              </a:rPr>
              <a:t>Availability,</a:t>
            </a:r>
            <a:r>
              <a:rPr sz="1200" spc="-45" dirty="0">
                <a:latin typeface="Book Antiqua"/>
                <a:cs typeface="Book Antiqua"/>
              </a:rPr>
              <a:t> </a:t>
            </a:r>
            <a:r>
              <a:rPr sz="1200" dirty="0">
                <a:latin typeface="Book Antiqua"/>
                <a:cs typeface="Book Antiqua"/>
              </a:rPr>
              <a:t>coverage</a:t>
            </a:r>
            <a:endParaRPr sz="1200">
              <a:latin typeface="Book Antiqua"/>
              <a:cs typeface="Book Antiqua"/>
            </a:endParaRPr>
          </a:p>
          <a:p>
            <a:pPr marL="676910" marR="5080" indent="-131445">
              <a:lnSpc>
                <a:spcPct val="110000"/>
              </a:lnSpc>
            </a:pPr>
            <a:r>
              <a:rPr sz="1200" dirty="0">
                <a:latin typeface="Book Antiqua"/>
                <a:cs typeface="Book Antiqua"/>
              </a:rPr>
              <a:t>and </a:t>
            </a:r>
            <a:r>
              <a:rPr sz="1200" spc="-5" dirty="0">
                <a:latin typeface="Book Antiqua"/>
                <a:cs typeface="Book Antiqua"/>
              </a:rPr>
              <a:t>reliability</a:t>
            </a:r>
            <a:r>
              <a:rPr sz="1200" spc="-60" dirty="0">
                <a:latin typeface="Book Antiqua"/>
                <a:cs typeface="Book Antiqua"/>
              </a:rPr>
              <a:t> </a:t>
            </a:r>
            <a:r>
              <a:rPr sz="1200" dirty="0">
                <a:latin typeface="Book Antiqua"/>
                <a:cs typeface="Book Antiqua"/>
              </a:rPr>
              <a:t>of  </a:t>
            </a:r>
            <a:r>
              <a:rPr sz="1200" spc="-5" dirty="0">
                <a:latin typeface="Book Antiqua"/>
                <a:cs typeface="Book Antiqua"/>
              </a:rPr>
              <a:t>necessary</a:t>
            </a:r>
            <a:r>
              <a:rPr sz="1200" spc="-60" dirty="0">
                <a:latin typeface="Book Antiqua"/>
                <a:cs typeface="Book Antiqua"/>
              </a:rPr>
              <a:t> </a:t>
            </a:r>
            <a:r>
              <a:rPr sz="1200" dirty="0">
                <a:latin typeface="Book Antiqua"/>
                <a:cs typeface="Book Antiqua"/>
              </a:rPr>
              <a:t>data</a:t>
            </a:r>
            <a:endParaRPr sz="1200">
              <a:latin typeface="Book Antiqua"/>
              <a:cs typeface="Book Antiqua"/>
            </a:endParaRPr>
          </a:p>
        </p:txBody>
      </p:sp>
      <p:sp>
        <p:nvSpPr>
          <p:cNvPr id="41" name="object 41"/>
          <p:cNvSpPr txBox="1"/>
          <p:nvPr/>
        </p:nvSpPr>
        <p:spPr>
          <a:xfrm>
            <a:off x="4117594" y="1915159"/>
            <a:ext cx="1870075" cy="208279"/>
          </a:xfrm>
          <a:prstGeom prst="rect">
            <a:avLst/>
          </a:prstGeom>
        </p:spPr>
        <p:txBody>
          <a:bodyPr vert="horz" wrap="square" lIns="0" tIns="12700" rIns="0" bIns="0" rtlCol="0">
            <a:spAutoFit/>
          </a:bodyPr>
          <a:lstStyle/>
          <a:p>
            <a:pPr marL="184785" indent="-172085">
              <a:lnSpc>
                <a:spcPct val="100000"/>
              </a:lnSpc>
              <a:spcBef>
                <a:spcPts val="100"/>
              </a:spcBef>
              <a:buFont typeface="Arial"/>
              <a:buChar char="•"/>
              <a:tabLst>
                <a:tab pos="185420" algn="l"/>
              </a:tabLst>
            </a:pPr>
            <a:r>
              <a:rPr sz="1200" spc="-5" dirty="0">
                <a:latin typeface="Book Antiqua"/>
                <a:cs typeface="Book Antiqua"/>
              </a:rPr>
              <a:t>Degree </a:t>
            </a:r>
            <a:r>
              <a:rPr sz="1200" dirty="0">
                <a:latin typeface="Book Antiqua"/>
                <a:cs typeface="Book Antiqua"/>
              </a:rPr>
              <a:t>of</a:t>
            </a:r>
            <a:r>
              <a:rPr sz="1200" spc="-55" dirty="0">
                <a:latin typeface="Book Antiqua"/>
                <a:cs typeface="Book Antiqua"/>
              </a:rPr>
              <a:t> </a:t>
            </a:r>
            <a:r>
              <a:rPr sz="1200" spc="-5" dirty="0">
                <a:latin typeface="Book Antiqua"/>
                <a:cs typeface="Book Antiqua"/>
              </a:rPr>
              <a:t>Comparability</a:t>
            </a:r>
            <a:endParaRPr sz="1200">
              <a:latin typeface="Book Antiqua"/>
              <a:cs typeface="Book Antiqua"/>
            </a:endParaRPr>
          </a:p>
        </p:txBody>
      </p:sp>
      <p:sp>
        <p:nvSpPr>
          <p:cNvPr id="42" name="object 42"/>
          <p:cNvSpPr txBox="1"/>
          <p:nvPr/>
        </p:nvSpPr>
        <p:spPr>
          <a:xfrm>
            <a:off x="4289805" y="2098040"/>
            <a:ext cx="1508125" cy="427990"/>
          </a:xfrm>
          <a:prstGeom prst="rect">
            <a:avLst/>
          </a:prstGeom>
        </p:spPr>
        <p:txBody>
          <a:bodyPr vert="horz" wrap="square" lIns="0" tIns="12700" rIns="0" bIns="0" rtlCol="0">
            <a:spAutoFit/>
          </a:bodyPr>
          <a:lstStyle/>
          <a:p>
            <a:pPr marL="12700" marR="5080">
              <a:lnSpc>
                <a:spcPct val="110000"/>
              </a:lnSpc>
              <a:spcBef>
                <a:spcPts val="100"/>
              </a:spcBef>
            </a:pPr>
            <a:r>
              <a:rPr sz="1200" spc="-5" dirty="0">
                <a:latin typeface="Book Antiqua"/>
                <a:cs typeface="Book Antiqua"/>
              </a:rPr>
              <a:t>between</a:t>
            </a:r>
            <a:r>
              <a:rPr sz="1200" spc="-85" dirty="0">
                <a:latin typeface="Book Antiqua"/>
                <a:cs typeface="Book Antiqua"/>
              </a:rPr>
              <a:t> </a:t>
            </a:r>
            <a:r>
              <a:rPr sz="1200" dirty="0">
                <a:latin typeface="Book Antiqua"/>
                <a:cs typeface="Book Antiqua"/>
              </a:rPr>
              <a:t>International  </a:t>
            </a:r>
            <a:r>
              <a:rPr sz="1200" spc="-5" dirty="0">
                <a:latin typeface="Book Antiqua"/>
                <a:cs typeface="Book Antiqua"/>
              </a:rPr>
              <a:t>Transaction</a:t>
            </a:r>
            <a:r>
              <a:rPr sz="1200" dirty="0">
                <a:latin typeface="Book Antiqua"/>
                <a:cs typeface="Book Antiqua"/>
              </a:rPr>
              <a:t> and</a:t>
            </a:r>
            <a:endParaRPr sz="1200">
              <a:latin typeface="Book Antiqua"/>
              <a:cs typeface="Book Antiqua"/>
            </a:endParaRPr>
          </a:p>
        </p:txBody>
      </p:sp>
      <p:sp>
        <p:nvSpPr>
          <p:cNvPr id="43" name="object 43"/>
          <p:cNvSpPr txBox="1"/>
          <p:nvPr/>
        </p:nvSpPr>
        <p:spPr>
          <a:xfrm>
            <a:off x="4289805" y="2518359"/>
            <a:ext cx="1682114" cy="208915"/>
          </a:xfrm>
          <a:prstGeom prst="rect">
            <a:avLst/>
          </a:prstGeom>
        </p:spPr>
        <p:txBody>
          <a:bodyPr vert="horz" wrap="square" lIns="0" tIns="12700" rIns="0" bIns="0" rtlCol="0">
            <a:spAutoFit/>
          </a:bodyPr>
          <a:lstStyle/>
          <a:p>
            <a:pPr marL="12700">
              <a:lnSpc>
                <a:spcPct val="100000"/>
              </a:lnSpc>
              <a:spcBef>
                <a:spcPts val="100"/>
              </a:spcBef>
            </a:pPr>
            <a:r>
              <a:rPr sz="1200" spc="-5" dirty="0">
                <a:latin typeface="Book Antiqua"/>
                <a:cs typeface="Book Antiqua"/>
              </a:rPr>
              <a:t>uncontrolled</a:t>
            </a:r>
            <a:r>
              <a:rPr sz="1200" spc="-10" dirty="0">
                <a:latin typeface="Book Antiqua"/>
                <a:cs typeface="Book Antiqua"/>
              </a:rPr>
              <a:t> </a:t>
            </a:r>
            <a:r>
              <a:rPr sz="1200" spc="-5" dirty="0">
                <a:latin typeface="Book Antiqua"/>
                <a:cs typeface="Book Antiqua"/>
              </a:rPr>
              <a:t>transaction</a:t>
            </a:r>
            <a:endParaRPr sz="1200">
              <a:latin typeface="Book Antiqua"/>
              <a:cs typeface="Book Antiqua"/>
            </a:endParaRPr>
          </a:p>
        </p:txBody>
      </p:sp>
      <p:sp>
        <p:nvSpPr>
          <p:cNvPr id="44" name="object 44"/>
          <p:cNvSpPr txBox="1"/>
          <p:nvPr/>
        </p:nvSpPr>
        <p:spPr>
          <a:xfrm>
            <a:off x="1566799" y="2900298"/>
            <a:ext cx="1466850" cy="1031875"/>
          </a:xfrm>
          <a:prstGeom prst="rect">
            <a:avLst/>
          </a:prstGeom>
        </p:spPr>
        <p:txBody>
          <a:bodyPr vert="horz" wrap="square" lIns="0" tIns="12700" rIns="0" bIns="0" rtlCol="0">
            <a:spAutoFit/>
          </a:bodyPr>
          <a:lstStyle/>
          <a:p>
            <a:pPr marL="284480" marR="5080" indent="-284480" algn="r">
              <a:lnSpc>
                <a:spcPct val="110000"/>
              </a:lnSpc>
              <a:spcBef>
                <a:spcPts val="100"/>
              </a:spcBef>
              <a:buFont typeface="Arial"/>
              <a:buChar char="•"/>
              <a:tabLst>
                <a:tab pos="284480" algn="l"/>
              </a:tabLst>
            </a:pPr>
            <a:r>
              <a:rPr sz="1200" spc="-5" dirty="0">
                <a:latin typeface="Book Antiqua"/>
                <a:cs typeface="Book Antiqua"/>
              </a:rPr>
              <a:t>Nature</a:t>
            </a:r>
            <a:r>
              <a:rPr sz="1200" spc="-35" dirty="0">
                <a:latin typeface="Book Antiqua"/>
                <a:cs typeface="Book Antiqua"/>
              </a:rPr>
              <a:t> </a:t>
            </a:r>
            <a:r>
              <a:rPr sz="1200" dirty="0">
                <a:latin typeface="Book Antiqua"/>
                <a:cs typeface="Book Antiqua"/>
              </a:rPr>
              <a:t>and</a:t>
            </a:r>
            <a:r>
              <a:rPr sz="1200" spc="-30" dirty="0">
                <a:latin typeface="Book Antiqua"/>
                <a:cs typeface="Book Antiqua"/>
              </a:rPr>
              <a:t> </a:t>
            </a:r>
            <a:r>
              <a:rPr sz="1200" spc="-5" dirty="0">
                <a:latin typeface="Book Antiqua"/>
                <a:cs typeface="Book Antiqua"/>
              </a:rPr>
              <a:t>Class </a:t>
            </a:r>
            <a:r>
              <a:rPr sz="1200" dirty="0">
                <a:latin typeface="Book Antiqua"/>
                <a:cs typeface="Book Antiqua"/>
              </a:rPr>
              <a:t> of</a:t>
            </a:r>
            <a:r>
              <a:rPr sz="1200" spc="-114" dirty="0">
                <a:latin typeface="Book Antiqua"/>
                <a:cs typeface="Book Antiqua"/>
              </a:rPr>
              <a:t> </a:t>
            </a:r>
            <a:r>
              <a:rPr sz="1200" dirty="0">
                <a:latin typeface="Book Antiqua"/>
                <a:cs typeface="Book Antiqua"/>
              </a:rPr>
              <a:t>International  Tran</a:t>
            </a:r>
            <a:r>
              <a:rPr sz="1200" spc="-5" dirty="0">
                <a:latin typeface="Book Antiqua"/>
                <a:cs typeface="Book Antiqua"/>
              </a:rPr>
              <a:t>s</a:t>
            </a:r>
            <a:r>
              <a:rPr sz="1200" dirty="0">
                <a:latin typeface="Book Antiqua"/>
                <a:cs typeface="Book Antiqua"/>
              </a:rPr>
              <a:t>a</a:t>
            </a:r>
            <a:r>
              <a:rPr sz="1200" spc="-5" dirty="0">
                <a:latin typeface="Book Antiqua"/>
                <a:cs typeface="Book Antiqua"/>
              </a:rPr>
              <a:t>c</a:t>
            </a:r>
            <a:r>
              <a:rPr sz="1200" dirty="0">
                <a:latin typeface="Book Antiqua"/>
                <a:cs typeface="Book Antiqua"/>
              </a:rPr>
              <a:t>tions</a:t>
            </a:r>
            <a:endParaRPr sz="1200">
              <a:latin typeface="Book Antiqua"/>
              <a:cs typeface="Book Antiqua"/>
            </a:endParaRPr>
          </a:p>
          <a:p>
            <a:pPr marL="184785" marR="6350" indent="-172085" algn="r">
              <a:lnSpc>
                <a:spcPct val="100000"/>
              </a:lnSpc>
              <a:spcBef>
                <a:spcPts val="145"/>
              </a:spcBef>
              <a:buFont typeface="Arial"/>
              <a:buChar char="•"/>
              <a:tabLst>
                <a:tab pos="185420" algn="l"/>
              </a:tabLst>
            </a:pPr>
            <a:r>
              <a:rPr sz="1200" spc="-5" dirty="0">
                <a:latin typeface="Book Antiqua"/>
                <a:cs typeface="Book Antiqua"/>
              </a:rPr>
              <a:t>Class </a:t>
            </a:r>
            <a:r>
              <a:rPr sz="1200" dirty="0">
                <a:latin typeface="Book Antiqua"/>
                <a:cs typeface="Book Antiqua"/>
              </a:rPr>
              <a:t>of</a:t>
            </a:r>
            <a:r>
              <a:rPr sz="1200" spc="-40" dirty="0">
                <a:latin typeface="Book Antiqua"/>
                <a:cs typeface="Book Antiqua"/>
              </a:rPr>
              <a:t> </a:t>
            </a:r>
            <a:r>
              <a:rPr sz="1200" spc="-5" dirty="0">
                <a:latin typeface="Book Antiqua"/>
                <a:cs typeface="Book Antiqua"/>
              </a:rPr>
              <a:t>Enterprise</a:t>
            </a:r>
            <a:endParaRPr sz="1200">
              <a:latin typeface="Book Antiqua"/>
              <a:cs typeface="Book Antiqua"/>
            </a:endParaRPr>
          </a:p>
          <a:p>
            <a:pPr marR="5715" algn="r">
              <a:lnSpc>
                <a:spcPct val="100000"/>
              </a:lnSpc>
              <a:spcBef>
                <a:spcPts val="140"/>
              </a:spcBef>
            </a:pPr>
            <a:r>
              <a:rPr sz="1200" spc="-5" dirty="0">
                <a:latin typeface="Book Antiqua"/>
                <a:cs typeface="Book Antiqua"/>
              </a:rPr>
              <a:t>and</a:t>
            </a:r>
            <a:r>
              <a:rPr sz="1200" spc="-70" dirty="0">
                <a:latin typeface="Book Antiqua"/>
                <a:cs typeface="Book Antiqua"/>
              </a:rPr>
              <a:t> </a:t>
            </a:r>
            <a:r>
              <a:rPr sz="1200" spc="-5" dirty="0">
                <a:latin typeface="Book Antiqua"/>
                <a:cs typeface="Book Antiqua"/>
              </a:rPr>
              <a:t>FAR</a:t>
            </a:r>
            <a:endParaRPr sz="1200">
              <a:latin typeface="Book Antiqua"/>
              <a:cs typeface="Book Antiqua"/>
            </a:endParaRPr>
          </a:p>
        </p:txBody>
      </p:sp>
      <p:sp>
        <p:nvSpPr>
          <p:cNvPr id="45" name="object 45"/>
          <p:cNvSpPr txBox="1"/>
          <p:nvPr/>
        </p:nvSpPr>
        <p:spPr>
          <a:xfrm>
            <a:off x="4117594" y="2900298"/>
            <a:ext cx="1459230" cy="1233170"/>
          </a:xfrm>
          <a:prstGeom prst="rect">
            <a:avLst/>
          </a:prstGeom>
        </p:spPr>
        <p:txBody>
          <a:bodyPr vert="horz" wrap="square" lIns="0" tIns="12700" rIns="0" bIns="0" rtlCol="0">
            <a:spAutoFit/>
          </a:bodyPr>
          <a:lstStyle/>
          <a:p>
            <a:pPr marL="184785" marR="5080" indent="-172085">
              <a:lnSpc>
                <a:spcPct val="110000"/>
              </a:lnSpc>
              <a:spcBef>
                <a:spcPts val="100"/>
              </a:spcBef>
              <a:buFont typeface="Arial"/>
              <a:buChar char="•"/>
              <a:tabLst>
                <a:tab pos="185420" algn="l"/>
              </a:tabLst>
            </a:pPr>
            <a:r>
              <a:rPr sz="1200" spc="-5" dirty="0">
                <a:latin typeface="Book Antiqua"/>
                <a:cs typeface="Book Antiqua"/>
              </a:rPr>
              <a:t>Nature, </a:t>
            </a:r>
            <a:r>
              <a:rPr sz="1200" dirty="0">
                <a:latin typeface="Book Antiqua"/>
                <a:cs typeface="Book Antiqua"/>
              </a:rPr>
              <a:t>extent</a:t>
            </a:r>
            <a:r>
              <a:rPr sz="1200" spc="-95" dirty="0">
                <a:latin typeface="Book Antiqua"/>
                <a:cs typeface="Book Antiqua"/>
              </a:rPr>
              <a:t> </a:t>
            </a:r>
            <a:r>
              <a:rPr sz="1200" dirty="0">
                <a:latin typeface="Book Antiqua"/>
                <a:cs typeface="Book Antiqua"/>
              </a:rPr>
              <a:t>and  </a:t>
            </a:r>
            <a:r>
              <a:rPr sz="1200" spc="-5" dirty="0">
                <a:latin typeface="Book Antiqua"/>
                <a:cs typeface="Book Antiqua"/>
              </a:rPr>
              <a:t>reliability </a:t>
            </a:r>
            <a:r>
              <a:rPr sz="1200" dirty="0">
                <a:latin typeface="Book Antiqua"/>
                <a:cs typeface="Book Antiqua"/>
              </a:rPr>
              <a:t>of  </a:t>
            </a:r>
            <a:r>
              <a:rPr sz="1200" spc="-5" dirty="0">
                <a:latin typeface="Book Antiqua"/>
                <a:cs typeface="Book Antiqua"/>
              </a:rPr>
              <a:t>assumptions  required for  application </a:t>
            </a:r>
            <a:r>
              <a:rPr sz="1200" dirty="0">
                <a:latin typeface="Book Antiqua"/>
                <a:cs typeface="Book Antiqua"/>
              </a:rPr>
              <a:t>of  </a:t>
            </a:r>
            <a:r>
              <a:rPr sz="1200" spc="-5" dirty="0">
                <a:latin typeface="Book Antiqua"/>
                <a:cs typeface="Book Antiqua"/>
              </a:rPr>
              <a:t>method</a:t>
            </a:r>
            <a:endParaRPr sz="1200">
              <a:latin typeface="Book Antiqua"/>
              <a:cs typeface="Book Antiqua"/>
            </a:endParaRPr>
          </a:p>
        </p:txBody>
      </p:sp>
      <p:sp>
        <p:nvSpPr>
          <p:cNvPr id="46" name="object 46"/>
          <p:cNvSpPr/>
          <p:nvPr/>
        </p:nvSpPr>
        <p:spPr>
          <a:xfrm>
            <a:off x="3067811" y="2894076"/>
            <a:ext cx="120395" cy="120396"/>
          </a:xfrm>
          <a:prstGeom prst="rect">
            <a:avLst/>
          </a:prstGeom>
          <a:blipFill>
            <a:blip r:embed="rId14" cstate="print"/>
            <a:stretch>
              <a:fillRect/>
            </a:stretch>
          </a:blipFill>
        </p:spPr>
        <p:txBody>
          <a:bodyPr wrap="square" lIns="0" tIns="0" rIns="0" bIns="0" rtlCol="0"/>
          <a:lstStyle/>
          <a:p>
            <a:endParaRPr/>
          </a:p>
        </p:txBody>
      </p:sp>
      <p:sp>
        <p:nvSpPr>
          <p:cNvPr id="47" name="object 47"/>
          <p:cNvSpPr/>
          <p:nvPr/>
        </p:nvSpPr>
        <p:spPr>
          <a:xfrm>
            <a:off x="2054351" y="3014472"/>
            <a:ext cx="1074420" cy="1331595"/>
          </a:xfrm>
          <a:custGeom>
            <a:avLst/>
            <a:gdLst/>
            <a:ahLst/>
            <a:cxnLst/>
            <a:rect l="l" t="t" r="r" b="b"/>
            <a:pathLst>
              <a:path w="1074420" h="1331595">
                <a:moveTo>
                  <a:pt x="0" y="1331467"/>
                </a:moveTo>
                <a:lnTo>
                  <a:pt x="1074293" y="1331467"/>
                </a:lnTo>
                <a:lnTo>
                  <a:pt x="1074293" y="0"/>
                </a:lnTo>
              </a:path>
            </a:pathLst>
          </a:custGeom>
          <a:ln w="6095">
            <a:solidFill>
              <a:srgbClr val="6FAC46"/>
            </a:solidFill>
            <a:prstDash val="sysDot"/>
          </a:ln>
        </p:spPr>
        <p:txBody>
          <a:bodyPr wrap="square" lIns="0" tIns="0" rIns="0" bIns="0" rtlCol="0"/>
          <a:lstStyle/>
          <a:p>
            <a:endParaRPr/>
          </a:p>
        </p:txBody>
      </p:sp>
      <p:sp>
        <p:nvSpPr>
          <p:cNvPr id="48" name="object 48"/>
          <p:cNvSpPr/>
          <p:nvPr/>
        </p:nvSpPr>
        <p:spPr>
          <a:xfrm>
            <a:off x="3067811" y="1886711"/>
            <a:ext cx="120395" cy="118872"/>
          </a:xfrm>
          <a:prstGeom prst="rect">
            <a:avLst/>
          </a:prstGeom>
          <a:blipFill>
            <a:blip r:embed="rId15" cstate="print"/>
            <a:stretch>
              <a:fillRect/>
            </a:stretch>
          </a:blipFill>
        </p:spPr>
        <p:txBody>
          <a:bodyPr wrap="square" lIns="0" tIns="0" rIns="0" bIns="0" rtlCol="0"/>
          <a:lstStyle/>
          <a:p>
            <a:endParaRPr/>
          </a:p>
        </p:txBody>
      </p:sp>
      <p:sp>
        <p:nvSpPr>
          <p:cNvPr id="49" name="object 49"/>
          <p:cNvSpPr/>
          <p:nvPr/>
        </p:nvSpPr>
        <p:spPr>
          <a:xfrm>
            <a:off x="2874264" y="1946148"/>
            <a:ext cx="618490" cy="2978785"/>
          </a:xfrm>
          <a:custGeom>
            <a:avLst/>
            <a:gdLst/>
            <a:ahLst/>
            <a:cxnLst/>
            <a:rect l="l" t="t" r="r" b="b"/>
            <a:pathLst>
              <a:path w="618489" h="2978785">
                <a:moveTo>
                  <a:pt x="0" y="2978658"/>
                </a:moveTo>
                <a:lnTo>
                  <a:pt x="618363" y="2978658"/>
                </a:lnTo>
                <a:lnTo>
                  <a:pt x="618363" y="0"/>
                </a:lnTo>
                <a:lnTo>
                  <a:pt x="313563" y="0"/>
                </a:lnTo>
              </a:path>
            </a:pathLst>
          </a:custGeom>
          <a:ln w="6096">
            <a:solidFill>
              <a:srgbClr val="6FAC46"/>
            </a:solidFill>
            <a:prstDash val="sysDot"/>
          </a:ln>
        </p:spPr>
        <p:txBody>
          <a:bodyPr wrap="square" lIns="0" tIns="0" rIns="0" bIns="0" rtlCol="0"/>
          <a:lstStyle/>
          <a:p>
            <a:endParaRPr/>
          </a:p>
        </p:txBody>
      </p:sp>
      <p:sp>
        <p:nvSpPr>
          <p:cNvPr id="50" name="object 50"/>
          <p:cNvSpPr/>
          <p:nvPr/>
        </p:nvSpPr>
        <p:spPr>
          <a:xfrm>
            <a:off x="3965447" y="1886711"/>
            <a:ext cx="120396" cy="118872"/>
          </a:xfrm>
          <a:prstGeom prst="rect">
            <a:avLst/>
          </a:prstGeom>
          <a:blipFill>
            <a:blip r:embed="rId16" cstate="print"/>
            <a:stretch>
              <a:fillRect/>
            </a:stretch>
          </a:blipFill>
        </p:spPr>
        <p:txBody>
          <a:bodyPr wrap="square" lIns="0" tIns="0" rIns="0" bIns="0" rtlCol="0"/>
          <a:lstStyle/>
          <a:p>
            <a:endParaRPr/>
          </a:p>
        </p:txBody>
      </p:sp>
      <p:sp>
        <p:nvSpPr>
          <p:cNvPr id="51" name="object 51"/>
          <p:cNvSpPr/>
          <p:nvPr/>
        </p:nvSpPr>
        <p:spPr>
          <a:xfrm>
            <a:off x="3776471" y="1946148"/>
            <a:ext cx="188595" cy="3068320"/>
          </a:xfrm>
          <a:custGeom>
            <a:avLst/>
            <a:gdLst/>
            <a:ahLst/>
            <a:cxnLst/>
            <a:rect l="l" t="t" r="r" b="b"/>
            <a:pathLst>
              <a:path w="188595" h="3068320">
                <a:moveTo>
                  <a:pt x="0" y="3068066"/>
                </a:moveTo>
                <a:lnTo>
                  <a:pt x="0" y="0"/>
                </a:lnTo>
                <a:lnTo>
                  <a:pt x="188594" y="0"/>
                </a:lnTo>
              </a:path>
            </a:pathLst>
          </a:custGeom>
          <a:ln w="6096">
            <a:solidFill>
              <a:srgbClr val="6FAC46"/>
            </a:solidFill>
            <a:prstDash val="sysDot"/>
          </a:ln>
        </p:spPr>
        <p:txBody>
          <a:bodyPr wrap="square" lIns="0" tIns="0" rIns="0" bIns="0" rtlCol="0"/>
          <a:lstStyle/>
          <a:p>
            <a:endParaRPr/>
          </a:p>
        </p:txBody>
      </p:sp>
      <p:sp>
        <p:nvSpPr>
          <p:cNvPr id="52" name="object 52"/>
          <p:cNvSpPr/>
          <p:nvPr/>
        </p:nvSpPr>
        <p:spPr>
          <a:xfrm>
            <a:off x="3965447" y="2894076"/>
            <a:ext cx="120396" cy="120396"/>
          </a:xfrm>
          <a:prstGeom prst="rect">
            <a:avLst/>
          </a:prstGeom>
          <a:blipFill>
            <a:blip r:embed="rId17" cstate="print"/>
            <a:stretch>
              <a:fillRect/>
            </a:stretch>
          </a:blipFill>
        </p:spPr>
        <p:txBody>
          <a:bodyPr wrap="square" lIns="0" tIns="0" rIns="0" bIns="0" rtlCol="0"/>
          <a:lstStyle/>
          <a:p>
            <a:endParaRPr/>
          </a:p>
        </p:txBody>
      </p:sp>
      <p:sp>
        <p:nvSpPr>
          <p:cNvPr id="53" name="object 53"/>
          <p:cNvSpPr/>
          <p:nvPr/>
        </p:nvSpPr>
        <p:spPr>
          <a:xfrm>
            <a:off x="4026408" y="3014472"/>
            <a:ext cx="472440" cy="1875155"/>
          </a:xfrm>
          <a:custGeom>
            <a:avLst/>
            <a:gdLst/>
            <a:ahLst/>
            <a:cxnLst/>
            <a:rect l="l" t="t" r="r" b="b"/>
            <a:pathLst>
              <a:path w="472439" h="1875154">
                <a:moveTo>
                  <a:pt x="471931" y="1875154"/>
                </a:moveTo>
                <a:lnTo>
                  <a:pt x="0" y="1875154"/>
                </a:lnTo>
                <a:lnTo>
                  <a:pt x="0" y="0"/>
                </a:lnTo>
              </a:path>
            </a:pathLst>
          </a:custGeom>
          <a:ln w="6096">
            <a:solidFill>
              <a:srgbClr val="6FAC46"/>
            </a:solidFill>
            <a:prstDash val="sysDot"/>
          </a:ln>
        </p:spPr>
        <p:txBody>
          <a:bodyPr wrap="square" lIns="0" tIns="0" rIns="0" bIns="0" rtlCol="0"/>
          <a:lstStyle/>
          <a:p>
            <a:endParaRPr/>
          </a:p>
        </p:txBody>
      </p:sp>
      <p:sp>
        <p:nvSpPr>
          <p:cNvPr id="54" name="object 54"/>
          <p:cNvSpPr/>
          <p:nvPr/>
        </p:nvSpPr>
        <p:spPr>
          <a:xfrm>
            <a:off x="8964168" y="3230879"/>
            <a:ext cx="1197864" cy="207263"/>
          </a:xfrm>
          <a:prstGeom prst="rect">
            <a:avLst/>
          </a:prstGeom>
          <a:blipFill>
            <a:blip r:embed="rId18" cstate="print"/>
            <a:stretch>
              <a:fillRect/>
            </a:stretch>
          </a:blipFill>
        </p:spPr>
        <p:txBody>
          <a:bodyPr wrap="square" lIns="0" tIns="0" rIns="0" bIns="0" rtlCol="0"/>
          <a:lstStyle/>
          <a:p>
            <a:endParaRPr/>
          </a:p>
        </p:txBody>
      </p:sp>
      <p:sp>
        <p:nvSpPr>
          <p:cNvPr id="55" name="object 55"/>
          <p:cNvSpPr/>
          <p:nvPr/>
        </p:nvSpPr>
        <p:spPr>
          <a:xfrm>
            <a:off x="9038843" y="2278379"/>
            <a:ext cx="1030605" cy="1031875"/>
          </a:xfrm>
          <a:custGeom>
            <a:avLst/>
            <a:gdLst/>
            <a:ahLst/>
            <a:cxnLst/>
            <a:rect l="l" t="t" r="r" b="b"/>
            <a:pathLst>
              <a:path w="1030604" h="1031875">
                <a:moveTo>
                  <a:pt x="515111" y="0"/>
                </a:moveTo>
                <a:lnTo>
                  <a:pt x="468227" y="2108"/>
                </a:lnTo>
                <a:lnTo>
                  <a:pt x="422522" y="8313"/>
                </a:lnTo>
                <a:lnTo>
                  <a:pt x="378177" y="18430"/>
                </a:lnTo>
                <a:lnTo>
                  <a:pt x="335376" y="32279"/>
                </a:lnTo>
                <a:lnTo>
                  <a:pt x="294299" y="49677"/>
                </a:lnTo>
                <a:lnTo>
                  <a:pt x="255128" y="70442"/>
                </a:lnTo>
                <a:lnTo>
                  <a:pt x="218046" y="94391"/>
                </a:lnTo>
                <a:lnTo>
                  <a:pt x="183235" y="121343"/>
                </a:lnTo>
                <a:lnTo>
                  <a:pt x="150876" y="151114"/>
                </a:lnTo>
                <a:lnTo>
                  <a:pt x="121150" y="183522"/>
                </a:lnTo>
                <a:lnTo>
                  <a:pt x="94241" y="218386"/>
                </a:lnTo>
                <a:lnTo>
                  <a:pt x="70329" y="255524"/>
                </a:lnTo>
                <a:lnTo>
                  <a:pt x="49597" y="294751"/>
                </a:lnTo>
                <a:lnTo>
                  <a:pt x="32227" y="335888"/>
                </a:lnTo>
                <a:lnTo>
                  <a:pt x="18400" y="378751"/>
                </a:lnTo>
                <a:lnTo>
                  <a:pt x="8299" y="423157"/>
                </a:lnTo>
                <a:lnTo>
                  <a:pt x="2105" y="468926"/>
                </a:lnTo>
                <a:lnTo>
                  <a:pt x="0" y="515874"/>
                </a:lnTo>
                <a:lnTo>
                  <a:pt x="2105" y="562821"/>
                </a:lnTo>
                <a:lnTo>
                  <a:pt x="8299" y="608590"/>
                </a:lnTo>
                <a:lnTo>
                  <a:pt x="18400" y="652996"/>
                </a:lnTo>
                <a:lnTo>
                  <a:pt x="32227" y="695859"/>
                </a:lnTo>
                <a:lnTo>
                  <a:pt x="49597" y="736996"/>
                </a:lnTo>
                <a:lnTo>
                  <a:pt x="70329" y="776224"/>
                </a:lnTo>
                <a:lnTo>
                  <a:pt x="94241" y="813361"/>
                </a:lnTo>
                <a:lnTo>
                  <a:pt x="121150" y="848225"/>
                </a:lnTo>
                <a:lnTo>
                  <a:pt x="150875" y="880633"/>
                </a:lnTo>
                <a:lnTo>
                  <a:pt x="183235" y="910404"/>
                </a:lnTo>
                <a:lnTo>
                  <a:pt x="218046" y="937356"/>
                </a:lnTo>
                <a:lnTo>
                  <a:pt x="255128" y="961305"/>
                </a:lnTo>
                <a:lnTo>
                  <a:pt x="294299" y="982070"/>
                </a:lnTo>
                <a:lnTo>
                  <a:pt x="335376" y="999468"/>
                </a:lnTo>
                <a:lnTo>
                  <a:pt x="378177" y="1013317"/>
                </a:lnTo>
                <a:lnTo>
                  <a:pt x="422522" y="1023434"/>
                </a:lnTo>
                <a:lnTo>
                  <a:pt x="468227" y="1029639"/>
                </a:lnTo>
                <a:lnTo>
                  <a:pt x="515111" y="1031748"/>
                </a:lnTo>
                <a:lnTo>
                  <a:pt x="561996" y="1029639"/>
                </a:lnTo>
                <a:lnTo>
                  <a:pt x="607701" y="1023434"/>
                </a:lnTo>
                <a:lnTo>
                  <a:pt x="652046" y="1013317"/>
                </a:lnTo>
                <a:lnTo>
                  <a:pt x="694847" y="999468"/>
                </a:lnTo>
                <a:lnTo>
                  <a:pt x="735924" y="982070"/>
                </a:lnTo>
                <a:lnTo>
                  <a:pt x="775095" y="961305"/>
                </a:lnTo>
                <a:lnTo>
                  <a:pt x="812177" y="937356"/>
                </a:lnTo>
                <a:lnTo>
                  <a:pt x="846988" y="910404"/>
                </a:lnTo>
                <a:lnTo>
                  <a:pt x="879347" y="880633"/>
                </a:lnTo>
                <a:lnTo>
                  <a:pt x="909073" y="848225"/>
                </a:lnTo>
                <a:lnTo>
                  <a:pt x="935982" y="813361"/>
                </a:lnTo>
                <a:lnTo>
                  <a:pt x="959894" y="776224"/>
                </a:lnTo>
                <a:lnTo>
                  <a:pt x="980626" y="736996"/>
                </a:lnTo>
                <a:lnTo>
                  <a:pt x="997996" y="695859"/>
                </a:lnTo>
                <a:lnTo>
                  <a:pt x="1011823" y="652996"/>
                </a:lnTo>
                <a:lnTo>
                  <a:pt x="1021924" y="608590"/>
                </a:lnTo>
                <a:lnTo>
                  <a:pt x="1028118" y="562821"/>
                </a:lnTo>
                <a:lnTo>
                  <a:pt x="1030224" y="515874"/>
                </a:lnTo>
                <a:lnTo>
                  <a:pt x="1028118" y="468926"/>
                </a:lnTo>
                <a:lnTo>
                  <a:pt x="1021924" y="423157"/>
                </a:lnTo>
                <a:lnTo>
                  <a:pt x="1011823" y="378751"/>
                </a:lnTo>
                <a:lnTo>
                  <a:pt x="997996" y="335888"/>
                </a:lnTo>
                <a:lnTo>
                  <a:pt x="980626" y="294751"/>
                </a:lnTo>
                <a:lnTo>
                  <a:pt x="959894" y="255524"/>
                </a:lnTo>
                <a:lnTo>
                  <a:pt x="935982" y="218386"/>
                </a:lnTo>
                <a:lnTo>
                  <a:pt x="909073" y="183522"/>
                </a:lnTo>
                <a:lnTo>
                  <a:pt x="879348" y="151114"/>
                </a:lnTo>
                <a:lnTo>
                  <a:pt x="846988" y="121343"/>
                </a:lnTo>
                <a:lnTo>
                  <a:pt x="812177" y="94391"/>
                </a:lnTo>
                <a:lnTo>
                  <a:pt x="775095" y="70442"/>
                </a:lnTo>
                <a:lnTo>
                  <a:pt x="735924" y="49677"/>
                </a:lnTo>
                <a:lnTo>
                  <a:pt x="694847" y="32279"/>
                </a:lnTo>
                <a:lnTo>
                  <a:pt x="652046" y="18430"/>
                </a:lnTo>
                <a:lnTo>
                  <a:pt x="607701" y="8313"/>
                </a:lnTo>
                <a:lnTo>
                  <a:pt x="561996" y="2108"/>
                </a:lnTo>
                <a:lnTo>
                  <a:pt x="515111" y="0"/>
                </a:lnTo>
                <a:close/>
              </a:path>
            </a:pathLst>
          </a:custGeom>
          <a:solidFill>
            <a:srgbClr val="FFC000"/>
          </a:solidFill>
        </p:spPr>
        <p:txBody>
          <a:bodyPr wrap="square" lIns="0" tIns="0" rIns="0" bIns="0" rtlCol="0"/>
          <a:lstStyle/>
          <a:p>
            <a:endParaRPr/>
          </a:p>
        </p:txBody>
      </p:sp>
      <p:sp>
        <p:nvSpPr>
          <p:cNvPr id="56" name="object 56"/>
          <p:cNvSpPr/>
          <p:nvPr/>
        </p:nvSpPr>
        <p:spPr>
          <a:xfrm>
            <a:off x="9038843" y="2278379"/>
            <a:ext cx="1030605" cy="1031875"/>
          </a:xfrm>
          <a:custGeom>
            <a:avLst/>
            <a:gdLst/>
            <a:ahLst/>
            <a:cxnLst/>
            <a:rect l="l" t="t" r="r" b="b"/>
            <a:pathLst>
              <a:path w="1030604" h="1031875">
                <a:moveTo>
                  <a:pt x="0" y="515874"/>
                </a:moveTo>
                <a:lnTo>
                  <a:pt x="2105" y="468926"/>
                </a:lnTo>
                <a:lnTo>
                  <a:pt x="8299" y="423157"/>
                </a:lnTo>
                <a:lnTo>
                  <a:pt x="18400" y="378751"/>
                </a:lnTo>
                <a:lnTo>
                  <a:pt x="32227" y="335888"/>
                </a:lnTo>
                <a:lnTo>
                  <a:pt x="49597" y="294751"/>
                </a:lnTo>
                <a:lnTo>
                  <a:pt x="70329" y="255524"/>
                </a:lnTo>
                <a:lnTo>
                  <a:pt x="94241" y="218386"/>
                </a:lnTo>
                <a:lnTo>
                  <a:pt x="121150" y="183522"/>
                </a:lnTo>
                <a:lnTo>
                  <a:pt x="150876" y="151114"/>
                </a:lnTo>
                <a:lnTo>
                  <a:pt x="183235" y="121343"/>
                </a:lnTo>
                <a:lnTo>
                  <a:pt x="218046" y="94391"/>
                </a:lnTo>
                <a:lnTo>
                  <a:pt x="255128" y="70442"/>
                </a:lnTo>
                <a:lnTo>
                  <a:pt x="294299" y="49677"/>
                </a:lnTo>
                <a:lnTo>
                  <a:pt x="335376" y="32279"/>
                </a:lnTo>
                <a:lnTo>
                  <a:pt x="378177" y="18430"/>
                </a:lnTo>
                <a:lnTo>
                  <a:pt x="422522" y="8313"/>
                </a:lnTo>
                <a:lnTo>
                  <a:pt x="468227" y="2108"/>
                </a:lnTo>
                <a:lnTo>
                  <a:pt x="515111" y="0"/>
                </a:lnTo>
                <a:lnTo>
                  <a:pt x="561996" y="2108"/>
                </a:lnTo>
                <a:lnTo>
                  <a:pt x="607701" y="8313"/>
                </a:lnTo>
                <a:lnTo>
                  <a:pt x="652046" y="18430"/>
                </a:lnTo>
                <a:lnTo>
                  <a:pt x="694847" y="32279"/>
                </a:lnTo>
                <a:lnTo>
                  <a:pt x="735924" y="49677"/>
                </a:lnTo>
                <a:lnTo>
                  <a:pt x="775095" y="70442"/>
                </a:lnTo>
                <a:lnTo>
                  <a:pt x="812177" y="94391"/>
                </a:lnTo>
                <a:lnTo>
                  <a:pt x="846988" y="121343"/>
                </a:lnTo>
                <a:lnTo>
                  <a:pt x="879348" y="151114"/>
                </a:lnTo>
                <a:lnTo>
                  <a:pt x="909073" y="183522"/>
                </a:lnTo>
                <a:lnTo>
                  <a:pt x="935982" y="218386"/>
                </a:lnTo>
                <a:lnTo>
                  <a:pt x="959894" y="255524"/>
                </a:lnTo>
                <a:lnTo>
                  <a:pt x="980626" y="294751"/>
                </a:lnTo>
                <a:lnTo>
                  <a:pt x="997996" y="335888"/>
                </a:lnTo>
                <a:lnTo>
                  <a:pt x="1011823" y="378751"/>
                </a:lnTo>
                <a:lnTo>
                  <a:pt x="1021924" y="423157"/>
                </a:lnTo>
                <a:lnTo>
                  <a:pt x="1028118" y="468926"/>
                </a:lnTo>
                <a:lnTo>
                  <a:pt x="1030224" y="515874"/>
                </a:lnTo>
                <a:lnTo>
                  <a:pt x="1028118" y="562821"/>
                </a:lnTo>
                <a:lnTo>
                  <a:pt x="1021924" y="608590"/>
                </a:lnTo>
                <a:lnTo>
                  <a:pt x="1011823" y="652996"/>
                </a:lnTo>
                <a:lnTo>
                  <a:pt x="997996" y="695859"/>
                </a:lnTo>
                <a:lnTo>
                  <a:pt x="980626" y="736996"/>
                </a:lnTo>
                <a:lnTo>
                  <a:pt x="959894" y="776224"/>
                </a:lnTo>
                <a:lnTo>
                  <a:pt x="935982" y="813361"/>
                </a:lnTo>
                <a:lnTo>
                  <a:pt x="909073" y="848225"/>
                </a:lnTo>
                <a:lnTo>
                  <a:pt x="879347" y="880633"/>
                </a:lnTo>
                <a:lnTo>
                  <a:pt x="846988" y="910404"/>
                </a:lnTo>
                <a:lnTo>
                  <a:pt x="812177" y="937356"/>
                </a:lnTo>
                <a:lnTo>
                  <a:pt x="775095" y="961305"/>
                </a:lnTo>
                <a:lnTo>
                  <a:pt x="735924" y="982070"/>
                </a:lnTo>
                <a:lnTo>
                  <a:pt x="694847" y="999468"/>
                </a:lnTo>
                <a:lnTo>
                  <a:pt x="652046" y="1013317"/>
                </a:lnTo>
                <a:lnTo>
                  <a:pt x="607701" y="1023434"/>
                </a:lnTo>
                <a:lnTo>
                  <a:pt x="561996" y="1029639"/>
                </a:lnTo>
                <a:lnTo>
                  <a:pt x="515111" y="1031748"/>
                </a:lnTo>
                <a:lnTo>
                  <a:pt x="468227" y="1029639"/>
                </a:lnTo>
                <a:lnTo>
                  <a:pt x="422522" y="1023434"/>
                </a:lnTo>
                <a:lnTo>
                  <a:pt x="378177" y="1013317"/>
                </a:lnTo>
                <a:lnTo>
                  <a:pt x="335376" y="999468"/>
                </a:lnTo>
                <a:lnTo>
                  <a:pt x="294299" y="982070"/>
                </a:lnTo>
                <a:lnTo>
                  <a:pt x="255128" y="961305"/>
                </a:lnTo>
                <a:lnTo>
                  <a:pt x="218046" y="937356"/>
                </a:lnTo>
                <a:lnTo>
                  <a:pt x="183235" y="910404"/>
                </a:lnTo>
                <a:lnTo>
                  <a:pt x="150875" y="880633"/>
                </a:lnTo>
                <a:lnTo>
                  <a:pt x="121150" y="848225"/>
                </a:lnTo>
                <a:lnTo>
                  <a:pt x="94241" y="813361"/>
                </a:lnTo>
                <a:lnTo>
                  <a:pt x="70329" y="776224"/>
                </a:lnTo>
                <a:lnTo>
                  <a:pt x="49597" y="736996"/>
                </a:lnTo>
                <a:lnTo>
                  <a:pt x="32227" y="695859"/>
                </a:lnTo>
                <a:lnTo>
                  <a:pt x="18400" y="652996"/>
                </a:lnTo>
                <a:lnTo>
                  <a:pt x="8299" y="608590"/>
                </a:lnTo>
                <a:lnTo>
                  <a:pt x="2105" y="562821"/>
                </a:lnTo>
                <a:lnTo>
                  <a:pt x="0" y="515874"/>
                </a:lnTo>
                <a:close/>
              </a:path>
            </a:pathLst>
          </a:custGeom>
          <a:ln w="12192">
            <a:solidFill>
              <a:srgbClr val="BB8B00"/>
            </a:solidFill>
          </a:ln>
        </p:spPr>
        <p:txBody>
          <a:bodyPr wrap="square" lIns="0" tIns="0" rIns="0" bIns="0" rtlCol="0"/>
          <a:lstStyle/>
          <a:p>
            <a:endParaRPr/>
          </a:p>
        </p:txBody>
      </p:sp>
      <p:sp>
        <p:nvSpPr>
          <p:cNvPr id="57" name="object 57"/>
          <p:cNvSpPr/>
          <p:nvPr/>
        </p:nvSpPr>
        <p:spPr>
          <a:xfrm>
            <a:off x="9136380" y="2368295"/>
            <a:ext cx="851916" cy="851915"/>
          </a:xfrm>
          <a:prstGeom prst="rect">
            <a:avLst/>
          </a:prstGeom>
          <a:blipFill>
            <a:blip r:embed="rId19" cstate="print"/>
            <a:stretch>
              <a:fillRect/>
            </a:stretch>
          </a:blipFill>
        </p:spPr>
        <p:txBody>
          <a:bodyPr wrap="square" lIns="0" tIns="0" rIns="0" bIns="0" rtlCol="0"/>
          <a:lstStyle/>
          <a:p>
            <a:endParaRPr/>
          </a:p>
        </p:txBody>
      </p:sp>
      <p:sp>
        <p:nvSpPr>
          <p:cNvPr id="58" name="object 58"/>
          <p:cNvSpPr/>
          <p:nvPr/>
        </p:nvSpPr>
        <p:spPr>
          <a:xfrm>
            <a:off x="9136380" y="2368295"/>
            <a:ext cx="852169" cy="852169"/>
          </a:xfrm>
          <a:custGeom>
            <a:avLst/>
            <a:gdLst/>
            <a:ahLst/>
            <a:cxnLst/>
            <a:rect l="l" t="t" r="r" b="b"/>
            <a:pathLst>
              <a:path w="852170" h="852169">
                <a:moveTo>
                  <a:pt x="0" y="425957"/>
                </a:moveTo>
                <a:lnTo>
                  <a:pt x="2500" y="379553"/>
                </a:lnTo>
                <a:lnTo>
                  <a:pt x="9826" y="334593"/>
                </a:lnTo>
                <a:lnTo>
                  <a:pt x="21720" y="291340"/>
                </a:lnTo>
                <a:lnTo>
                  <a:pt x="37919" y="250051"/>
                </a:lnTo>
                <a:lnTo>
                  <a:pt x="58166" y="210989"/>
                </a:lnTo>
                <a:lnTo>
                  <a:pt x="82198" y="174412"/>
                </a:lnTo>
                <a:lnTo>
                  <a:pt x="109757" y="140581"/>
                </a:lnTo>
                <a:lnTo>
                  <a:pt x="140581" y="109757"/>
                </a:lnTo>
                <a:lnTo>
                  <a:pt x="174412" y="82198"/>
                </a:lnTo>
                <a:lnTo>
                  <a:pt x="210989" y="58166"/>
                </a:lnTo>
                <a:lnTo>
                  <a:pt x="250051" y="37919"/>
                </a:lnTo>
                <a:lnTo>
                  <a:pt x="291340" y="21720"/>
                </a:lnTo>
                <a:lnTo>
                  <a:pt x="334593" y="9826"/>
                </a:lnTo>
                <a:lnTo>
                  <a:pt x="379553" y="2500"/>
                </a:lnTo>
                <a:lnTo>
                  <a:pt x="425958" y="0"/>
                </a:lnTo>
                <a:lnTo>
                  <a:pt x="472362" y="2500"/>
                </a:lnTo>
                <a:lnTo>
                  <a:pt x="517322" y="9826"/>
                </a:lnTo>
                <a:lnTo>
                  <a:pt x="560575" y="21720"/>
                </a:lnTo>
                <a:lnTo>
                  <a:pt x="601864" y="37919"/>
                </a:lnTo>
                <a:lnTo>
                  <a:pt x="640926" y="58165"/>
                </a:lnTo>
                <a:lnTo>
                  <a:pt x="677503" y="82198"/>
                </a:lnTo>
                <a:lnTo>
                  <a:pt x="711334" y="109757"/>
                </a:lnTo>
                <a:lnTo>
                  <a:pt x="742158" y="140581"/>
                </a:lnTo>
                <a:lnTo>
                  <a:pt x="769717" y="174412"/>
                </a:lnTo>
                <a:lnTo>
                  <a:pt x="793750" y="210989"/>
                </a:lnTo>
                <a:lnTo>
                  <a:pt x="813996" y="250051"/>
                </a:lnTo>
                <a:lnTo>
                  <a:pt x="830195" y="291340"/>
                </a:lnTo>
                <a:lnTo>
                  <a:pt x="842089" y="334593"/>
                </a:lnTo>
                <a:lnTo>
                  <a:pt x="849415" y="379553"/>
                </a:lnTo>
                <a:lnTo>
                  <a:pt x="851916" y="425957"/>
                </a:lnTo>
                <a:lnTo>
                  <a:pt x="849415" y="472362"/>
                </a:lnTo>
                <a:lnTo>
                  <a:pt x="842089" y="517322"/>
                </a:lnTo>
                <a:lnTo>
                  <a:pt x="830195" y="560575"/>
                </a:lnTo>
                <a:lnTo>
                  <a:pt x="813996" y="601864"/>
                </a:lnTo>
                <a:lnTo>
                  <a:pt x="793750" y="640926"/>
                </a:lnTo>
                <a:lnTo>
                  <a:pt x="769717" y="677503"/>
                </a:lnTo>
                <a:lnTo>
                  <a:pt x="742158" y="711334"/>
                </a:lnTo>
                <a:lnTo>
                  <a:pt x="711334" y="742158"/>
                </a:lnTo>
                <a:lnTo>
                  <a:pt x="677503" y="769717"/>
                </a:lnTo>
                <a:lnTo>
                  <a:pt x="640926" y="793749"/>
                </a:lnTo>
                <a:lnTo>
                  <a:pt x="601864" y="813996"/>
                </a:lnTo>
                <a:lnTo>
                  <a:pt x="560575" y="830195"/>
                </a:lnTo>
                <a:lnTo>
                  <a:pt x="517322" y="842089"/>
                </a:lnTo>
                <a:lnTo>
                  <a:pt x="472362" y="849415"/>
                </a:lnTo>
                <a:lnTo>
                  <a:pt x="425958" y="851915"/>
                </a:lnTo>
                <a:lnTo>
                  <a:pt x="379553" y="849415"/>
                </a:lnTo>
                <a:lnTo>
                  <a:pt x="334593" y="842089"/>
                </a:lnTo>
                <a:lnTo>
                  <a:pt x="291340" y="830195"/>
                </a:lnTo>
                <a:lnTo>
                  <a:pt x="250051" y="813996"/>
                </a:lnTo>
                <a:lnTo>
                  <a:pt x="210989" y="793750"/>
                </a:lnTo>
                <a:lnTo>
                  <a:pt x="174412" y="769717"/>
                </a:lnTo>
                <a:lnTo>
                  <a:pt x="140581" y="742158"/>
                </a:lnTo>
                <a:lnTo>
                  <a:pt x="109757" y="711334"/>
                </a:lnTo>
                <a:lnTo>
                  <a:pt x="82198" y="677503"/>
                </a:lnTo>
                <a:lnTo>
                  <a:pt x="58166" y="640926"/>
                </a:lnTo>
                <a:lnTo>
                  <a:pt x="37919" y="601864"/>
                </a:lnTo>
                <a:lnTo>
                  <a:pt x="21720" y="560575"/>
                </a:lnTo>
                <a:lnTo>
                  <a:pt x="9826" y="517322"/>
                </a:lnTo>
                <a:lnTo>
                  <a:pt x="2500" y="472362"/>
                </a:lnTo>
                <a:lnTo>
                  <a:pt x="0" y="425957"/>
                </a:lnTo>
                <a:close/>
              </a:path>
            </a:pathLst>
          </a:custGeom>
          <a:ln w="6096">
            <a:solidFill>
              <a:srgbClr val="FFC000"/>
            </a:solidFill>
          </a:ln>
        </p:spPr>
        <p:txBody>
          <a:bodyPr wrap="square" lIns="0" tIns="0" rIns="0" bIns="0" rtlCol="0"/>
          <a:lstStyle/>
          <a:p>
            <a:endParaRPr/>
          </a:p>
        </p:txBody>
      </p:sp>
      <p:sp>
        <p:nvSpPr>
          <p:cNvPr id="59" name="object 59"/>
          <p:cNvSpPr/>
          <p:nvPr/>
        </p:nvSpPr>
        <p:spPr>
          <a:xfrm>
            <a:off x="9299447" y="2557272"/>
            <a:ext cx="509270" cy="521334"/>
          </a:xfrm>
          <a:custGeom>
            <a:avLst/>
            <a:gdLst/>
            <a:ahLst/>
            <a:cxnLst/>
            <a:rect l="l" t="t" r="r" b="b"/>
            <a:pathLst>
              <a:path w="509270" h="521335">
                <a:moveTo>
                  <a:pt x="254507" y="0"/>
                </a:moveTo>
                <a:lnTo>
                  <a:pt x="200447" y="4605"/>
                </a:lnTo>
                <a:lnTo>
                  <a:pt x="160448" y="16652"/>
                </a:lnTo>
                <a:lnTo>
                  <a:pt x="133189" y="33486"/>
                </a:lnTo>
                <a:lnTo>
                  <a:pt x="117348" y="52450"/>
                </a:lnTo>
                <a:lnTo>
                  <a:pt x="19811" y="52450"/>
                </a:lnTo>
                <a:lnTo>
                  <a:pt x="12537" y="53957"/>
                </a:lnTo>
                <a:lnTo>
                  <a:pt x="6191" y="58118"/>
                </a:lnTo>
                <a:lnTo>
                  <a:pt x="1702" y="64398"/>
                </a:lnTo>
                <a:lnTo>
                  <a:pt x="0" y="72262"/>
                </a:lnTo>
                <a:lnTo>
                  <a:pt x="6045" y="127536"/>
                </a:lnTo>
                <a:lnTo>
                  <a:pt x="22455" y="172696"/>
                </a:lnTo>
                <a:lnTo>
                  <a:pt x="46640" y="209438"/>
                </a:lnTo>
                <a:lnTo>
                  <a:pt x="76011" y="239460"/>
                </a:lnTo>
                <a:lnTo>
                  <a:pt x="107979" y="264459"/>
                </a:lnTo>
                <a:lnTo>
                  <a:pt x="139953" y="286130"/>
                </a:lnTo>
                <a:lnTo>
                  <a:pt x="174257" y="309927"/>
                </a:lnTo>
                <a:lnTo>
                  <a:pt x="200072" y="332295"/>
                </a:lnTo>
                <a:lnTo>
                  <a:pt x="216338" y="355996"/>
                </a:lnTo>
                <a:lnTo>
                  <a:pt x="221996" y="383793"/>
                </a:lnTo>
                <a:lnTo>
                  <a:pt x="221996" y="420624"/>
                </a:lnTo>
                <a:lnTo>
                  <a:pt x="184747" y="427989"/>
                </a:lnTo>
                <a:lnTo>
                  <a:pt x="155178" y="439070"/>
                </a:lnTo>
                <a:lnTo>
                  <a:pt x="135681" y="453342"/>
                </a:lnTo>
                <a:lnTo>
                  <a:pt x="128650" y="470280"/>
                </a:lnTo>
                <a:lnTo>
                  <a:pt x="138564" y="490186"/>
                </a:lnTo>
                <a:lnTo>
                  <a:pt x="165576" y="506364"/>
                </a:lnTo>
                <a:lnTo>
                  <a:pt x="205589" y="517233"/>
                </a:lnTo>
                <a:lnTo>
                  <a:pt x="254507" y="521207"/>
                </a:lnTo>
                <a:lnTo>
                  <a:pt x="303426" y="517233"/>
                </a:lnTo>
                <a:lnTo>
                  <a:pt x="343439" y="506364"/>
                </a:lnTo>
                <a:lnTo>
                  <a:pt x="370451" y="490186"/>
                </a:lnTo>
                <a:lnTo>
                  <a:pt x="380365" y="470280"/>
                </a:lnTo>
                <a:lnTo>
                  <a:pt x="373552" y="453342"/>
                </a:lnTo>
                <a:lnTo>
                  <a:pt x="354536" y="439070"/>
                </a:lnTo>
                <a:lnTo>
                  <a:pt x="325447" y="427989"/>
                </a:lnTo>
                <a:lnTo>
                  <a:pt x="288417" y="420624"/>
                </a:lnTo>
                <a:lnTo>
                  <a:pt x="288417" y="383793"/>
                </a:lnTo>
                <a:lnTo>
                  <a:pt x="310340" y="332295"/>
                </a:lnTo>
                <a:lnTo>
                  <a:pt x="370458" y="286130"/>
                </a:lnTo>
                <a:lnTo>
                  <a:pt x="402330" y="264459"/>
                </a:lnTo>
                <a:lnTo>
                  <a:pt x="432350" y="240791"/>
                </a:lnTo>
                <a:lnTo>
                  <a:pt x="142748" y="240791"/>
                </a:lnTo>
                <a:lnTo>
                  <a:pt x="107011" y="213947"/>
                </a:lnTo>
                <a:lnTo>
                  <a:pt x="76025" y="182340"/>
                </a:lnTo>
                <a:lnTo>
                  <a:pt x="52968" y="142779"/>
                </a:lnTo>
                <a:lnTo>
                  <a:pt x="41021" y="92075"/>
                </a:lnTo>
                <a:lnTo>
                  <a:pt x="155676" y="92075"/>
                </a:lnTo>
                <a:lnTo>
                  <a:pt x="153120" y="90128"/>
                </a:lnTo>
                <a:lnTo>
                  <a:pt x="147066" y="77850"/>
                </a:lnTo>
                <a:lnTo>
                  <a:pt x="153120" y="66454"/>
                </a:lnTo>
                <a:lnTo>
                  <a:pt x="172164" y="52403"/>
                </a:lnTo>
                <a:lnTo>
                  <a:pt x="205519" y="40471"/>
                </a:lnTo>
                <a:lnTo>
                  <a:pt x="254507" y="35432"/>
                </a:lnTo>
                <a:lnTo>
                  <a:pt x="378830" y="35432"/>
                </a:lnTo>
                <a:lnTo>
                  <a:pt x="377201" y="33486"/>
                </a:lnTo>
                <a:lnTo>
                  <a:pt x="349789" y="16652"/>
                </a:lnTo>
                <a:lnTo>
                  <a:pt x="309375" y="4605"/>
                </a:lnTo>
                <a:lnTo>
                  <a:pt x="254507" y="0"/>
                </a:lnTo>
                <a:close/>
              </a:path>
              <a:path w="509270" h="521335">
                <a:moveTo>
                  <a:pt x="155676" y="92075"/>
                </a:moveTo>
                <a:lnTo>
                  <a:pt x="111759" y="92075"/>
                </a:lnTo>
                <a:lnTo>
                  <a:pt x="115601" y="139779"/>
                </a:lnTo>
                <a:lnTo>
                  <a:pt x="122491" y="179673"/>
                </a:lnTo>
                <a:lnTo>
                  <a:pt x="131762" y="212947"/>
                </a:lnTo>
                <a:lnTo>
                  <a:pt x="142748" y="240791"/>
                </a:lnTo>
                <a:lnTo>
                  <a:pt x="366268" y="240791"/>
                </a:lnTo>
                <a:lnTo>
                  <a:pt x="378039" y="212947"/>
                </a:lnTo>
                <a:lnTo>
                  <a:pt x="387572" y="179673"/>
                </a:lnTo>
                <a:lnTo>
                  <a:pt x="394200" y="139779"/>
                </a:lnTo>
                <a:lnTo>
                  <a:pt x="395352" y="121792"/>
                </a:lnTo>
                <a:lnTo>
                  <a:pt x="254507" y="121792"/>
                </a:lnTo>
                <a:lnTo>
                  <a:pt x="205519" y="116730"/>
                </a:lnTo>
                <a:lnTo>
                  <a:pt x="172164" y="104632"/>
                </a:lnTo>
                <a:lnTo>
                  <a:pt x="155676" y="92075"/>
                </a:lnTo>
                <a:close/>
              </a:path>
              <a:path w="509270" h="521335">
                <a:moveTo>
                  <a:pt x="506886" y="92075"/>
                </a:moveTo>
                <a:lnTo>
                  <a:pt x="467995" y="92075"/>
                </a:lnTo>
                <a:lnTo>
                  <a:pt x="456690" y="142779"/>
                </a:lnTo>
                <a:lnTo>
                  <a:pt x="433562" y="182340"/>
                </a:lnTo>
                <a:lnTo>
                  <a:pt x="402218" y="213947"/>
                </a:lnTo>
                <a:lnTo>
                  <a:pt x="366268" y="240791"/>
                </a:lnTo>
                <a:lnTo>
                  <a:pt x="432350" y="240791"/>
                </a:lnTo>
                <a:lnTo>
                  <a:pt x="434038" y="239460"/>
                </a:lnTo>
                <a:lnTo>
                  <a:pt x="463073" y="209438"/>
                </a:lnTo>
                <a:lnTo>
                  <a:pt x="486922" y="172696"/>
                </a:lnTo>
                <a:lnTo>
                  <a:pt x="503074" y="127536"/>
                </a:lnTo>
                <a:lnTo>
                  <a:pt x="506886" y="92075"/>
                </a:lnTo>
                <a:close/>
              </a:path>
              <a:path w="509270" h="521335">
                <a:moveTo>
                  <a:pt x="378830" y="35432"/>
                </a:moveTo>
                <a:lnTo>
                  <a:pt x="254507" y="35432"/>
                </a:lnTo>
                <a:lnTo>
                  <a:pt x="304085" y="40471"/>
                </a:lnTo>
                <a:lnTo>
                  <a:pt x="337375" y="52403"/>
                </a:lnTo>
                <a:lnTo>
                  <a:pt x="356092" y="66454"/>
                </a:lnTo>
                <a:lnTo>
                  <a:pt x="361950" y="77850"/>
                </a:lnTo>
                <a:lnTo>
                  <a:pt x="356092" y="90128"/>
                </a:lnTo>
                <a:lnTo>
                  <a:pt x="337375" y="104632"/>
                </a:lnTo>
                <a:lnTo>
                  <a:pt x="304085" y="116730"/>
                </a:lnTo>
                <a:lnTo>
                  <a:pt x="254507" y="121792"/>
                </a:lnTo>
                <a:lnTo>
                  <a:pt x="395352" y="121792"/>
                </a:lnTo>
                <a:lnTo>
                  <a:pt x="397255" y="92075"/>
                </a:lnTo>
                <a:lnTo>
                  <a:pt x="506886" y="92075"/>
                </a:lnTo>
                <a:lnTo>
                  <a:pt x="509016" y="72262"/>
                </a:lnTo>
                <a:lnTo>
                  <a:pt x="507509" y="64398"/>
                </a:lnTo>
                <a:lnTo>
                  <a:pt x="503348" y="58118"/>
                </a:lnTo>
                <a:lnTo>
                  <a:pt x="497068" y="53957"/>
                </a:lnTo>
                <a:lnTo>
                  <a:pt x="489203" y="52450"/>
                </a:lnTo>
                <a:lnTo>
                  <a:pt x="393065" y="52450"/>
                </a:lnTo>
                <a:lnTo>
                  <a:pt x="378830" y="35432"/>
                </a:lnTo>
                <a:close/>
              </a:path>
            </a:pathLst>
          </a:custGeom>
          <a:solidFill>
            <a:srgbClr val="FFFFFF"/>
          </a:solidFill>
        </p:spPr>
        <p:txBody>
          <a:bodyPr wrap="square" lIns="0" tIns="0" rIns="0" bIns="0" rtlCol="0"/>
          <a:lstStyle/>
          <a:p>
            <a:endParaRPr/>
          </a:p>
        </p:txBody>
      </p:sp>
      <p:sp>
        <p:nvSpPr>
          <p:cNvPr id="60" name="object 60"/>
          <p:cNvSpPr txBox="1"/>
          <p:nvPr/>
        </p:nvSpPr>
        <p:spPr>
          <a:xfrm>
            <a:off x="8153145" y="3522979"/>
            <a:ext cx="2734310" cy="1488440"/>
          </a:xfrm>
          <a:prstGeom prst="rect">
            <a:avLst/>
          </a:prstGeom>
        </p:spPr>
        <p:txBody>
          <a:bodyPr vert="horz" wrap="square" lIns="0" tIns="12065" rIns="0" bIns="0" rtlCol="0">
            <a:spAutoFit/>
          </a:bodyPr>
          <a:lstStyle/>
          <a:p>
            <a:pPr marL="12065" marR="5080" algn="ctr">
              <a:lnSpc>
                <a:spcPct val="100000"/>
              </a:lnSpc>
              <a:spcBef>
                <a:spcPts val="95"/>
              </a:spcBef>
            </a:pPr>
            <a:r>
              <a:rPr sz="1600" spc="-5" dirty="0">
                <a:latin typeface="Cambria"/>
                <a:cs typeface="Cambria"/>
              </a:rPr>
              <a:t>Thus, </a:t>
            </a:r>
            <a:r>
              <a:rPr sz="1600" spc="-10" dirty="0">
                <a:latin typeface="Cambria"/>
                <a:cs typeface="Cambria"/>
              </a:rPr>
              <a:t>MAM </a:t>
            </a:r>
            <a:r>
              <a:rPr sz="1600" spc="-5" dirty="0">
                <a:latin typeface="Cambria"/>
                <a:cs typeface="Cambria"/>
              </a:rPr>
              <a:t>is </a:t>
            </a:r>
            <a:r>
              <a:rPr sz="1600" spc="-10" dirty="0">
                <a:latin typeface="Cambria"/>
                <a:cs typeface="Cambria"/>
              </a:rPr>
              <a:t>Best suited to the  facts </a:t>
            </a:r>
            <a:r>
              <a:rPr sz="1600" spc="-5" dirty="0">
                <a:latin typeface="Cambria"/>
                <a:cs typeface="Cambria"/>
              </a:rPr>
              <a:t>and circumstances of  international </a:t>
            </a:r>
            <a:r>
              <a:rPr sz="1600" spc="-10" dirty="0">
                <a:latin typeface="Cambria"/>
                <a:cs typeface="Cambria"/>
              </a:rPr>
              <a:t>transaction and  the </a:t>
            </a:r>
            <a:r>
              <a:rPr sz="1600" spc="-5" dirty="0">
                <a:latin typeface="Cambria"/>
                <a:cs typeface="Cambria"/>
              </a:rPr>
              <a:t>one </a:t>
            </a:r>
            <a:r>
              <a:rPr sz="1600" spc="-10" dirty="0">
                <a:latin typeface="Cambria"/>
                <a:cs typeface="Cambria"/>
              </a:rPr>
              <a:t>which provides </a:t>
            </a:r>
            <a:r>
              <a:rPr sz="1600" spc="-5" dirty="0">
                <a:latin typeface="Cambria"/>
                <a:cs typeface="Cambria"/>
              </a:rPr>
              <a:t>most  </a:t>
            </a:r>
            <a:r>
              <a:rPr sz="1600" spc="-10" dirty="0">
                <a:latin typeface="Cambria"/>
                <a:cs typeface="Cambria"/>
              </a:rPr>
              <a:t>reliable measure </a:t>
            </a:r>
            <a:r>
              <a:rPr sz="1600" spc="-5" dirty="0">
                <a:latin typeface="Cambria"/>
                <a:cs typeface="Cambria"/>
              </a:rPr>
              <a:t>in relation </a:t>
            </a:r>
            <a:r>
              <a:rPr sz="1600" spc="-10" dirty="0">
                <a:latin typeface="Cambria"/>
                <a:cs typeface="Cambria"/>
              </a:rPr>
              <a:t>to  the </a:t>
            </a:r>
            <a:r>
              <a:rPr sz="1600" spc="-5" dirty="0">
                <a:latin typeface="Cambria"/>
                <a:cs typeface="Cambria"/>
              </a:rPr>
              <a:t>international</a:t>
            </a:r>
            <a:r>
              <a:rPr sz="1600" dirty="0">
                <a:latin typeface="Cambria"/>
                <a:cs typeface="Cambria"/>
              </a:rPr>
              <a:t> </a:t>
            </a:r>
            <a:r>
              <a:rPr sz="1600" spc="-10" dirty="0">
                <a:latin typeface="Cambria"/>
                <a:cs typeface="Cambria"/>
              </a:rPr>
              <a:t>transaction.</a:t>
            </a:r>
            <a:endParaRPr sz="1600">
              <a:latin typeface="Cambria"/>
              <a:cs typeface="Cambria"/>
            </a:endParaRPr>
          </a:p>
        </p:txBody>
      </p:sp>
      <p:sp>
        <p:nvSpPr>
          <p:cNvPr id="61" name="object 61"/>
          <p:cNvSpPr/>
          <p:nvPr/>
        </p:nvSpPr>
        <p:spPr>
          <a:xfrm>
            <a:off x="5935979" y="2793492"/>
            <a:ext cx="3101975" cy="683260"/>
          </a:xfrm>
          <a:custGeom>
            <a:avLst/>
            <a:gdLst/>
            <a:ahLst/>
            <a:cxnLst/>
            <a:rect l="l" t="t" r="r" b="b"/>
            <a:pathLst>
              <a:path w="3101975" h="683260">
                <a:moveTo>
                  <a:pt x="0" y="682752"/>
                </a:moveTo>
                <a:lnTo>
                  <a:pt x="0" y="0"/>
                </a:lnTo>
                <a:lnTo>
                  <a:pt x="3101848" y="0"/>
                </a:lnTo>
              </a:path>
            </a:pathLst>
          </a:custGeom>
          <a:ln w="6096">
            <a:solidFill>
              <a:srgbClr val="6FAC46"/>
            </a:solidFill>
            <a:prstDash val="sysDot"/>
          </a:ln>
        </p:spPr>
        <p:txBody>
          <a:bodyPr wrap="square" lIns="0" tIns="0" rIns="0" bIns="0" rtlCol="0"/>
          <a:lstStyle/>
          <a:p>
            <a:endParaRPr/>
          </a:p>
        </p:txBody>
      </p:sp>
      <p:sp>
        <p:nvSpPr>
          <p:cNvPr id="62" name="object 62"/>
          <p:cNvSpPr txBox="1">
            <a:spLocks noGrp="1"/>
          </p:cNvSpPr>
          <p:nvPr>
            <p:ph type="title"/>
          </p:nvPr>
        </p:nvSpPr>
        <p:spPr>
          <a:xfrm>
            <a:off x="475894" y="82676"/>
            <a:ext cx="6601459" cy="422275"/>
          </a:xfrm>
          <a:prstGeom prst="rect">
            <a:avLst/>
          </a:prstGeom>
          <a:solidFill>
            <a:srgbClr val="002060"/>
          </a:solidFill>
          <a:ln>
            <a:solidFill>
              <a:srgbClr val="002060"/>
            </a:solidFill>
          </a:ln>
        </p:spPr>
        <p:txBody>
          <a:bodyPr vert="horz" wrap="square" lIns="0" tIns="12700" rIns="0" bIns="0" rtlCol="0">
            <a:spAutoFit/>
          </a:bodyPr>
          <a:lstStyle/>
          <a:p>
            <a:pPr marL="12700">
              <a:lnSpc>
                <a:spcPct val="100000"/>
              </a:lnSpc>
              <a:spcBef>
                <a:spcPts val="100"/>
              </a:spcBef>
            </a:pPr>
            <a:r>
              <a:rPr sz="2600" b="1" dirty="0">
                <a:solidFill>
                  <a:schemeClr val="bg1"/>
                </a:solidFill>
              </a:rPr>
              <a:t>SELECTING MOST </a:t>
            </a:r>
            <a:r>
              <a:rPr sz="2600" b="1" spc="-10" dirty="0">
                <a:solidFill>
                  <a:schemeClr val="bg1"/>
                </a:solidFill>
              </a:rPr>
              <a:t>APPROPRIATE</a:t>
            </a:r>
            <a:r>
              <a:rPr sz="2600" b="1" spc="-125" dirty="0">
                <a:solidFill>
                  <a:schemeClr val="bg1"/>
                </a:solidFill>
              </a:rPr>
              <a:t> </a:t>
            </a:r>
            <a:r>
              <a:rPr sz="2600" b="1" dirty="0">
                <a:solidFill>
                  <a:schemeClr val="bg1"/>
                </a:solidFill>
              </a:rPr>
              <a:t>METHOD</a:t>
            </a:r>
            <a:endParaRPr sz="2600" b="1">
              <a:solidFill>
                <a:schemeClr val="bg1"/>
              </a:solidFill>
            </a:endParaRPr>
          </a:p>
        </p:txBody>
      </p:sp>
      <p:sp>
        <p:nvSpPr>
          <p:cNvPr id="63" name="object 63"/>
          <p:cNvSpPr/>
          <p:nvPr/>
        </p:nvSpPr>
        <p:spPr>
          <a:xfrm>
            <a:off x="0" y="0"/>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2469" y="5496178"/>
            <a:ext cx="10871200" cy="134620"/>
          </a:xfrm>
          <a:custGeom>
            <a:avLst/>
            <a:gdLst/>
            <a:ahLst/>
            <a:cxnLst/>
            <a:rect l="l" t="t" r="r" b="b"/>
            <a:pathLst>
              <a:path w="10871200" h="134620">
                <a:moveTo>
                  <a:pt x="10813909" y="67175"/>
                </a:moveTo>
                <a:lnTo>
                  <a:pt x="10741406" y="109372"/>
                </a:lnTo>
                <a:lnTo>
                  <a:pt x="10739120" y="118237"/>
                </a:lnTo>
                <a:lnTo>
                  <a:pt x="10743184" y="125145"/>
                </a:lnTo>
                <a:lnTo>
                  <a:pt x="10747121" y="132054"/>
                </a:lnTo>
                <a:lnTo>
                  <a:pt x="10756011" y="134391"/>
                </a:lnTo>
                <a:lnTo>
                  <a:pt x="10846405" y="81661"/>
                </a:lnTo>
                <a:lnTo>
                  <a:pt x="10842879" y="81661"/>
                </a:lnTo>
                <a:lnTo>
                  <a:pt x="10842879" y="79629"/>
                </a:lnTo>
                <a:lnTo>
                  <a:pt x="10835259" y="79629"/>
                </a:lnTo>
                <a:lnTo>
                  <a:pt x="10813909" y="67175"/>
                </a:lnTo>
                <a:close/>
              </a:path>
              <a:path w="10871200" h="134620">
                <a:moveTo>
                  <a:pt x="10789103" y="52705"/>
                </a:moveTo>
                <a:lnTo>
                  <a:pt x="0" y="52705"/>
                </a:lnTo>
                <a:lnTo>
                  <a:pt x="0" y="81661"/>
                </a:lnTo>
                <a:lnTo>
                  <a:pt x="10789045" y="81661"/>
                </a:lnTo>
                <a:lnTo>
                  <a:pt x="10813909" y="67175"/>
                </a:lnTo>
                <a:lnTo>
                  <a:pt x="10789103" y="52705"/>
                </a:lnTo>
                <a:close/>
              </a:path>
              <a:path w="10871200" h="134620">
                <a:moveTo>
                  <a:pt x="10846380" y="52705"/>
                </a:moveTo>
                <a:lnTo>
                  <a:pt x="10842879" y="52705"/>
                </a:lnTo>
                <a:lnTo>
                  <a:pt x="10842879" y="81661"/>
                </a:lnTo>
                <a:lnTo>
                  <a:pt x="10846405" y="81661"/>
                </a:lnTo>
                <a:lnTo>
                  <a:pt x="10871200" y="67183"/>
                </a:lnTo>
                <a:lnTo>
                  <a:pt x="10846380" y="52705"/>
                </a:lnTo>
                <a:close/>
              </a:path>
              <a:path w="10871200" h="134620">
                <a:moveTo>
                  <a:pt x="10835259" y="54737"/>
                </a:moveTo>
                <a:lnTo>
                  <a:pt x="10813909" y="67175"/>
                </a:lnTo>
                <a:lnTo>
                  <a:pt x="10835259" y="79629"/>
                </a:lnTo>
                <a:lnTo>
                  <a:pt x="10835259" y="54737"/>
                </a:lnTo>
                <a:close/>
              </a:path>
              <a:path w="10871200" h="134620">
                <a:moveTo>
                  <a:pt x="10842879" y="54737"/>
                </a:moveTo>
                <a:lnTo>
                  <a:pt x="10835259" y="54737"/>
                </a:lnTo>
                <a:lnTo>
                  <a:pt x="10835259" y="79629"/>
                </a:lnTo>
                <a:lnTo>
                  <a:pt x="10842879" y="79629"/>
                </a:lnTo>
                <a:lnTo>
                  <a:pt x="10842879" y="54737"/>
                </a:lnTo>
                <a:close/>
              </a:path>
              <a:path w="10871200" h="134620">
                <a:moveTo>
                  <a:pt x="10756011" y="0"/>
                </a:moveTo>
                <a:lnTo>
                  <a:pt x="10747121" y="2286"/>
                </a:lnTo>
                <a:lnTo>
                  <a:pt x="10743184" y="9271"/>
                </a:lnTo>
                <a:lnTo>
                  <a:pt x="10739120" y="16129"/>
                </a:lnTo>
                <a:lnTo>
                  <a:pt x="10741406" y="25019"/>
                </a:lnTo>
                <a:lnTo>
                  <a:pt x="10748391" y="28956"/>
                </a:lnTo>
                <a:lnTo>
                  <a:pt x="10813909" y="67175"/>
                </a:lnTo>
                <a:lnTo>
                  <a:pt x="10835259" y="54737"/>
                </a:lnTo>
                <a:lnTo>
                  <a:pt x="10842879" y="54737"/>
                </a:lnTo>
                <a:lnTo>
                  <a:pt x="10842879" y="52705"/>
                </a:lnTo>
                <a:lnTo>
                  <a:pt x="10846380" y="52705"/>
                </a:lnTo>
                <a:lnTo>
                  <a:pt x="10756011" y="0"/>
                </a:lnTo>
                <a:close/>
              </a:path>
            </a:pathLst>
          </a:custGeom>
          <a:solidFill>
            <a:srgbClr val="4471C4"/>
          </a:solidFill>
        </p:spPr>
        <p:txBody>
          <a:bodyPr wrap="square" lIns="0" tIns="0" rIns="0" bIns="0" rtlCol="0"/>
          <a:lstStyle/>
          <a:p>
            <a:endParaRPr/>
          </a:p>
        </p:txBody>
      </p:sp>
      <p:sp>
        <p:nvSpPr>
          <p:cNvPr id="3" name="object 3"/>
          <p:cNvSpPr txBox="1"/>
          <p:nvPr/>
        </p:nvSpPr>
        <p:spPr>
          <a:xfrm>
            <a:off x="1236081" y="2096973"/>
            <a:ext cx="234950" cy="2667000"/>
          </a:xfrm>
          <a:prstGeom prst="rect">
            <a:avLst/>
          </a:prstGeom>
        </p:spPr>
        <p:txBody>
          <a:bodyPr vert="vert270" wrap="square" lIns="0" tIns="4445" rIns="0" bIns="0" rtlCol="0">
            <a:spAutoFit/>
          </a:bodyPr>
          <a:lstStyle/>
          <a:p>
            <a:pPr marL="12700">
              <a:lnSpc>
                <a:spcPct val="100000"/>
              </a:lnSpc>
              <a:spcBef>
                <a:spcPts val="35"/>
              </a:spcBef>
            </a:pPr>
            <a:r>
              <a:rPr sz="1400" i="1" dirty="0">
                <a:latin typeface="Cambria"/>
                <a:cs typeface="Cambria"/>
              </a:rPr>
              <a:t>Emphasis on </a:t>
            </a:r>
            <a:r>
              <a:rPr sz="1400" i="1" spc="-5" dirty="0">
                <a:latin typeface="Cambria"/>
                <a:cs typeface="Cambria"/>
              </a:rPr>
              <a:t>product</a:t>
            </a:r>
            <a:r>
              <a:rPr sz="1400" i="1" spc="-70" dirty="0">
                <a:latin typeface="Cambria"/>
                <a:cs typeface="Cambria"/>
              </a:rPr>
              <a:t> </a:t>
            </a:r>
            <a:r>
              <a:rPr sz="1400" i="1" dirty="0">
                <a:latin typeface="Cambria"/>
                <a:cs typeface="Cambria"/>
              </a:rPr>
              <a:t>comparability</a:t>
            </a:r>
            <a:endParaRPr sz="1400">
              <a:latin typeface="Cambria"/>
              <a:cs typeface="Cambria"/>
            </a:endParaRPr>
          </a:p>
        </p:txBody>
      </p:sp>
      <p:sp>
        <p:nvSpPr>
          <p:cNvPr id="4" name="object 4"/>
          <p:cNvSpPr txBox="1"/>
          <p:nvPr/>
        </p:nvSpPr>
        <p:spPr>
          <a:xfrm>
            <a:off x="3340734" y="5619699"/>
            <a:ext cx="4034790" cy="330835"/>
          </a:xfrm>
          <a:prstGeom prst="rect">
            <a:avLst/>
          </a:prstGeom>
        </p:spPr>
        <p:txBody>
          <a:bodyPr vert="horz" wrap="square" lIns="0" tIns="12700" rIns="0" bIns="0" rtlCol="0">
            <a:spAutoFit/>
          </a:bodyPr>
          <a:lstStyle/>
          <a:p>
            <a:pPr marL="12700">
              <a:lnSpc>
                <a:spcPct val="100000"/>
              </a:lnSpc>
              <a:spcBef>
                <a:spcPts val="100"/>
              </a:spcBef>
            </a:pPr>
            <a:r>
              <a:rPr sz="2000" i="1" spc="-5" dirty="0">
                <a:latin typeface="Cambria"/>
                <a:cs typeface="Cambria"/>
              </a:rPr>
              <a:t>Emphasis </a:t>
            </a:r>
            <a:r>
              <a:rPr sz="2000" i="1" dirty="0">
                <a:latin typeface="Cambria"/>
                <a:cs typeface="Cambria"/>
              </a:rPr>
              <a:t>on </a:t>
            </a:r>
            <a:r>
              <a:rPr sz="2000" i="1" spc="-5" dirty="0">
                <a:latin typeface="Cambria"/>
                <a:cs typeface="Cambria"/>
              </a:rPr>
              <a:t>functional</a:t>
            </a:r>
            <a:r>
              <a:rPr sz="2000" i="1" spc="-45" dirty="0">
                <a:latin typeface="Cambria"/>
                <a:cs typeface="Cambria"/>
              </a:rPr>
              <a:t> </a:t>
            </a:r>
            <a:r>
              <a:rPr sz="2000" i="1" spc="-5" dirty="0">
                <a:latin typeface="Cambria"/>
                <a:cs typeface="Cambria"/>
              </a:rPr>
              <a:t>comparability</a:t>
            </a:r>
            <a:endParaRPr sz="2000">
              <a:latin typeface="Cambria"/>
              <a:cs typeface="Cambria"/>
            </a:endParaRPr>
          </a:p>
        </p:txBody>
      </p:sp>
      <p:sp>
        <p:nvSpPr>
          <p:cNvPr id="5" name="object 5"/>
          <p:cNvSpPr/>
          <p:nvPr/>
        </p:nvSpPr>
        <p:spPr>
          <a:xfrm>
            <a:off x="5344667" y="1767839"/>
            <a:ext cx="1503045" cy="624840"/>
          </a:xfrm>
          <a:custGeom>
            <a:avLst/>
            <a:gdLst/>
            <a:ahLst/>
            <a:cxnLst/>
            <a:rect l="l" t="t" r="r" b="b"/>
            <a:pathLst>
              <a:path w="1503045" h="624839">
                <a:moveTo>
                  <a:pt x="751332" y="0"/>
                </a:moveTo>
                <a:lnTo>
                  <a:pt x="0" y="624839"/>
                </a:lnTo>
                <a:lnTo>
                  <a:pt x="1502664" y="624839"/>
                </a:lnTo>
                <a:lnTo>
                  <a:pt x="751332" y="0"/>
                </a:lnTo>
                <a:close/>
              </a:path>
            </a:pathLst>
          </a:custGeom>
          <a:solidFill>
            <a:srgbClr val="FFC000"/>
          </a:solidFill>
        </p:spPr>
        <p:txBody>
          <a:bodyPr wrap="square" lIns="0" tIns="0" rIns="0" bIns="0" rtlCol="0"/>
          <a:lstStyle/>
          <a:p>
            <a:endParaRPr/>
          </a:p>
        </p:txBody>
      </p:sp>
      <p:sp>
        <p:nvSpPr>
          <p:cNvPr id="6" name="object 6"/>
          <p:cNvSpPr/>
          <p:nvPr/>
        </p:nvSpPr>
        <p:spPr>
          <a:xfrm>
            <a:off x="4591811" y="2392679"/>
            <a:ext cx="3008630" cy="624840"/>
          </a:xfrm>
          <a:custGeom>
            <a:avLst/>
            <a:gdLst/>
            <a:ahLst/>
            <a:cxnLst/>
            <a:rect l="l" t="t" r="r" b="b"/>
            <a:pathLst>
              <a:path w="3008629" h="624839">
                <a:moveTo>
                  <a:pt x="2256282" y="0"/>
                </a:moveTo>
                <a:lnTo>
                  <a:pt x="752093" y="0"/>
                </a:lnTo>
                <a:lnTo>
                  <a:pt x="0" y="624840"/>
                </a:lnTo>
                <a:lnTo>
                  <a:pt x="3008376" y="624840"/>
                </a:lnTo>
                <a:lnTo>
                  <a:pt x="2256282" y="0"/>
                </a:lnTo>
                <a:close/>
              </a:path>
            </a:pathLst>
          </a:custGeom>
          <a:solidFill>
            <a:srgbClr val="A4A4A4"/>
          </a:solidFill>
        </p:spPr>
        <p:txBody>
          <a:bodyPr wrap="square" lIns="0" tIns="0" rIns="0" bIns="0" rtlCol="0"/>
          <a:lstStyle/>
          <a:p>
            <a:endParaRPr/>
          </a:p>
        </p:txBody>
      </p:sp>
      <p:sp>
        <p:nvSpPr>
          <p:cNvPr id="7" name="object 7"/>
          <p:cNvSpPr/>
          <p:nvPr/>
        </p:nvSpPr>
        <p:spPr>
          <a:xfrm>
            <a:off x="4591811" y="2392679"/>
            <a:ext cx="3008630" cy="624840"/>
          </a:xfrm>
          <a:custGeom>
            <a:avLst/>
            <a:gdLst/>
            <a:ahLst/>
            <a:cxnLst/>
            <a:rect l="l" t="t" r="r" b="b"/>
            <a:pathLst>
              <a:path w="3008629" h="624839">
                <a:moveTo>
                  <a:pt x="0" y="624840"/>
                </a:moveTo>
                <a:lnTo>
                  <a:pt x="752093" y="0"/>
                </a:lnTo>
                <a:lnTo>
                  <a:pt x="2256282" y="0"/>
                </a:lnTo>
                <a:lnTo>
                  <a:pt x="3008376" y="624840"/>
                </a:lnTo>
                <a:lnTo>
                  <a:pt x="0" y="624840"/>
                </a:lnTo>
                <a:close/>
              </a:path>
            </a:pathLst>
          </a:custGeom>
          <a:ln w="12192">
            <a:solidFill>
              <a:srgbClr val="FFFFFF"/>
            </a:solidFill>
          </a:ln>
        </p:spPr>
        <p:txBody>
          <a:bodyPr wrap="square" lIns="0" tIns="0" rIns="0" bIns="0" rtlCol="0"/>
          <a:lstStyle/>
          <a:p>
            <a:endParaRPr/>
          </a:p>
        </p:txBody>
      </p:sp>
      <p:sp>
        <p:nvSpPr>
          <p:cNvPr id="8" name="object 8"/>
          <p:cNvSpPr/>
          <p:nvPr/>
        </p:nvSpPr>
        <p:spPr>
          <a:xfrm>
            <a:off x="3840479" y="3017520"/>
            <a:ext cx="4511040" cy="624840"/>
          </a:xfrm>
          <a:custGeom>
            <a:avLst/>
            <a:gdLst/>
            <a:ahLst/>
            <a:cxnLst/>
            <a:rect l="l" t="t" r="r" b="b"/>
            <a:pathLst>
              <a:path w="4511040" h="624839">
                <a:moveTo>
                  <a:pt x="3759200" y="0"/>
                </a:moveTo>
                <a:lnTo>
                  <a:pt x="751840" y="0"/>
                </a:lnTo>
                <a:lnTo>
                  <a:pt x="0" y="624839"/>
                </a:lnTo>
                <a:lnTo>
                  <a:pt x="4511040" y="624839"/>
                </a:lnTo>
                <a:lnTo>
                  <a:pt x="3759200" y="0"/>
                </a:lnTo>
                <a:close/>
              </a:path>
            </a:pathLst>
          </a:custGeom>
          <a:solidFill>
            <a:srgbClr val="2FE845"/>
          </a:solidFill>
        </p:spPr>
        <p:txBody>
          <a:bodyPr wrap="square" lIns="0" tIns="0" rIns="0" bIns="0" rtlCol="0"/>
          <a:lstStyle/>
          <a:p>
            <a:endParaRPr/>
          </a:p>
        </p:txBody>
      </p:sp>
      <p:sp>
        <p:nvSpPr>
          <p:cNvPr id="9" name="object 9"/>
          <p:cNvSpPr/>
          <p:nvPr/>
        </p:nvSpPr>
        <p:spPr>
          <a:xfrm>
            <a:off x="3840479" y="3017520"/>
            <a:ext cx="4511040" cy="624840"/>
          </a:xfrm>
          <a:custGeom>
            <a:avLst/>
            <a:gdLst/>
            <a:ahLst/>
            <a:cxnLst/>
            <a:rect l="l" t="t" r="r" b="b"/>
            <a:pathLst>
              <a:path w="4511040" h="624839">
                <a:moveTo>
                  <a:pt x="0" y="624839"/>
                </a:moveTo>
                <a:lnTo>
                  <a:pt x="751840" y="0"/>
                </a:lnTo>
                <a:lnTo>
                  <a:pt x="3759200" y="0"/>
                </a:lnTo>
                <a:lnTo>
                  <a:pt x="4511040" y="624839"/>
                </a:lnTo>
                <a:lnTo>
                  <a:pt x="0" y="624839"/>
                </a:lnTo>
                <a:close/>
              </a:path>
            </a:pathLst>
          </a:custGeom>
          <a:ln w="12192">
            <a:solidFill>
              <a:srgbClr val="FFFFFF"/>
            </a:solidFill>
          </a:ln>
        </p:spPr>
        <p:txBody>
          <a:bodyPr wrap="square" lIns="0" tIns="0" rIns="0" bIns="0" rtlCol="0"/>
          <a:lstStyle/>
          <a:p>
            <a:endParaRPr/>
          </a:p>
        </p:txBody>
      </p:sp>
      <p:sp>
        <p:nvSpPr>
          <p:cNvPr id="10" name="object 10"/>
          <p:cNvSpPr/>
          <p:nvPr/>
        </p:nvSpPr>
        <p:spPr>
          <a:xfrm>
            <a:off x="3089148" y="3642359"/>
            <a:ext cx="6014085" cy="624840"/>
          </a:xfrm>
          <a:custGeom>
            <a:avLst/>
            <a:gdLst/>
            <a:ahLst/>
            <a:cxnLst/>
            <a:rect l="l" t="t" r="r" b="b"/>
            <a:pathLst>
              <a:path w="6014084" h="624839">
                <a:moveTo>
                  <a:pt x="5261991" y="0"/>
                </a:moveTo>
                <a:lnTo>
                  <a:pt x="751713" y="0"/>
                </a:lnTo>
                <a:lnTo>
                  <a:pt x="0" y="624839"/>
                </a:lnTo>
                <a:lnTo>
                  <a:pt x="6013704" y="624839"/>
                </a:lnTo>
                <a:lnTo>
                  <a:pt x="5261991" y="0"/>
                </a:lnTo>
                <a:close/>
              </a:path>
            </a:pathLst>
          </a:custGeom>
          <a:solidFill>
            <a:srgbClr val="46DEBE"/>
          </a:solidFill>
        </p:spPr>
        <p:txBody>
          <a:bodyPr wrap="square" lIns="0" tIns="0" rIns="0" bIns="0" rtlCol="0"/>
          <a:lstStyle/>
          <a:p>
            <a:endParaRPr/>
          </a:p>
        </p:txBody>
      </p:sp>
      <p:sp>
        <p:nvSpPr>
          <p:cNvPr id="11" name="object 11"/>
          <p:cNvSpPr/>
          <p:nvPr/>
        </p:nvSpPr>
        <p:spPr>
          <a:xfrm>
            <a:off x="3089148" y="3642359"/>
            <a:ext cx="6014085" cy="624840"/>
          </a:xfrm>
          <a:custGeom>
            <a:avLst/>
            <a:gdLst/>
            <a:ahLst/>
            <a:cxnLst/>
            <a:rect l="l" t="t" r="r" b="b"/>
            <a:pathLst>
              <a:path w="6014084" h="624839">
                <a:moveTo>
                  <a:pt x="0" y="624839"/>
                </a:moveTo>
                <a:lnTo>
                  <a:pt x="751713" y="0"/>
                </a:lnTo>
                <a:lnTo>
                  <a:pt x="5261991" y="0"/>
                </a:lnTo>
                <a:lnTo>
                  <a:pt x="6013704" y="624839"/>
                </a:lnTo>
                <a:lnTo>
                  <a:pt x="0" y="624839"/>
                </a:lnTo>
                <a:close/>
              </a:path>
            </a:pathLst>
          </a:custGeom>
          <a:ln w="12192">
            <a:solidFill>
              <a:srgbClr val="FFFFFF"/>
            </a:solidFill>
          </a:ln>
        </p:spPr>
        <p:txBody>
          <a:bodyPr wrap="square" lIns="0" tIns="0" rIns="0" bIns="0" rtlCol="0"/>
          <a:lstStyle/>
          <a:p>
            <a:endParaRPr/>
          </a:p>
        </p:txBody>
      </p:sp>
      <p:sp>
        <p:nvSpPr>
          <p:cNvPr id="12" name="object 12"/>
          <p:cNvSpPr/>
          <p:nvPr/>
        </p:nvSpPr>
        <p:spPr>
          <a:xfrm>
            <a:off x="2336292" y="4267200"/>
            <a:ext cx="7519670" cy="624840"/>
          </a:xfrm>
          <a:custGeom>
            <a:avLst/>
            <a:gdLst/>
            <a:ahLst/>
            <a:cxnLst/>
            <a:rect l="l" t="t" r="r" b="b"/>
            <a:pathLst>
              <a:path w="7519670" h="624839">
                <a:moveTo>
                  <a:pt x="6767449" y="0"/>
                </a:moveTo>
                <a:lnTo>
                  <a:pt x="751966" y="0"/>
                </a:lnTo>
                <a:lnTo>
                  <a:pt x="0" y="624839"/>
                </a:lnTo>
                <a:lnTo>
                  <a:pt x="7519415" y="624839"/>
                </a:lnTo>
                <a:lnTo>
                  <a:pt x="6767449" y="0"/>
                </a:lnTo>
                <a:close/>
              </a:path>
            </a:pathLst>
          </a:custGeom>
          <a:solidFill>
            <a:srgbClr val="5B9BD4"/>
          </a:solidFill>
        </p:spPr>
        <p:txBody>
          <a:bodyPr wrap="square" lIns="0" tIns="0" rIns="0" bIns="0" rtlCol="0"/>
          <a:lstStyle/>
          <a:p>
            <a:endParaRPr sz="1600" dirty="0"/>
          </a:p>
        </p:txBody>
      </p:sp>
      <p:sp>
        <p:nvSpPr>
          <p:cNvPr id="13" name="object 13"/>
          <p:cNvSpPr/>
          <p:nvPr/>
        </p:nvSpPr>
        <p:spPr>
          <a:xfrm>
            <a:off x="2336292" y="4267200"/>
            <a:ext cx="7519670" cy="624840"/>
          </a:xfrm>
          <a:custGeom>
            <a:avLst/>
            <a:gdLst/>
            <a:ahLst/>
            <a:cxnLst/>
            <a:rect l="l" t="t" r="r" b="b"/>
            <a:pathLst>
              <a:path w="7519670" h="624839">
                <a:moveTo>
                  <a:pt x="0" y="624839"/>
                </a:moveTo>
                <a:lnTo>
                  <a:pt x="751966" y="0"/>
                </a:lnTo>
                <a:lnTo>
                  <a:pt x="6767449" y="0"/>
                </a:lnTo>
                <a:lnTo>
                  <a:pt x="7519415" y="624839"/>
                </a:lnTo>
                <a:lnTo>
                  <a:pt x="0" y="624839"/>
                </a:lnTo>
                <a:close/>
              </a:path>
            </a:pathLst>
          </a:custGeom>
          <a:ln w="12191">
            <a:solidFill>
              <a:srgbClr val="FFFFFF"/>
            </a:solidFill>
          </a:ln>
        </p:spPr>
        <p:txBody>
          <a:bodyPr wrap="square" lIns="0" tIns="0" rIns="0" bIns="0" rtlCol="0"/>
          <a:lstStyle/>
          <a:p>
            <a:endParaRPr/>
          </a:p>
        </p:txBody>
      </p:sp>
      <p:sp>
        <p:nvSpPr>
          <p:cNvPr id="14" name="object 14"/>
          <p:cNvSpPr txBox="1"/>
          <p:nvPr/>
        </p:nvSpPr>
        <p:spPr>
          <a:xfrm>
            <a:off x="4808982" y="1945005"/>
            <a:ext cx="2573020" cy="2794676"/>
          </a:xfrm>
          <a:prstGeom prst="rect">
            <a:avLst/>
          </a:prstGeom>
        </p:spPr>
        <p:txBody>
          <a:bodyPr vert="horz" wrap="square" lIns="0" tIns="13335" rIns="0" bIns="0" rtlCol="0">
            <a:spAutoFit/>
          </a:bodyPr>
          <a:lstStyle/>
          <a:p>
            <a:pPr marL="3810" algn="ctr">
              <a:lnSpc>
                <a:spcPct val="100000"/>
              </a:lnSpc>
              <a:spcBef>
                <a:spcPts val="105"/>
              </a:spcBef>
            </a:pPr>
            <a:r>
              <a:rPr sz="1600" dirty="0">
                <a:solidFill>
                  <a:srgbClr val="FFFFFF"/>
                </a:solidFill>
                <a:latin typeface="Cambria" panose="02040503050406030204" pitchFamily="18" charset="0"/>
                <a:ea typeface="Cambria" panose="02040503050406030204" pitchFamily="18" charset="0"/>
                <a:cs typeface="Cambria"/>
              </a:rPr>
              <a:t>CUP</a:t>
            </a:r>
            <a:endParaRPr sz="1600" dirty="0">
              <a:latin typeface="Cambria" panose="02040503050406030204" pitchFamily="18" charset="0"/>
              <a:ea typeface="Cambria" panose="02040503050406030204" pitchFamily="18" charset="0"/>
              <a:cs typeface="Cambria"/>
            </a:endParaRPr>
          </a:p>
          <a:p>
            <a:pPr marL="513080" marR="501650" indent="-2540" algn="ctr">
              <a:lnSpc>
                <a:spcPct val="292900"/>
              </a:lnSpc>
            </a:pPr>
            <a:r>
              <a:rPr sz="1400" dirty="0">
                <a:solidFill>
                  <a:srgbClr val="FFFFFF"/>
                </a:solidFill>
                <a:latin typeface="Cambria" panose="02040503050406030204" pitchFamily="18" charset="0"/>
                <a:ea typeface="Cambria" panose="02040503050406030204" pitchFamily="18" charset="0"/>
                <a:cs typeface="Cambria"/>
              </a:rPr>
              <a:t>Cost </a:t>
            </a:r>
            <a:r>
              <a:rPr sz="1400" spc="-5" dirty="0">
                <a:solidFill>
                  <a:srgbClr val="FFFFFF"/>
                </a:solidFill>
                <a:latin typeface="Cambria" panose="02040503050406030204" pitchFamily="18" charset="0"/>
                <a:ea typeface="Cambria" panose="02040503050406030204" pitchFamily="18" charset="0"/>
                <a:cs typeface="Cambria"/>
              </a:rPr>
              <a:t>Plus </a:t>
            </a:r>
            <a:r>
              <a:rPr sz="1400" dirty="0">
                <a:solidFill>
                  <a:srgbClr val="FFFFFF"/>
                </a:solidFill>
                <a:latin typeface="Cambria" panose="02040503050406030204" pitchFamily="18" charset="0"/>
                <a:ea typeface="Cambria" panose="02040503050406030204" pitchFamily="18" charset="0"/>
                <a:cs typeface="Cambria"/>
              </a:rPr>
              <a:t>Method  </a:t>
            </a:r>
            <a:r>
              <a:rPr sz="1400" spc="-5" dirty="0">
                <a:solidFill>
                  <a:srgbClr val="FFFFFF"/>
                </a:solidFill>
                <a:latin typeface="Cambria" panose="02040503050406030204" pitchFamily="18" charset="0"/>
                <a:ea typeface="Cambria" panose="02040503050406030204" pitchFamily="18" charset="0"/>
                <a:cs typeface="Cambria"/>
              </a:rPr>
              <a:t>Resale </a:t>
            </a:r>
            <a:r>
              <a:rPr sz="1400" dirty="0">
                <a:solidFill>
                  <a:srgbClr val="FFFFFF"/>
                </a:solidFill>
                <a:latin typeface="Cambria" panose="02040503050406030204" pitchFamily="18" charset="0"/>
                <a:ea typeface="Cambria" panose="02040503050406030204" pitchFamily="18" charset="0"/>
                <a:cs typeface="Cambria"/>
              </a:rPr>
              <a:t>Price</a:t>
            </a:r>
            <a:r>
              <a:rPr sz="1400" spc="-70" dirty="0">
                <a:solidFill>
                  <a:srgbClr val="FFFFFF"/>
                </a:solidFill>
                <a:latin typeface="Cambria" panose="02040503050406030204" pitchFamily="18" charset="0"/>
                <a:ea typeface="Cambria" panose="02040503050406030204" pitchFamily="18" charset="0"/>
                <a:cs typeface="Cambria"/>
              </a:rPr>
              <a:t> </a:t>
            </a:r>
            <a:r>
              <a:rPr sz="1400" dirty="0">
                <a:solidFill>
                  <a:srgbClr val="FFFFFF"/>
                </a:solidFill>
                <a:latin typeface="Cambria" panose="02040503050406030204" pitchFamily="18" charset="0"/>
                <a:ea typeface="Cambria" panose="02040503050406030204" pitchFamily="18" charset="0"/>
                <a:cs typeface="Cambria"/>
              </a:rPr>
              <a:t>Method  </a:t>
            </a:r>
            <a:r>
              <a:rPr sz="1400" spc="-10" dirty="0">
                <a:solidFill>
                  <a:srgbClr val="FFFFFF"/>
                </a:solidFill>
                <a:latin typeface="Cambria" panose="02040503050406030204" pitchFamily="18" charset="0"/>
                <a:ea typeface="Cambria" panose="02040503050406030204" pitchFamily="18" charset="0"/>
                <a:cs typeface="Cambria"/>
              </a:rPr>
              <a:t>Profit </a:t>
            </a:r>
            <a:r>
              <a:rPr sz="1400" spc="-5" dirty="0">
                <a:solidFill>
                  <a:srgbClr val="FFFFFF"/>
                </a:solidFill>
                <a:latin typeface="Cambria" panose="02040503050406030204" pitchFamily="18" charset="0"/>
                <a:ea typeface="Cambria" panose="02040503050406030204" pitchFamily="18" charset="0"/>
                <a:cs typeface="Cambria"/>
              </a:rPr>
              <a:t>Split</a:t>
            </a:r>
            <a:r>
              <a:rPr sz="1400" spc="-40" dirty="0">
                <a:solidFill>
                  <a:srgbClr val="FFFFFF"/>
                </a:solidFill>
                <a:latin typeface="Cambria" panose="02040503050406030204" pitchFamily="18" charset="0"/>
                <a:ea typeface="Cambria" panose="02040503050406030204" pitchFamily="18" charset="0"/>
                <a:cs typeface="Cambria"/>
              </a:rPr>
              <a:t> </a:t>
            </a:r>
            <a:r>
              <a:rPr sz="1400" dirty="0">
                <a:solidFill>
                  <a:srgbClr val="FFFFFF"/>
                </a:solidFill>
                <a:latin typeface="Cambria" panose="02040503050406030204" pitchFamily="18" charset="0"/>
                <a:ea typeface="Cambria" panose="02040503050406030204" pitchFamily="18" charset="0"/>
                <a:cs typeface="Cambria"/>
              </a:rPr>
              <a:t>Method</a:t>
            </a:r>
            <a:endParaRPr sz="1400" dirty="0">
              <a:latin typeface="Cambria" panose="02040503050406030204" pitchFamily="18" charset="0"/>
              <a:ea typeface="Cambria" panose="02040503050406030204" pitchFamily="18" charset="0"/>
              <a:cs typeface="Cambria"/>
            </a:endParaRPr>
          </a:p>
          <a:p>
            <a:pPr>
              <a:lnSpc>
                <a:spcPct val="100000"/>
              </a:lnSpc>
            </a:pPr>
            <a:endParaRPr sz="1600" dirty="0">
              <a:latin typeface="Cambria" panose="02040503050406030204" pitchFamily="18" charset="0"/>
              <a:ea typeface="Cambria" panose="02040503050406030204" pitchFamily="18" charset="0"/>
              <a:cs typeface="Times New Roman"/>
            </a:endParaRPr>
          </a:p>
          <a:p>
            <a:pPr algn="ctr">
              <a:lnSpc>
                <a:spcPct val="100000"/>
              </a:lnSpc>
              <a:spcBef>
                <a:spcPts val="1395"/>
              </a:spcBef>
            </a:pPr>
            <a:r>
              <a:rPr sz="1400" spc="-10" dirty="0">
                <a:solidFill>
                  <a:srgbClr val="FFFFFF"/>
                </a:solidFill>
                <a:latin typeface="Cambria" panose="02040503050406030204" pitchFamily="18" charset="0"/>
                <a:ea typeface="Cambria" panose="02040503050406030204" pitchFamily="18" charset="0"/>
                <a:cs typeface="Cambria"/>
              </a:rPr>
              <a:t>Transactional </a:t>
            </a:r>
            <a:r>
              <a:rPr sz="1400" dirty="0">
                <a:solidFill>
                  <a:srgbClr val="FFFFFF"/>
                </a:solidFill>
                <a:latin typeface="Cambria" panose="02040503050406030204" pitchFamily="18" charset="0"/>
                <a:ea typeface="Cambria" panose="02040503050406030204" pitchFamily="18" charset="0"/>
                <a:cs typeface="Cambria"/>
              </a:rPr>
              <a:t>Net </a:t>
            </a:r>
            <a:r>
              <a:rPr sz="1400" spc="-5" dirty="0">
                <a:solidFill>
                  <a:srgbClr val="FFFFFF"/>
                </a:solidFill>
                <a:latin typeface="Cambria" panose="02040503050406030204" pitchFamily="18" charset="0"/>
                <a:ea typeface="Cambria" panose="02040503050406030204" pitchFamily="18" charset="0"/>
                <a:cs typeface="Cambria"/>
              </a:rPr>
              <a:t>Margin</a:t>
            </a:r>
            <a:r>
              <a:rPr sz="1400" spc="-55" dirty="0">
                <a:solidFill>
                  <a:srgbClr val="FFFFFF"/>
                </a:solidFill>
                <a:latin typeface="Cambria" panose="02040503050406030204" pitchFamily="18" charset="0"/>
                <a:ea typeface="Cambria" panose="02040503050406030204" pitchFamily="18" charset="0"/>
                <a:cs typeface="Cambria"/>
              </a:rPr>
              <a:t> </a:t>
            </a:r>
            <a:r>
              <a:rPr sz="1400" dirty="0">
                <a:solidFill>
                  <a:srgbClr val="FFFFFF"/>
                </a:solidFill>
                <a:latin typeface="Cambria" panose="02040503050406030204" pitchFamily="18" charset="0"/>
                <a:ea typeface="Cambria" panose="02040503050406030204" pitchFamily="18" charset="0"/>
                <a:cs typeface="Cambria"/>
              </a:rPr>
              <a:t>Method</a:t>
            </a:r>
            <a:endParaRPr sz="1400" dirty="0">
              <a:latin typeface="Cambria" panose="02040503050406030204" pitchFamily="18" charset="0"/>
              <a:ea typeface="Cambria" panose="02040503050406030204" pitchFamily="18" charset="0"/>
              <a:cs typeface="Cambria"/>
            </a:endParaRPr>
          </a:p>
        </p:txBody>
      </p:sp>
      <p:sp>
        <p:nvSpPr>
          <p:cNvPr id="15" name="object 15"/>
          <p:cNvSpPr/>
          <p:nvPr/>
        </p:nvSpPr>
        <p:spPr>
          <a:xfrm>
            <a:off x="1642872" y="4892040"/>
            <a:ext cx="8932164" cy="624840"/>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1642872" y="4892040"/>
            <a:ext cx="8932545" cy="624840"/>
          </a:xfrm>
          <a:custGeom>
            <a:avLst/>
            <a:gdLst/>
            <a:ahLst/>
            <a:cxnLst/>
            <a:rect l="l" t="t" r="r" b="b"/>
            <a:pathLst>
              <a:path w="8932545" h="624839">
                <a:moveTo>
                  <a:pt x="0" y="624840"/>
                </a:moveTo>
                <a:lnTo>
                  <a:pt x="751839" y="0"/>
                </a:lnTo>
                <a:lnTo>
                  <a:pt x="8180324" y="0"/>
                </a:lnTo>
                <a:lnTo>
                  <a:pt x="8932164" y="624840"/>
                </a:lnTo>
                <a:lnTo>
                  <a:pt x="0" y="624840"/>
                </a:lnTo>
                <a:close/>
              </a:path>
            </a:pathLst>
          </a:custGeom>
          <a:ln w="6096">
            <a:solidFill>
              <a:srgbClr val="FFC000"/>
            </a:solidFill>
          </a:ln>
        </p:spPr>
        <p:txBody>
          <a:bodyPr wrap="square" lIns="0" tIns="0" rIns="0" bIns="0" rtlCol="0"/>
          <a:lstStyle/>
          <a:p>
            <a:endParaRPr/>
          </a:p>
        </p:txBody>
      </p:sp>
      <p:sp>
        <p:nvSpPr>
          <p:cNvPr id="17" name="object 17"/>
          <p:cNvSpPr/>
          <p:nvPr/>
        </p:nvSpPr>
        <p:spPr>
          <a:xfrm>
            <a:off x="3206495" y="4892040"/>
            <a:ext cx="5804915" cy="624840"/>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3206495" y="4892040"/>
            <a:ext cx="5805170" cy="624840"/>
          </a:xfrm>
          <a:prstGeom prst="rect">
            <a:avLst/>
          </a:prstGeom>
          <a:ln w="6096">
            <a:solidFill>
              <a:srgbClr val="FFC000"/>
            </a:solidFill>
          </a:ln>
        </p:spPr>
        <p:txBody>
          <a:bodyPr vert="horz" wrap="square" lIns="0" tIns="174625" rIns="0" bIns="0" rtlCol="0">
            <a:spAutoFit/>
          </a:bodyPr>
          <a:lstStyle/>
          <a:p>
            <a:pPr marL="1371600">
              <a:lnSpc>
                <a:spcPct val="100000"/>
              </a:lnSpc>
              <a:spcBef>
                <a:spcPts val="1375"/>
              </a:spcBef>
            </a:pPr>
            <a:r>
              <a:rPr sz="1600" spc="-10" dirty="0">
                <a:latin typeface="Cambria"/>
                <a:cs typeface="Cambria"/>
              </a:rPr>
              <a:t>Other Method </a:t>
            </a:r>
            <a:r>
              <a:rPr sz="1600" spc="-5" dirty="0">
                <a:latin typeface="Cambria"/>
                <a:cs typeface="Cambria"/>
              </a:rPr>
              <a:t>- as </a:t>
            </a:r>
            <a:r>
              <a:rPr sz="1600" spc="-10" dirty="0">
                <a:latin typeface="Cambria"/>
                <a:cs typeface="Cambria"/>
              </a:rPr>
              <a:t>notified </a:t>
            </a:r>
            <a:r>
              <a:rPr sz="1600" spc="-15" dirty="0">
                <a:latin typeface="Cambria"/>
                <a:cs typeface="Cambria"/>
              </a:rPr>
              <a:t>by</a:t>
            </a:r>
            <a:r>
              <a:rPr sz="1600" spc="75" dirty="0">
                <a:latin typeface="Cambria"/>
                <a:cs typeface="Cambria"/>
              </a:rPr>
              <a:t> </a:t>
            </a:r>
            <a:r>
              <a:rPr sz="1600" spc="-10" dirty="0">
                <a:latin typeface="Cambria"/>
                <a:cs typeface="Cambria"/>
              </a:rPr>
              <a:t>CBDT</a:t>
            </a:r>
            <a:endParaRPr sz="1600" dirty="0">
              <a:latin typeface="Cambria"/>
              <a:cs typeface="Cambria"/>
            </a:endParaRPr>
          </a:p>
        </p:txBody>
      </p:sp>
      <p:sp>
        <p:nvSpPr>
          <p:cNvPr id="19" name="object 19"/>
          <p:cNvSpPr txBox="1">
            <a:spLocks noGrp="1"/>
          </p:cNvSpPr>
          <p:nvPr>
            <p:ph type="title"/>
          </p:nvPr>
        </p:nvSpPr>
        <p:spPr>
          <a:xfrm>
            <a:off x="489305" y="137287"/>
            <a:ext cx="7465059" cy="376555"/>
          </a:xfrm>
          <a:prstGeom prst="rect">
            <a:avLst/>
          </a:prstGeom>
        </p:spPr>
        <p:txBody>
          <a:bodyPr vert="horz" wrap="square" lIns="0" tIns="12700" rIns="0" bIns="0" rtlCol="0">
            <a:spAutoFit/>
          </a:bodyPr>
          <a:lstStyle/>
          <a:p>
            <a:pPr marL="12700">
              <a:lnSpc>
                <a:spcPct val="100000"/>
              </a:lnSpc>
              <a:spcBef>
                <a:spcPts val="100"/>
              </a:spcBef>
              <a:tabLst>
                <a:tab pos="4142740" algn="l"/>
              </a:tabLst>
            </a:pPr>
            <a:r>
              <a:rPr sz="2300" b="1" spc="-40" dirty="0">
                <a:solidFill>
                  <a:srgbClr val="002060"/>
                </a:solidFill>
                <a:latin typeface="Trebuchet MS"/>
                <a:cs typeface="Trebuchet MS"/>
              </a:rPr>
              <a:t>Transfer </a:t>
            </a:r>
            <a:r>
              <a:rPr sz="2300" b="1" dirty="0">
                <a:solidFill>
                  <a:srgbClr val="002060"/>
                </a:solidFill>
                <a:latin typeface="Trebuchet MS"/>
                <a:cs typeface="Trebuchet MS"/>
              </a:rPr>
              <a:t>Pricing</a:t>
            </a:r>
            <a:r>
              <a:rPr sz="2300" b="1" spc="60" dirty="0">
                <a:solidFill>
                  <a:srgbClr val="002060"/>
                </a:solidFill>
                <a:latin typeface="Trebuchet MS"/>
                <a:cs typeface="Trebuchet MS"/>
              </a:rPr>
              <a:t> </a:t>
            </a:r>
            <a:r>
              <a:rPr sz="2300" b="1" spc="-5" dirty="0">
                <a:solidFill>
                  <a:srgbClr val="002060"/>
                </a:solidFill>
                <a:latin typeface="Trebuchet MS"/>
                <a:cs typeface="Trebuchet MS"/>
              </a:rPr>
              <a:t>Methods</a:t>
            </a:r>
            <a:r>
              <a:rPr sz="2300" b="1" spc="-20" dirty="0">
                <a:solidFill>
                  <a:srgbClr val="002060"/>
                </a:solidFill>
                <a:latin typeface="Trebuchet MS"/>
                <a:cs typeface="Trebuchet MS"/>
              </a:rPr>
              <a:t> </a:t>
            </a:r>
            <a:r>
              <a:rPr sz="2300" b="1" spc="-5" dirty="0">
                <a:solidFill>
                  <a:srgbClr val="002060"/>
                </a:solidFill>
                <a:latin typeface="Trebuchet MS"/>
                <a:cs typeface="Trebuchet MS"/>
              </a:rPr>
              <a:t>and</a:t>
            </a:r>
            <a:r>
              <a:rPr lang="en-IN" sz="2300" b="1" spc="-5" dirty="0">
                <a:solidFill>
                  <a:srgbClr val="002060"/>
                </a:solidFill>
                <a:latin typeface="Trebuchet MS"/>
                <a:cs typeface="Trebuchet MS"/>
              </a:rPr>
              <a:t> </a:t>
            </a:r>
            <a:r>
              <a:rPr sz="2300" b="1" spc="-5" dirty="0">
                <a:solidFill>
                  <a:srgbClr val="002060"/>
                </a:solidFill>
                <a:latin typeface="Trebuchet MS"/>
                <a:cs typeface="Trebuchet MS"/>
              </a:rPr>
              <a:t>Degree </a:t>
            </a:r>
            <a:r>
              <a:rPr sz="2300" b="1" dirty="0">
                <a:solidFill>
                  <a:srgbClr val="002060"/>
                </a:solidFill>
                <a:latin typeface="Trebuchet MS"/>
                <a:cs typeface="Trebuchet MS"/>
              </a:rPr>
              <a:t>of</a:t>
            </a:r>
            <a:r>
              <a:rPr sz="2300" b="1" spc="-60" dirty="0">
                <a:solidFill>
                  <a:srgbClr val="002060"/>
                </a:solidFill>
                <a:latin typeface="Trebuchet MS"/>
                <a:cs typeface="Trebuchet MS"/>
              </a:rPr>
              <a:t> </a:t>
            </a:r>
            <a:r>
              <a:rPr sz="2300" b="1" spc="-5" dirty="0">
                <a:solidFill>
                  <a:srgbClr val="002060"/>
                </a:solidFill>
                <a:latin typeface="Trebuchet MS"/>
                <a:cs typeface="Trebuchet MS"/>
              </a:rPr>
              <a:t>Comparability</a:t>
            </a:r>
            <a:endParaRPr sz="2300" dirty="0">
              <a:solidFill>
                <a:srgbClr val="002060"/>
              </a:solidFill>
              <a:latin typeface="Trebuchet MS"/>
              <a:cs typeface="Trebuchet MS"/>
            </a:endParaRPr>
          </a:p>
        </p:txBody>
      </p:sp>
      <p:sp>
        <p:nvSpPr>
          <p:cNvPr id="20" name="object 20"/>
          <p:cNvSpPr/>
          <p:nvPr/>
        </p:nvSpPr>
        <p:spPr>
          <a:xfrm>
            <a:off x="13716" y="47244"/>
            <a:ext cx="396240" cy="551815"/>
          </a:xfrm>
          <a:custGeom>
            <a:avLst/>
            <a:gdLst/>
            <a:ahLst/>
            <a:cxnLst/>
            <a:rect l="l" t="t" r="r" b="b"/>
            <a:pathLst>
              <a:path w="396240" h="551815">
                <a:moveTo>
                  <a:pt x="0" y="551688"/>
                </a:moveTo>
                <a:lnTo>
                  <a:pt x="396240" y="551688"/>
                </a:lnTo>
                <a:lnTo>
                  <a:pt x="396240" y="0"/>
                </a:lnTo>
                <a:lnTo>
                  <a:pt x="0" y="0"/>
                </a:lnTo>
                <a:lnTo>
                  <a:pt x="0" y="551688"/>
                </a:lnTo>
                <a:close/>
              </a:path>
            </a:pathLst>
          </a:custGeom>
          <a:solidFill>
            <a:srgbClr val="FFC000"/>
          </a:solidFill>
        </p:spPr>
        <p:txBody>
          <a:bodyPr wrap="square" lIns="0" tIns="0" rIns="0" bIns="0" rtlCol="0"/>
          <a:lstStyle/>
          <a:p>
            <a:endParaRPr/>
          </a:p>
        </p:txBody>
      </p:sp>
      <p:sp>
        <p:nvSpPr>
          <p:cNvPr id="21" name="object 21"/>
          <p:cNvSpPr/>
          <p:nvPr/>
        </p:nvSpPr>
        <p:spPr>
          <a:xfrm>
            <a:off x="7439180" y="426421"/>
            <a:ext cx="2338425" cy="1938348"/>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8109204" y="2236851"/>
            <a:ext cx="320548" cy="440309"/>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6514083" y="423246"/>
            <a:ext cx="3266696" cy="2828969"/>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2354945" y="3761866"/>
            <a:ext cx="992505" cy="843915"/>
          </a:xfrm>
          <a:custGeom>
            <a:avLst/>
            <a:gdLst/>
            <a:ahLst/>
            <a:cxnLst/>
            <a:rect l="l" t="t" r="r" b="b"/>
            <a:pathLst>
              <a:path w="992504" h="843914">
                <a:moveTo>
                  <a:pt x="51577" y="843660"/>
                </a:moveTo>
                <a:lnTo>
                  <a:pt x="27447" y="812299"/>
                </a:lnTo>
                <a:lnTo>
                  <a:pt x="9699" y="785082"/>
                </a:lnTo>
                <a:lnTo>
                  <a:pt x="0" y="764865"/>
                </a:lnTo>
                <a:lnTo>
                  <a:pt x="15" y="754506"/>
                </a:lnTo>
                <a:lnTo>
                  <a:pt x="444134" y="387984"/>
                </a:lnTo>
                <a:lnTo>
                  <a:pt x="444095" y="377682"/>
                </a:lnTo>
                <a:lnTo>
                  <a:pt x="434387" y="357473"/>
                </a:lnTo>
                <a:lnTo>
                  <a:pt x="416631" y="330263"/>
                </a:lnTo>
                <a:lnTo>
                  <a:pt x="392445" y="298957"/>
                </a:lnTo>
                <a:lnTo>
                  <a:pt x="418699" y="328570"/>
                </a:lnTo>
                <a:lnTo>
                  <a:pt x="442071" y="351170"/>
                </a:lnTo>
                <a:lnTo>
                  <a:pt x="460061" y="364555"/>
                </a:lnTo>
                <a:lnTo>
                  <a:pt x="470169" y="366521"/>
                </a:lnTo>
                <a:lnTo>
                  <a:pt x="914288" y="0"/>
                </a:lnTo>
                <a:lnTo>
                  <a:pt x="924468" y="2022"/>
                </a:lnTo>
                <a:lnTo>
                  <a:pt x="942482" y="15414"/>
                </a:lnTo>
                <a:lnTo>
                  <a:pt x="965831" y="38022"/>
                </a:lnTo>
                <a:lnTo>
                  <a:pt x="992012" y="67690"/>
                </a:lnTo>
              </a:path>
            </a:pathLst>
          </a:custGeom>
          <a:ln w="12700">
            <a:solidFill>
              <a:srgbClr val="000000"/>
            </a:solidFill>
          </a:ln>
        </p:spPr>
        <p:txBody>
          <a:bodyPr wrap="square" lIns="0" tIns="0" rIns="0" bIns="0" rtlCol="0"/>
          <a:lstStyle/>
          <a:p>
            <a:endParaRPr/>
          </a:p>
        </p:txBody>
      </p:sp>
      <p:sp>
        <p:nvSpPr>
          <p:cNvPr id="25" name="object 25"/>
          <p:cNvSpPr/>
          <p:nvPr/>
        </p:nvSpPr>
        <p:spPr>
          <a:xfrm>
            <a:off x="1684401" y="1993010"/>
            <a:ext cx="2083987" cy="1820780"/>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2630455" y="3638020"/>
            <a:ext cx="226758" cy="335006"/>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1681226" y="1989835"/>
            <a:ext cx="2090337" cy="1986365"/>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5613"/>
            <a:ext cx="12192000" cy="890269"/>
          </a:xfrm>
          <a:custGeom>
            <a:avLst/>
            <a:gdLst/>
            <a:ahLst/>
            <a:cxnLst/>
            <a:rect l="l" t="t" r="r" b="b"/>
            <a:pathLst>
              <a:path w="12192000" h="890269">
                <a:moveTo>
                  <a:pt x="0" y="890016"/>
                </a:moveTo>
                <a:lnTo>
                  <a:pt x="12192000" y="890016"/>
                </a:lnTo>
                <a:lnTo>
                  <a:pt x="12192000" y="0"/>
                </a:lnTo>
                <a:lnTo>
                  <a:pt x="0" y="0"/>
                </a:lnTo>
                <a:lnTo>
                  <a:pt x="0" y="890016"/>
                </a:lnTo>
                <a:close/>
              </a:path>
            </a:pathLst>
          </a:custGeom>
          <a:solidFill>
            <a:srgbClr val="99A8BC">
              <a:alpha val="29019"/>
            </a:srgbClr>
          </a:solidFill>
        </p:spPr>
        <p:txBody>
          <a:bodyPr wrap="square" lIns="0" tIns="0" rIns="0" bIns="0" rtlCol="0"/>
          <a:lstStyle/>
          <a:p>
            <a:endParaRPr b="1" dirty="0">
              <a:solidFill>
                <a:srgbClr val="002060"/>
              </a:solidFill>
            </a:endParaRPr>
          </a:p>
        </p:txBody>
      </p:sp>
      <p:sp>
        <p:nvSpPr>
          <p:cNvPr id="3" name="object 3"/>
          <p:cNvSpPr/>
          <p:nvPr/>
        </p:nvSpPr>
        <p:spPr>
          <a:xfrm>
            <a:off x="0" y="0"/>
            <a:ext cx="12192000" cy="102235"/>
          </a:xfrm>
          <a:custGeom>
            <a:avLst/>
            <a:gdLst/>
            <a:ahLst/>
            <a:cxnLst/>
            <a:rect l="l" t="t" r="r" b="b"/>
            <a:pathLst>
              <a:path w="12192000" h="102235">
                <a:moveTo>
                  <a:pt x="0" y="102107"/>
                </a:moveTo>
                <a:lnTo>
                  <a:pt x="12192000" y="102107"/>
                </a:lnTo>
                <a:lnTo>
                  <a:pt x="12192000" y="0"/>
                </a:lnTo>
                <a:lnTo>
                  <a:pt x="0" y="0"/>
                </a:lnTo>
                <a:lnTo>
                  <a:pt x="0" y="102107"/>
                </a:lnTo>
                <a:close/>
              </a:path>
            </a:pathLst>
          </a:custGeom>
          <a:solidFill>
            <a:srgbClr val="44536A"/>
          </a:solidFill>
        </p:spPr>
        <p:txBody>
          <a:bodyPr wrap="square" lIns="0" tIns="0" rIns="0" bIns="0" rtlCol="0"/>
          <a:lstStyle/>
          <a:p>
            <a:endParaRPr/>
          </a:p>
        </p:txBody>
      </p:sp>
      <p:sp>
        <p:nvSpPr>
          <p:cNvPr id="4" name="object 4"/>
          <p:cNvSpPr/>
          <p:nvPr/>
        </p:nvSpPr>
        <p:spPr>
          <a:xfrm>
            <a:off x="10791443"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5B9BD4"/>
          </a:solidFill>
        </p:spPr>
        <p:txBody>
          <a:bodyPr wrap="square" lIns="0" tIns="0" rIns="0" bIns="0" rtlCol="0"/>
          <a:lstStyle/>
          <a:p>
            <a:endParaRPr/>
          </a:p>
        </p:txBody>
      </p:sp>
      <p:sp>
        <p:nvSpPr>
          <p:cNvPr id="5" name="object 5"/>
          <p:cNvSpPr/>
          <p:nvPr/>
        </p:nvSpPr>
        <p:spPr>
          <a:xfrm>
            <a:off x="10102595"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FFC000"/>
          </a:solidFill>
        </p:spPr>
        <p:txBody>
          <a:bodyPr wrap="square" lIns="0" tIns="0" rIns="0" bIns="0" rtlCol="0"/>
          <a:lstStyle/>
          <a:p>
            <a:endParaRPr/>
          </a:p>
        </p:txBody>
      </p:sp>
      <p:sp>
        <p:nvSpPr>
          <p:cNvPr id="6" name="object 6"/>
          <p:cNvSpPr/>
          <p:nvPr/>
        </p:nvSpPr>
        <p:spPr>
          <a:xfrm>
            <a:off x="9413747"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A4A4A4"/>
          </a:solidFill>
        </p:spPr>
        <p:txBody>
          <a:bodyPr wrap="square" lIns="0" tIns="0" rIns="0" bIns="0" rtlCol="0"/>
          <a:lstStyle/>
          <a:p>
            <a:endParaRPr/>
          </a:p>
        </p:txBody>
      </p:sp>
      <p:sp>
        <p:nvSpPr>
          <p:cNvPr id="7" name="object 7"/>
          <p:cNvSpPr/>
          <p:nvPr/>
        </p:nvSpPr>
        <p:spPr>
          <a:xfrm>
            <a:off x="8724900"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EC7C30"/>
          </a:solidFill>
        </p:spPr>
        <p:txBody>
          <a:bodyPr wrap="square" lIns="0" tIns="0" rIns="0" bIns="0" rtlCol="0"/>
          <a:lstStyle/>
          <a:p>
            <a:endParaRPr/>
          </a:p>
        </p:txBody>
      </p:sp>
      <p:sp>
        <p:nvSpPr>
          <p:cNvPr id="8" name="object 8"/>
          <p:cNvSpPr/>
          <p:nvPr/>
        </p:nvSpPr>
        <p:spPr>
          <a:xfrm>
            <a:off x="8036052"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4471C4"/>
          </a:solidFill>
        </p:spPr>
        <p:txBody>
          <a:bodyPr wrap="square" lIns="0" tIns="0" rIns="0" bIns="0" rtlCol="0"/>
          <a:lstStyle/>
          <a:p>
            <a:endParaRPr/>
          </a:p>
        </p:txBody>
      </p:sp>
      <p:sp>
        <p:nvSpPr>
          <p:cNvPr id="9" name="object 9"/>
          <p:cNvSpPr/>
          <p:nvPr/>
        </p:nvSpPr>
        <p:spPr>
          <a:xfrm>
            <a:off x="11480292" y="0"/>
            <a:ext cx="711835" cy="102235"/>
          </a:xfrm>
          <a:custGeom>
            <a:avLst/>
            <a:gdLst/>
            <a:ahLst/>
            <a:cxnLst/>
            <a:rect l="l" t="t" r="r" b="b"/>
            <a:pathLst>
              <a:path w="711834" h="102235">
                <a:moveTo>
                  <a:pt x="711707" y="0"/>
                </a:moveTo>
                <a:lnTo>
                  <a:pt x="57150" y="0"/>
                </a:lnTo>
                <a:lnTo>
                  <a:pt x="0" y="102107"/>
                </a:lnTo>
                <a:lnTo>
                  <a:pt x="711707" y="102107"/>
                </a:lnTo>
                <a:lnTo>
                  <a:pt x="711707" y="0"/>
                </a:lnTo>
                <a:close/>
              </a:path>
            </a:pathLst>
          </a:custGeom>
          <a:solidFill>
            <a:srgbClr val="6FAC46"/>
          </a:solidFill>
        </p:spPr>
        <p:txBody>
          <a:bodyPr wrap="square" lIns="0" tIns="0" rIns="0" bIns="0" rtlCol="0"/>
          <a:lstStyle/>
          <a:p>
            <a:endParaRPr/>
          </a:p>
        </p:txBody>
      </p:sp>
      <p:sp>
        <p:nvSpPr>
          <p:cNvPr id="10" name="object 10"/>
          <p:cNvSpPr/>
          <p:nvPr/>
        </p:nvSpPr>
        <p:spPr>
          <a:xfrm>
            <a:off x="11541252" y="6170676"/>
            <a:ext cx="413384" cy="510540"/>
          </a:xfrm>
          <a:custGeom>
            <a:avLst/>
            <a:gdLst/>
            <a:ahLst/>
            <a:cxnLst/>
            <a:rect l="l" t="t" r="r" b="b"/>
            <a:pathLst>
              <a:path w="413384" h="510540">
                <a:moveTo>
                  <a:pt x="206501" y="0"/>
                </a:moveTo>
                <a:lnTo>
                  <a:pt x="0" y="103251"/>
                </a:lnTo>
                <a:lnTo>
                  <a:pt x="0" y="407289"/>
                </a:lnTo>
                <a:lnTo>
                  <a:pt x="206501" y="510540"/>
                </a:lnTo>
                <a:lnTo>
                  <a:pt x="413003" y="407289"/>
                </a:lnTo>
                <a:lnTo>
                  <a:pt x="413003" y="103251"/>
                </a:lnTo>
                <a:lnTo>
                  <a:pt x="206501" y="0"/>
                </a:lnTo>
                <a:close/>
              </a:path>
            </a:pathLst>
          </a:custGeom>
          <a:solidFill>
            <a:srgbClr val="4471C4"/>
          </a:solidFill>
        </p:spPr>
        <p:txBody>
          <a:bodyPr wrap="square" lIns="0" tIns="0" rIns="0" bIns="0" rtlCol="0"/>
          <a:lstStyle/>
          <a:p>
            <a:endParaRPr/>
          </a:p>
        </p:txBody>
      </p:sp>
      <p:sp>
        <p:nvSpPr>
          <p:cNvPr id="11" name="object 11"/>
          <p:cNvSpPr txBox="1"/>
          <p:nvPr/>
        </p:nvSpPr>
        <p:spPr>
          <a:xfrm>
            <a:off x="11647169" y="6278981"/>
            <a:ext cx="22987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Calibri"/>
                <a:cs typeface="Calibri"/>
              </a:rPr>
              <a:t>25</a:t>
            </a:r>
            <a:endParaRPr sz="1600">
              <a:latin typeface="Calibri"/>
              <a:cs typeface="Calibri"/>
            </a:endParaRPr>
          </a:p>
        </p:txBody>
      </p:sp>
      <p:sp>
        <p:nvSpPr>
          <p:cNvPr id="12" name="object 12"/>
          <p:cNvSpPr/>
          <p:nvPr/>
        </p:nvSpPr>
        <p:spPr>
          <a:xfrm>
            <a:off x="983729" y="2898267"/>
            <a:ext cx="244475" cy="930910"/>
          </a:xfrm>
          <a:custGeom>
            <a:avLst/>
            <a:gdLst/>
            <a:ahLst/>
            <a:cxnLst/>
            <a:rect l="l" t="t" r="r" b="b"/>
            <a:pathLst>
              <a:path w="244475" h="930910">
                <a:moveTo>
                  <a:pt x="4432" y="0"/>
                </a:moveTo>
                <a:lnTo>
                  <a:pt x="0" y="929386"/>
                </a:lnTo>
                <a:lnTo>
                  <a:pt x="239572" y="930529"/>
                </a:lnTo>
                <a:lnTo>
                  <a:pt x="243992" y="1143"/>
                </a:lnTo>
                <a:lnTo>
                  <a:pt x="4432" y="0"/>
                </a:lnTo>
                <a:close/>
              </a:path>
            </a:pathLst>
          </a:custGeom>
          <a:solidFill>
            <a:srgbClr val="8FAADC"/>
          </a:solidFill>
        </p:spPr>
        <p:txBody>
          <a:bodyPr wrap="square" lIns="0" tIns="0" rIns="0" bIns="0" rtlCol="0"/>
          <a:lstStyle/>
          <a:p>
            <a:endParaRPr/>
          </a:p>
        </p:txBody>
      </p:sp>
      <p:sp>
        <p:nvSpPr>
          <p:cNvPr id="13" name="object 13"/>
          <p:cNvSpPr/>
          <p:nvPr/>
        </p:nvSpPr>
        <p:spPr>
          <a:xfrm>
            <a:off x="1223302" y="2899410"/>
            <a:ext cx="244475" cy="930910"/>
          </a:xfrm>
          <a:custGeom>
            <a:avLst/>
            <a:gdLst/>
            <a:ahLst/>
            <a:cxnLst/>
            <a:rect l="l" t="t" r="r" b="b"/>
            <a:pathLst>
              <a:path w="244475" h="930910">
                <a:moveTo>
                  <a:pt x="4419" y="0"/>
                </a:moveTo>
                <a:lnTo>
                  <a:pt x="0" y="929385"/>
                </a:lnTo>
                <a:lnTo>
                  <a:pt x="239610" y="930528"/>
                </a:lnTo>
                <a:lnTo>
                  <a:pt x="244055" y="1142"/>
                </a:lnTo>
                <a:lnTo>
                  <a:pt x="4419" y="0"/>
                </a:lnTo>
                <a:close/>
              </a:path>
            </a:pathLst>
          </a:custGeom>
          <a:solidFill>
            <a:srgbClr val="4471C4"/>
          </a:solidFill>
        </p:spPr>
        <p:txBody>
          <a:bodyPr wrap="square" lIns="0" tIns="0" rIns="0" bIns="0" rtlCol="0"/>
          <a:lstStyle/>
          <a:p>
            <a:endParaRPr/>
          </a:p>
        </p:txBody>
      </p:sp>
      <p:sp>
        <p:nvSpPr>
          <p:cNvPr id="14" name="object 14"/>
          <p:cNvSpPr/>
          <p:nvPr/>
        </p:nvSpPr>
        <p:spPr>
          <a:xfrm>
            <a:off x="1462913" y="2900552"/>
            <a:ext cx="246379" cy="930910"/>
          </a:xfrm>
          <a:custGeom>
            <a:avLst/>
            <a:gdLst/>
            <a:ahLst/>
            <a:cxnLst/>
            <a:rect l="l" t="t" r="r" b="b"/>
            <a:pathLst>
              <a:path w="246380" h="930910">
                <a:moveTo>
                  <a:pt x="4445" y="0"/>
                </a:moveTo>
                <a:lnTo>
                  <a:pt x="0" y="929386"/>
                </a:lnTo>
                <a:lnTo>
                  <a:pt x="241681" y="930529"/>
                </a:lnTo>
                <a:lnTo>
                  <a:pt x="246125" y="1143"/>
                </a:lnTo>
                <a:lnTo>
                  <a:pt x="4445" y="0"/>
                </a:lnTo>
                <a:close/>
              </a:path>
            </a:pathLst>
          </a:custGeom>
          <a:solidFill>
            <a:srgbClr val="2E5496"/>
          </a:solidFill>
        </p:spPr>
        <p:txBody>
          <a:bodyPr wrap="square" lIns="0" tIns="0" rIns="0" bIns="0" rtlCol="0"/>
          <a:lstStyle/>
          <a:p>
            <a:endParaRPr/>
          </a:p>
        </p:txBody>
      </p:sp>
      <p:sp>
        <p:nvSpPr>
          <p:cNvPr id="15" name="object 15"/>
          <p:cNvSpPr/>
          <p:nvPr/>
        </p:nvSpPr>
        <p:spPr>
          <a:xfrm>
            <a:off x="991908" y="1877441"/>
            <a:ext cx="245110" cy="1036319"/>
          </a:xfrm>
          <a:custGeom>
            <a:avLst/>
            <a:gdLst/>
            <a:ahLst/>
            <a:cxnLst/>
            <a:rect l="l" t="t" r="r" b="b"/>
            <a:pathLst>
              <a:path w="245109" h="1036319">
                <a:moveTo>
                  <a:pt x="4927" y="0"/>
                </a:moveTo>
                <a:lnTo>
                  <a:pt x="0" y="1035176"/>
                </a:lnTo>
                <a:lnTo>
                  <a:pt x="239572" y="1036320"/>
                </a:lnTo>
                <a:lnTo>
                  <a:pt x="244500" y="1143"/>
                </a:lnTo>
                <a:lnTo>
                  <a:pt x="4927" y="0"/>
                </a:lnTo>
                <a:close/>
              </a:path>
            </a:pathLst>
          </a:custGeom>
          <a:solidFill>
            <a:srgbClr val="C8C8C8"/>
          </a:solidFill>
        </p:spPr>
        <p:txBody>
          <a:bodyPr wrap="square" lIns="0" tIns="0" rIns="0" bIns="0" rtlCol="0"/>
          <a:lstStyle/>
          <a:p>
            <a:endParaRPr/>
          </a:p>
        </p:txBody>
      </p:sp>
      <p:sp>
        <p:nvSpPr>
          <p:cNvPr id="16" name="object 16"/>
          <p:cNvSpPr/>
          <p:nvPr/>
        </p:nvSpPr>
        <p:spPr>
          <a:xfrm>
            <a:off x="1231480" y="1878583"/>
            <a:ext cx="243840" cy="1036319"/>
          </a:xfrm>
          <a:custGeom>
            <a:avLst/>
            <a:gdLst/>
            <a:ahLst/>
            <a:cxnLst/>
            <a:rect l="l" t="t" r="r" b="b"/>
            <a:pathLst>
              <a:path w="243840" h="1036319">
                <a:moveTo>
                  <a:pt x="4927" y="0"/>
                </a:moveTo>
                <a:lnTo>
                  <a:pt x="0" y="1035176"/>
                </a:lnTo>
                <a:lnTo>
                  <a:pt x="238417" y="1036319"/>
                </a:lnTo>
                <a:lnTo>
                  <a:pt x="243370" y="1142"/>
                </a:lnTo>
                <a:lnTo>
                  <a:pt x="4927" y="0"/>
                </a:lnTo>
                <a:close/>
              </a:path>
            </a:pathLst>
          </a:custGeom>
          <a:solidFill>
            <a:srgbClr val="A4A4A4"/>
          </a:solidFill>
        </p:spPr>
        <p:txBody>
          <a:bodyPr wrap="square" lIns="0" tIns="0" rIns="0" bIns="0" rtlCol="0"/>
          <a:lstStyle/>
          <a:p>
            <a:endParaRPr/>
          </a:p>
        </p:txBody>
      </p:sp>
      <p:sp>
        <p:nvSpPr>
          <p:cNvPr id="17" name="object 17"/>
          <p:cNvSpPr/>
          <p:nvPr/>
        </p:nvSpPr>
        <p:spPr>
          <a:xfrm>
            <a:off x="1469897" y="1879726"/>
            <a:ext cx="245110" cy="1036319"/>
          </a:xfrm>
          <a:custGeom>
            <a:avLst/>
            <a:gdLst/>
            <a:ahLst/>
            <a:cxnLst/>
            <a:rect l="l" t="t" r="r" b="b"/>
            <a:pathLst>
              <a:path w="245110" h="1036319">
                <a:moveTo>
                  <a:pt x="4953" y="0"/>
                </a:moveTo>
                <a:lnTo>
                  <a:pt x="0" y="1035176"/>
                </a:lnTo>
                <a:lnTo>
                  <a:pt x="239649" y="1036320"/>
                </a:lnTo>
                <a:lnTo>
                  <a:pt x="244602" y="1143"/>
                </a:lnTo>
                <a:lnTo>
                  <a:pt x="4953" y="0"/>
                </a:lnTo>
                <a:close/>
              </a:path>
            </a:pathLst>
          </a:custGeom>
          <a:solidFill>
            <a:srgbClr val="7B7B7B"/>
          </a:solidFill>
        </p:spPr>
        <p:txBody>
          <a:bodyPr wrap="square" lIns="0" tIns="0" rIns="0" bIns="0" rtlCol="0"/>
          <a:lstStyle/>
          <a:p>
            <a:endParaRPr/>
          </a:p>
        </p:txBody>
      </p:sp>
      <p:sp>
        <p:nvSpPr>
          <p:cNvPr id="18" name="object 18"/>
          <p:cNvSpPr/>
          <p:nvPr/>
        </p:nvSpPr>
        <p:spPr>
          <a:xfrm>
            <a:off x="1020051" y="821308"/>
            <a:ext cx="721360" cy="192405"/>
          </a:xfrm>
          <a:custGeom>
            <a:avLst/>
            <a:gdLst/>
            <a:ahLst/>
            <a:cxnLst/>
            <a:rect l="l" t="t" r="r" b="b"/>
            <a:pathLst>
              <a:path w="721360" h="192405">
                <a:moveTo>
                  <a:pt x="232156" y="0"/>
                </a:moveTo>
                <a:lnTo>
                  <a:pt x="0" y="66548"/>
                </a:lnTo>
                <a:lnTo>
                  <a:pt x="178257" y="190753"/>
                </a:lnTo>
                <a:lnTo>
                  <a:pt x="538111" y="192404"/>
                </a:lnTo>
                <a:lnTo>
                  <a:pt x="720864" y="69976"/>
                </a:lnTo>
                <a:lnTo>
                  <a:pt x="489343" y="1142"/>
                </a:lnTo>
                <a:lnTo>
                  <a:pt x="232156" y="0"/>
                </a:lnTo>
                <a:close/>
              </a:path>
            </a:pathLst>
          </a:custGeom>
          <a:solidFill>
            <a:srgbClr val="BAA07B"/>
          </a:solidFill>
        </p:spPr>
        <p:txBody>
          <a:bodyPr wrap="square" lIns="0" tIns="0" rIns="0" bIns="0" rtlCol="0"/>
          <a:lstStyle/>
          <a:p>
            <a:endParaRPr/>
          </a:p>
        </p:txBody>
      </p:sp>
      <p:sp>
        <p:nvSpPr>
          <p:cNvPr id="19" name="object 19"/>
          <p:cNvSpPr/>
          <p:nvPr/>
        </p:nvSpPr>
        <p:spPr>
          <a:xfrm>
            <a:off x="1015276" y="887857"/>
            <a:ext cx="244475" cy="1002030"/>
          </a:xfrm>
          <a:custGeom>
            <a:avLst/>
            <a:gdLst/>
            <a:ahLst/>
            <a:cxnLst/>
            <a:rect l="l" t="t" r="r" b="b"/>
            <a:pathLst>
              <a:path w="244475" h="1002030">
                <a:moveTo>
                  <a:pt x="4775" y="0"/>
                </a:moveTo>
                <a:lnTo>
                  <a:pt x="0" y="1000632"/>
                </a:lnTo>
                <a:lnTo>
                  <a:pt x="239572" y="1001776"/>
                </a:lnTo>
                <a:lnTo>
                  <a:pt x="244017" y="69595"/>
                </a:lnTo>
                <a:lnTo>
                  <a:pt x="4775" y="0"/>
                </a:lnTo>
                <a:close/>
              </a:path>
            </a:pathLst>
          </a:custGeom>
          <a:solidFill>
            <a:srgbClr val="FFD966"/>
          </a:solidFill>
        </p:spPr>
        <p:txBody>
          <a:bodyPr wrap="square" lIns="0" tIns="0" rIns="0" bIns="0" rtlCol="0"/>
          <a:lstStyle/>
          <a:p>
            <a:endParaRPr/>
          </a:p>
        </p:txBody>
      </p:sp>
      <p:sp>
        <p:nvSpPr>
          <p:cNvPr id="20" name="object 20"/>
          <p:cNvSpPr/>
          <p:nvPr/>
        </p:nvSpPr>
        <p:spPr>
          <a:xfrm>
            <a:off x="1254848" y="957452"/>
            <a:ext cx="244475" cy="933450"/>
          </a:xfrm>
          <a:custGeom>
            <a:avLst/>
            <a:gdLst/>
            <a:ahLst/>
            <a:cxnLst/>
            <a:rect l="l" t="t" r="r" b="b"/>
            <a:pathLst>
              <a:path w="244475" h="933450">
                <a:moveTo>
                  <a:pt x="4444" y="0"/>
                </a:moveTo>
                <a:lnTo>
                  <a:pt x="0" y="932180"/>
                </a:lnTo>
                <a:lnTo>
                  <a:pt x="239560" y="933323"/>
                </a:lnTo>
                <a:lnTo>
                  <a:pt x="244005" y="1143"/>
                </a:lnTo>
                <a:lnTo>
                  <a:pt x="4444" y="0"/>
                </a:lnTo>
                <a:close/>
              </a:path>
            </a:pathLst>
          </a:custGeom>
          <a:solidFill>
            <a:srgbClr val="FFC000"/>
          </a:solidFill>
        </p:spPr>
        <p:txBody>
          <a:bodyPr wrap="square" lIns="0" tIns="0" rIns="0" bIns="0" rtlCol="0"/>
          <a:lstStyle/>
          <a:p>
            <a:endParaRPr/>
          </a:p>
        </p:txBody>
      </p:sp>
      <p:sp>
        <p:nvSpPr>
          <p:cNvPr id="21" name="object 21"/>
          <p:cNvSpPr/>
          <p:nvPr/>
        </p:nvSpPr>
        <p:spPr>
          <a:xfrm>
            <a:off x="1494408" y="891286"/>
            <a:ext cx="247015" cy="1000760"/>
          </a:xfrm>
          <a:custGeom>
            <a:avLst/>
            <a:gdLst/>
            <a:ahLst/>
            <a:cxnLst/>
            <a:rect l="l" t="t" r="r" b="b"/>
            <a:pathLst>
              <a:path w="247014" h="1000760">
                <a:moveTo>
                  <a:pt x="246507" y="0"/>
                </a:moveTo>
                <a:lnTo>
                  <a:pt x="4444" y="67310"/>
                </a:lnTo>
                <a:lnTo>
                  <a:pt x="0" y="999489"/>
                </a:lnTo>
                <a:lnTo>
                  <a:pt x="241808" y="1000633"/>
                </a:lnTo>
                <a:lnTo>
                  <a:pt x="246507" y="0"/>
                </a:lnTo>
                <a:close/>
              </a:path>
            </a:pathLst>
          </a:custGeom>
          <a:solidFill>
            <a:srgbClr val="BE9000"/>
          </a:solidFill>
        </p:spPr>
        <p:txBody>
          <a:bodyPr wrap="square" lIns="0" tIns="0" rIns="0" bIns="0" rtlCol="0"/>
          <a:lstStyle/>
          <a:p>
            <a:endParaRPr/>
          </a:p>
        </p:txBody>
      </p:sp>
      <p:sp>
        <p:nvSpPr>
          <p:cNvPr id="22" name="object 22"/>
          <p:cNvSpPr/>
          <p:nvPr/>
        </p:nvSpPr>
        <p:spPr>
          <a:xfrm>
            <a:off x="1278382" y="865758"/>
            <a:ext cx="204470" cy="47625"/>
          </a:xfrm>
          <a:custGeom>
            <a:avLst/>
            <a:gdLst/>
            <a:ahLst/>
            <a:cxnLst/>
            <a:rect l="l" t="t" r="r" b="b"/>
            <a:pathLst>
              <a:path w="204469" h="47625">
                <a:moveTo>
                  <a:pt x="102234" y="0"/>
                </a:moveTo>
                <a:lnTo>
                  <a:pt x="62489" y="1684"/>
                </a:lnTo>
                <a:lnTo>
                  <a:pt x="30019" y="6619"/>
                </a:lnTo>
                <a:lnTo>
                  <a:pt x="8098" y="14055"/>
                </a:lnTo>
                <a:lnTo>
                  <a:pt x="0" y="23240"/>
                </a:lnTo>
                <a:lnTo>
                  <a:pt x="8004" y="32567"/>
                </a:lnTo>
                <a:lnTo>
                  <a:pt x="29844" y="40227"/>
                </a:lnTo>
                <a:lnTo>
                  <a:pt x="62257" y="45458"/>
                </a:lnTo>
                <a:lnTo>
                  <a:pt x="101981" y="47498"/>
                </a:lnTo>
                <a:lnTo>
                  <a:pt x="141743" y="45813"/>
                </a:lnTo>
                <a:lnTo>
                  <a:pt x="174244" y="40878"/>
                </a:lnTo>
                <a:lnTo>
                  <a:pt x="196171" y="33442"/>
                </a:lnTo>
                <a:lnTo>
                  <a:pt x="204215" y="24256"/>
                </a:lnTo>
                <a:lnTo>
                  <a:pt x="196264" y="14984"/>
                </a:lnTo>
                <a:lnTo>
                  <a:pt x="174418" y="7318"/>
                </a:lnTo>
                <a:lnTo>
                  <a:pt x="141976" y="2057"/>
                </a:lnTo>
                <a:lnTo>
                  <a:pt x="102234" y="0"/>
                </a:lnTo>
                <a:close/>
              </a:path>
            </a:pathLst>
          </a:custGeom>
          <a:solidFill>
            <a:srgbClr val="404040"/>
          </a:solidFill>
        </p:spPr>
        <p:txBody>
          <a:bodyPr wrap="square" lIns="0" tIns="0" rIns="0" bIns="0" rtlCol="0"/>
          <a:lstStyle/>
          <a:p>
            <a:endParaRPr/>
          </a:p>
        </p:txBody>
      </p:sp>
      <p:sp>
        <p:nvSpPr>
          <p:cNvPr id="23" name="object 23"/>
          <p:cNvSpPr/>
          <p:nvPr/>
        </p:nvSpPr>
        <p:spPr>
          <a:xfrm>
            <a:off x="955586" y="4624070"/>
            <a:ext cx="718820" cy="860425"/>
          </a:xfrm>
          <a:custGeom>
            <a:avLst/>
            <a:gdLst/>
            <a:ahLst/>
            <a:cxnLst/>
            <a:rect l="l" t="t" r="r" b="b"/>
            <a:pathLst>
              <a:path w="718819" h="860425">
                <a:moveTo>
                  <a:pt x="635" y="0"/>
                </a:moveTo>
                <a:lnTo>
                  <a:pt x="0" y="133476"/>
                </a:lnTo>
                <a:lnTo>
                  <a:pt x="356450" y="859916"/>
                </a:lnTo>
                <a:lnTo>
                  <a:pt x="717638" y="136905"/>
                </a:lnTo>
                <a:lnTo>
                  <a:pt x="718273" y="3428"/>
                </a:lnTo>
                <a:lnTo>
                  <a:pt x="635" y="0"/>
                </a:lnTo>
                <a:close/>
              </a:path>
            </a:pathLst>
          </a:custGeom>
          <a:solidFill>
            <a:srgbClr val="D3AC8B"/>
          </a:solidFill>
        </p:spPr>
        <p:txBody>
          <a:bodyPr wrap="square" lIns="0" tIns="0" rIns="0" bIns="0" rtlCol="0"/>
          <a:lstStyle/>
          <a:p>
            <a:endParaRPr/>
          </a:p>
        </p:txBody>
      </p:sp>
      <p:sp>
        <p:nvSpPr>
          <p:cNvPr id="24" name="object 24"/>
          <p:cNvSpPr/>
          <p:nvPr/>
        </p:nvSpPr>
        <p:spPr>
          <a:xfrm>
            <a:off x="955662" y="3828160"/>
            <a:ext cx="244475" cy="1001394"/>
          </a:xfrm>
          <a:custGeom>
            <a:avLst/>
            <a:gdLst/>
            <a:ahLst/>
            <a:cxnLst/>
            <a:rect l="l" t="t" r="r" b="b"/>
            <a:pathLst>
              <a:path w="244475" h="1001395">
                <a:moveTo>
                  <a:pt x="4356" y="0"/>
                </a:moveTo>
                <a:lnTo>
                  <a:pt x="0" y="914781"/>
                </a:lnTo>
                <a:lnTo>
                  <a:pt x="2720" y="929915"/>
                </a:lnTo>
                <a:lnTo>
                  <a:pt x="10380" y="945086"/>
                </a:lnTo>
                <a:lnTo>
                  <a:pt x="81241" y="993013"/>
                </a:lnTo>
                <a:lnTo>
                  <a:pt x="119045" y="1001299"/>
                </a:lnTo>
                <a:lnTo>
                  <a:pt x="138593" y="999370"/>
                </a:lnTo>
                <a:lnTo>
                  <a:pt x="202450" y="969771"/>
                </a:lnTo>
                <a:lnTo>
                  <a:pt x="236692" y="931035"/>
                </a:lnTo>
                <a:lnTo>
                  <a:pt x="243928" y="1143"/>
                </a:lnTo>
                <a:lnTo>
                  <a:pt x="4356" y="0"/>
                </a:lnTo>
                <a:close/>
              </a:path>
            </a:pathLst>
          </a:custGeom>
          <a:solidFill>
            <a:srgbClr val="9DC3E6"/>
          </a:solidFill>
        </p:spPr>
        <p:txBody>
          <a:bodyPr wrap="square" lIns="0" tIns="0" rIns="0" bIns="0" rtlCol="0"/>
          <a:lstStyle/>
          <a:p>
            <a:endParaRPr/>
          </a:p>
        </p:txBody>
      </p:sp>
      <p:sp>
        <p:nvSpPr>
          <p:cNvPr id="25" name="object 25"/>
          <p:cNvSpPr/>
          <p:nvPr/>
        </p:nvSpPr>
        <p:spPr>
          <a:xfrm>
            <a:off x="1195222" y="3829303"/>
            <a:ext cx="243204" cy="1001394"/>
          </a:xfrm>
          <a:custGeom>
            <a:avLst/>
            <a:gdLst/>
            <a:ahLst/>
            <a:cxnLst/>
            <a:rect l="l" t="t" r="r" b="b"/>
            <a:pathLst>
              <a:path w="243205" h="1001395">
                <a:moveTo>
                  <a:pt x="4368" y="0"/>
                </a:moveTo>
                <a:lnTo>
                  <a:pt x="0" y="914781"/>
                </a:lnTo>
                <a:lnTo>
                  <a:pt x="2714" y="929915"/>
                </a:lnTo>
                <a:lnTo>
                  <a:pt x="10340" y="945086"/>
                </a:lnTo>
                <a:lnTo>
                  <a:pt x="83540" y="993013"/>
                </a:lnTo>
                <a:lnTo>
                  <a:pt x="119179" y="1001299"/>
                </a:lnTo>
                <a:lnTo>
                  <a:pt x="139101" y="999370"/>
                </a:lnTo>
                <a:lnTo>
                  <a:pt x="201523" y="969772"/>
                </a:lnTo>
                <a:lnTo>
                  <a:pt x="235599" y="931035"/>
                </a:lnTo>
                <a:lnTo>
                  <a:pt x="242798" y="1143"/>
                </a:lnTo>
                <a:lnTo>
                  <a:pt x="4368" y="0"/>
                </a:lnTo>
                <a:close/>
              </a:path>
            </a:pathLst>
          </a:custGeom>
          <a:solidFill>
            <a:srgbClr val="5B9BD4"/>
          </a:solidFill>
        </p:spPr>
        <p:txBody>
          <a:bodyPr wrap="square" lIns="0" tIns="0" rIns="0" bIns="0" rtlCol="0"/>
          <a:lstStyle/>
          <a:p>
            <a:endParaRPr/>
          </a:p>
        </p:txBody>
      </p:sp>
      <p:sp>
        <p:nvSpPr>
          <p:cNvPr id="26" name="object 26"/>
          <p:cNvSpPr/>
          <p:nvPr/>
        </p:nvSpPr>
        <p:spPr>
          <a:xfrm>
            <a:off x="1433702" y="3830446"/>
            <a:ext cx="244475" cy="1001394"/>
          </a:xfrm>
          <a:custGeom>
            <a:avLst/>
            <a:gdLst/>
            <a:ahLst/>
            <a:cxnLst/>
            <a:rect l="l" t="t" r="r" b="b"/>
            <a:pathLst>
              <a:path w="244475" h="1001395">
                <a:moveTo>
                  <a:pt x="4318" y="0"/>
                </a:moveTo>
                <a:lnTo>
                  <a:pt x="0" y="914780"/>
                </a:lnTo>
                <a:lnTo>
                  <a:pt x="2714" y="929915"/>
                </a:lnTo>
                <a:lnTo>
                  <a:pt x="10382" y="945086"/>
                </a:lnTo>
                <a:lnTo>
                  <a:pt x="83819" y="993013"/>
                </a:lnTo>
                <a:lnTo>
                  <a:pt x="120713" y="1001299"/>
                </a:lnTo>
                <a:lnTo>
                  <a:pt x="140148" y="999370"/>
                </a:lnTo>
                <a:lnTo>
                  <a:pt x="202438" y="969771"/>
                </a:lnTo>
                <a:lnTo>
                  <a:pt x="236692" y="931035"/>
                </a:lnTo>
                <a:lnTo>
                  <a:pt x="243966" y="1142"/>
                </a:lnTo>
                <a:lnTo>
                  <a:pt x="4318" y="0"/>
                </a:lnTo>
                <a:close/>
              </a:path>
            </a:pathLst>
          </a:custGeom>
          <a:solidFill>
            <a:srgbClr val="2D75B6"/>
          </a:solidFill>
        </p:spPr>
        <p:txBody>
          <a:bodyPr wrap="square" lIns="0" tIns="0" rIns="0" bIns="0" rtlCol="0"/>
          <a:lstStyle/>
          <a:p>
            <a:endParaRPr/>
          </a:p>
        </p:txBody>
      </p:sp>
      <p:sp>
        <p:nvSpPr>
          <p:cNvPr id="27" name="object 27"/>
          <p:cNvSpPr/>
          <p:nvPr/>
        </p:nvSpPr>
        <p:spPr>
          <a:xfrm>
            <a:off x="1197228" y="5237353"/>
            <a:ext cx="231902" cy="246634"/>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1685544" y="879347"/>
            <a:ext cx="8161020" cy="996696"/>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1635251" y="1839467"/>
            <a:ext cx="8218932" cy="2962656"/>
          </a:xfrm>
          <a:prstGeom prst="rect">
            <a:avLst/>
          </a:prstGeom>
          <a:blipFill>
            <a:blip r:embed="rId4" cstate="print"/>
            <a:stretch>
              <a:fillRect/>
            </a:stretch>
          </a:blipFill>
        </p:spPr>
        <p:txBody>
          <a:bodyPr wrap="square" lIns="0" tIns="0" rIns="0" bIns="0" rtlCol="0"/>
          <a:lstStyle/>
          <a:p>
            <a:endParaRPr/>
          </a:p>
        </p:txBody>
      </p:sp>
      <p:sp>
        <p:nvSpPr>
          <p:cNvPr id="30" name="object 30"/>
          <p:cNvSpPr txBox="1"/>
          <p:nvPr/>
        </p:nvSpPr>
        <p:spPr>
          <a:xfrm>
            <a:off x="1835911" y="791479"/>
            <a:ext cx="7320915" cy="4164965"/>
          </a:xfrm>
          <a:prstGeom prst="rect">
            <a:avLst/>
          </a:prstGeom>
        </p:spPr>
        <p:txBody>
          <a:bodyPr vert="horz" wrap="square" lIns="0" tIns="100330" rIns="0" bIns="0" rtlCol="0">
            <a:spAutoFit/>
          </a:bodyPr>
          <a:lstStyle/>
          <a:p>
            <a:pPr marL="27305">
              <a:lnSpc>
                <a:spcPct val="100000"/>
              </a:lnSpc>
              <a:spcBef>
                <a:spcPts val="790"/>
              </a:spcBef>
            </a:pPr>
            <a:r>
              <a:rPr sz="2000" b="1" dirty="0">
                <a:solidFill>
                  <a:srgbClr val="FFFFFF"/>
                </a:solidFill>
                <a:latin typeface="Calibri"/>
                <a:cs typeface="Calibri"/>
              </a:rPr>
              <a:t>Meaning</a:t>
            </a:r>
            <a:endParaRPr sz="2000" dirty="0">
              <a:latin typeface="Calibri"/>
              <a:cs typeface="Calibri"/>
            </a:endParaRPr>
          </a:p>
          <a:p>
            <a:pPr marL="26034" marR="5080">
              <a:lnSpc>
                <a:spcPts val="1839"/>
              </a:lnSpc>
              <a:spcBef>
                <a:spcPts val="815"/>
              </a:spcBef>
            </a:pPr>
            <a:r>
              <a:rPr sz="1700" dirty="0">
                <a:solidFill>
                  <a:srgbClr val="FFFFFF"/>
                </a:solidFill>
                <a:latin typeface="Calibri"/>
                <a:cs typeface="Calibri"/>
              </a:rPr>
              <a:t>Price </a:t>
            </a:r>
            <a:r>
              <a:rPr sz="1700" spc="-5" dirty="0">
                <a:solidFill>
                  <a:srgbClr val="FFFFFF"/>
                </a:solidFill>
                <a:latin typeface="Calibri"/>
                <a:cs typeface="Calibri"/>
              </a:rPr>
              <a:t>agreed between unconnected parties </a:t>
            </a:r>
            <a:r>
              <a:rPr sz="1700" spc="-15" dirty="0">
                <a:solidFill>
                  <a:srgbClr val="FFFFFF"/>
                </a:solidFill>
                <a:latin typeface="Calibri"/>
                <a:cs typeface="Calibri"/>
              </a:rPr>
              <a:t>for </a:t>
            </a:r>
            <a:r>
              <a:rPr sz="1700" dirty="0">
                <a:solidFill>
                  <a:srgbClr val="FFFFFF"/>
                </a:solidFill>
                <a:latin typeface="Calibri"/>
                <a:cs typeface="Calibri"/>
              </a:rPr>
              <a:t>the </a:t>
            </a:r>
            <a:r>
              <a:rPr sz="1700" spc="-5" dirty="0">
                <a:solidFill>
                  <a:srgbClr val="FFFFFF"/>
                </a:solidFill>
                <a:latin typeface="Calibri"/>
                <a:cs typeface="Calibri"/>
              </a:rPr>
              <a:t>transaction of goods or </a:t>
            </a:r>
            <a:r>
              <a:rPr sz="1700" dirty="0">
                <a:solidFill>
                  <a:srgbClr val="FFFFFF"/>
                </a:solidFill>
                <a:latin typeface="Calibri"/>
                <a:cs typeface="Calibri"/>
              </a:rPr>
              <a:t>services  under similar</a:t>
            </a:r>
            <a:r>
              <a:rPr sz="1700" spc="-55" dirty="0">
                <a:solidFill>
                  <a:srgbClr val="FFFFFF"/>
                </a:solidFill>
                <a:latin typeface="Calibri"/>
                <a:cs typeface="Calibri"/>
              </a:rPr>
              <a:t> </a:t>
            </a:r>
            <a:r>
              <a:rPr sz="1700" spc="-5" dirty="0">
                <a:solidFill>
                  <a:srgbClr val="FFFFFF"/>
                </a:solidFill>
                <a:latin typeface="Calibri"/>
                <a:cs typeface="Calibri"/>
              </a:rPr>
              <a:t>transactions.</a:t>
            </a:r>
            <a:endParaRPr sz="1700" dirty="0">
              <a:latin typeface="Calibri"/>
              <a:cs typeface="Calibri"/>
            </a:endParaRPr>
          </a:p>
          <a:p>
            <a:pPr marL="12700">
              <a:lnSpc>
                <a:spcPct val="100000"/>
              </a:lnSpc>
              <a:spcBef>
                <a:spcPts val="645"/>
              </a:spcBef>
            </a:pPr>
            <a:r>
              <a:rPr sz="2000" b="1" dirty="0">
                <a:solidFill>
                  <a:srgbClr val="FFFFFF"/>
                </a:solidFill>
                <a:latin typeface="Calibri"/>
                <a:cs typeface="Calibri"/>
              </a:rPr>
              <a:t>Mechanism</a:t>
            </a:r>
            <a:endParaRPr sz="2000" dirty="0">
              <a:latin typeface="Calibri"/>
              <a:cs typeface="Calibri"/>
            </a:endParaRPr>
          </a:p>
          <a:p>
            <a:pPr marL="758190" indent="-228600">
              <a:lnSpc>
                <a:spcPts val="1825"/>
              </a:lnSpc>
              <a:spcBef>
                <a:spcPts val="375"/>
              </a:spcBef>
              <a:buFont typeface="Arial"/>
              <a:buChar char="•"/>
              <a:tabLst>
                <a:tab pos="758190" algn="l"/>
                <a:tab pos="758825" algn="l"/>
              </a:tabLst>
            </a:pPr>
            <a:r>
              <a:rPr sz="1600" spc="-10" dirty="0">
                <a:solidFill>
                  <a:srgbClr val="FFFFFF"/>
                </a:solidFill>
                <a:latin typeface="Cambria"/>
                <a:cs typeface="Cambria"/>
              </a:rPr>
              <a:t>Identification </a:t>
            </a:r>
            <a:r>
              <a:rPr sz="1600" spc="-5" dirty="0">
                <a:solidFill>
                  <a:srgbClr val="FFFFFF"/>
                </a:solidFill>
                <a:latin typeface="Cambria"/>
                <a:cs typeface="Cambria"/>
              </a:rPr>
              <a:t>of Price</a:t>
            </a:r>
            <a:r>
              <a:rPr sz="1600" spc="35" dirty="0">
                <a:solidFill>
                  <a:srgbClr val="FFFFFF"/>
                </a:solidFill>
                <a:latin typeface="Cambria"/>
                <a:cs typeface="Cambria"/>
              </a:rPr>
              <a:t> </a:t>
            </a:r>
            <a:r>
              <a:rPr sz="1600" spc="-10" dirty="0">
                <a:solidFill>
                  <a:srgbClr val="FFFFFF"/>
                </a:solidFill>
                <a:latin typeface="Cambria"/>
                <a:cs typeface="Cambria"/>
              </a:rPr>
              <a:t>charged</a:t>
            </a:r>
            <a:endParaRPr sz="1600" dirty="0">
              <a:latin typeface="Cambria"/>
              <a:cs typeface="Cambria"/>
            </a:endParaRPr>
          </a:p>
          <a:p>
            <a:pPr marL="758190" indent="-228600">
              <a:lnSpc>
                <a:spcPts val="1730"/>
              </a:lnSpc>
              <a:buFont typeface="Arial"/>
              <a:buChar char="•"/>
              <a:tabLst>
                <a:tab pos="758190" algn="l"/>
                <a:tab pos="758825" algn="l"/>
              </a:tabLst>
            </a:pPr>
            <a:r>
              <a:rPr sz="1600" spc="-10" dirty="0">
                <a:solidFill>
                  <a:srgbClr val="FFFFFF"/>
                </a:solidFill>
                <a:latin typeface="Cambria"/>
                <a:cs typeface="Cambria"/>
              </a:rPr>
              <a:t>Such price </a:t>
            </a:r>
            <a:r>
              <a:rPr sz="1600" spc="-5" dirty="0">
                <a:solidFill>
                  <a:srgbClr val="FFFFFF"/>
                </a:solidFill>
                <a:latin typeface="Cambria"/>
                <a:cs typeface="Cambria"/>
              </a:rPr>
              <a:t>is </a:t>
            </a:r>
            <a:r>
              <a:rPr sz="1600" spc="-10" dirty="0">
                <a:solidFill>
                  <a:srgbClr val="FFFFFF"/>
                </a:solidFill>
                <a:latin typeface="Cambria"/>
                <a:cs typeface="Cambria"/>
              </a:rPr>
              <a:t>adjusted to </a:t>
            </a:r>
            <a:r>
              <a:rPr sz="1600" spc="-5" dirty="0">
                <a:solidFill>
                  <a:srgbClr val="FFFFFF"/>
                </a:solidFill>
                <a:latin typeface="Cambria"/>
                <a:cs typeface="Cambria"/>
              </a:rPr>
              <a:t>account </a:t>
            </a:r>
            <a:r>
              <a:rPr sz="1600" spc="-15" dirty="0">
                <a:solidFill>
                  <a:srgbClr val="FFFFFF"/>
                </a:solidFill>
                <a:latin typeface="Cambria"/>
                <a:cs typeface="Cambria"/>
              </a:rPr>
              <a:t>for</a:t>
            </a:r>
            <a:r>
              <a:rPr sz="1600" spc="65" dirty="0">
                <a:solidFill>
                  <a:srgbClr val="FFFFFF"/>
                </a:solidFill>
                <a:latin typeface="Cambria"/>
                <a:cs typeface="Cambria"/>
              </a:rPr>
              <a:t> </a:t>
            </a:r>
            <a:r>
              <a:rPr sz="1600" spc="-10" dirty="0">
                <a:solidFill>
                  <a:srgbClr val="FFFFFF"/>
                </a:solidFill>
                <a:latin typeface="Cambria"/>
                <a:cs typeface="Cambria"/>
              </a:rPr>
              <a:t>differences</a:t>
            </a:r>
            <a:endParaRPr sz="1600" dirty="0">
              <a:latin typeface="Cambria"/>
              <a:cs typeface="Cambria"/>
            </a:endParaRPr>
          </a:p>
          <a:p>
            <a:pPr marL="758190" indent="-228600">
              <a:lnSpc>
                <a:spcPts val="1825"/>
              </a:lnSpc>
              <a:buFont typeface="Arial"/>
              <a:buChar char="•"/>
              <a:tabLst>
                <a:tab pos="758190" algn="l"/>
                <a:tab pos="758825" algn="l"/>
              </a:tabLst>
            </a:pPr>
            <a:r>
              <a:rPr sz="1600" spc="-10" dirty="0">
                <a:solidFill>
                  <a:srgbClr val="FFFFFF"/>
                </a:solidFill>
                <a:latin typeface="Cambria"/>
                <a:cs typeface="Cambria"/>
              </a:rPr>
              <a:t>Adjusted </a:t>
            </a:r>
            <a:r>
              <a:rPr sz="1600" spc="-5" dirty="0">
                <a:solidFill>
                  <a:srgbClr val="FFFFFF"/>
                </a:solidFill>
                <a:latin typeface="Cambria"/>
                <a:cs typeface="Cambria"/>
              </a:rPr>
              <a:t>price </a:t>
            </a:r>
            <a:r>
              <a:rPr sz="1600" spc="-10" dirty="0">
                <a:solidFill>
                  <a:srgbClr val="FFFFFF"/>
                </a:solidFill>
                <a:latin typeface="Cambria"/>
                <a:cs typeface="Cambria"/>
              </a:rPr>
              <a:t>taken to </a:t>
            </a:r>
            <a:r>
              <a:rPr sz="1600" spc="-5" dirty="0">
                <a:solidFill>
                  <a:srgbClr val="FFFFFF"/>
                </a:solidFill>
                <a:latin typeface="Cambria"/>
                <a:cs typeface="Cambria"/>
              </a:rPr>
              <a:t>be</a:t>
            </a:r>
            <a:r>
              <a:rPr sz="1600" dirty="0">
                <a:solidFill>
                  <a:srgbClr val="FFFFFF"/>
                </a:solidFill>
                <a:latin typeface="Cambria"/>
                <a:cs typeface="Cambria"/>
              </a:rPr>
              <a:t> </a:t>
            </a:r>
            <a:r>
              <a:rPr sz="1600" spc="-10" dirty="0">
                <a:solidFill>
                  <a:srgbClr val="FFFFFF"/>
                </a:solidFill>
                <a:latin typeface="Cambria"/>
                <a:cs typeface="Cambria"/>
              </a:rPr>
              <a:t>ALP</a:t>
            </a:r>
            <a:endParaRPr sz="1600" dirty="0">
              <a:latin typeface="Cambria"/>
              <a:cs typeface="Cambria"/>
            </a:endParaRPr>
          </a:p>
          <a:p>
            <a:pPr marL="23495">
              <a:lnSpc>
                <a:spcPct val="100000"/>
              </a:lnSpc>
              <a:spcBef>
                <a:spcPts val="710"/>
              </a:spcBef>
            </a:pPr>
            <a:r>
              <a:rPr sz="1800" b="1" spc="-5" dirty="0">
                <a:solidFill>
                  <a:srgbClr val="FFFFFF"/>
                </a:solidFill>
                <a:latin typeface="Calibri"/>
                <a:cs typeface="Calibri"/>
              </a:rPr>
              <a:t>Comparability</a:t>
            </a:r>
            <a:endParaRPr sz="1800" dirty="0">
              <a:latin typeface="Calibri"/>
              <a:cs typeface="Calibri"/>
            </a:endParaRPr>
          </a:p>
          <a:p>
            <a:pPr marL="335280" marR="394970">
              <a:lnSpc>
                <a:spcPts val="1730"/>
              </a:lnSpc>
              <a:spcBef>
                <a:spcPts val="520"/>
              </a:spcBef>
            </a:pPr>
            <a:r>
              <a:rPr sz="1600" spc="-5" dirty="0">
                <a:solidFill>
                  <a:srgbClr val="FFFFFF"/>
                </a:solidFill>
                <a:latin typeface="Cambria"/>
                <a:cs typeface="Cambria"/>
              </a:rPr>
              <a:t>This method </a:t>
            </a:r>
            <a:r>
              <a:rPr sz="1600" spc="-10" dirty="0">
                <a:solidFill>
                  <a:srgbClr val="FFFFFF"/>
                </a:solidFill>
                <a:latin typeface="Cambria"/>
                <a:cs typeface="Cambria"/>
              </a:rPr>
              <a:t>requires high degree </a:t>
            </a:r>
            <a:r>
              <a:rPr sz="1600" spc="-5" dirty="0">
                <a:solidFill>
                  <a:srgbClr val="FFFFFF"/>
                </a:solidFill>
                <a:latin typeface="Cambria"/>
                <a:cs typeface="Cambria"/>
              </a:rPr>
              <a:t>of </a:t>
            </a:r>
            <a:r>
              <a:rPr sz="1600" spc="-10" dirty="0">
                <a:solidFill>
                  <a:srgbClr val="FFFFFF"/>
                </a:solidFill>
                <a:latin typeface="Cambria"/>
                <a:cs typeface="Cambria"/>
              </a:rPr>
              <a:t>comparability </a:t>
            </a:r>
            <a:r>
              <a:rPr sz="1600" spc="-5" dirty="0">
                <a:solidFill>
                  <a:srgbClr val="FFFFFF"/>
                </a:solidFill>
                <a:latin typeface="Cambria"/>
                <a:cs typeface="Cambria"/>
              </a:rPr>
              <a:t>of </a:t>
            </a:r>
            <a:r>
              <a:rPr sz="1600" spc="-10" dirty="0">
                <a:solidFill>
                  <a:srgbClr val="FFFFFF"/>
                </a:solidFill>
                <a:latin typeface="Cambria"/>
                <a:cs typeface="Cambria"/>
              </a:rPr>
              <a:t>products, </a:t>
            </a:r>
            <a:r>
              <a:rPr sz="1600" spc="-5" dirty="0">
                <a:solidFill>
                  <a:srgbClr val="FFFFFF"/>
                </a:solidFill>
                <a:latin typeface="Cambria"/>
                <a:cs typeface="Cambria"/>
              </a:rPr>
              <a:t>services </a:t>
            </a:r>
            <a:r>
              <a:rPr sz="1600" spc="-10" dirty="0">
                <a:solidFill>
                  <a:srgbClr val="FFFFFF"/>
                </a:solidFill>
                <a:latin typeface="Cambria"/>
                <a:cs typeface="Cambria"/>
              </a:rPr>
              <a:t>and  functions</a:t>
            </a:r>
            <a:endParaRPr sz="1600" dirty="0">
              <a:latin typeface="Cambria"/>
              <a:cs typeface="Cambria"/>
            </a:endParaRPr>
          </a:p>
          <a:p>
            <a:pPr marL="198755">
              <a:lnSpc>
                <a:spcPts val="2255"/>
              </a:lnSpc>
              <a:spcBef>
                <a:spcPts val="875"/>
              </a:spcBef>
            </a:pPr>
            <a:r>
              <a:rPr sz="2000" spc="-5" dirty="0">
                <a:solidFill>
                  <a:srgbClr val="FFFFFF"/>
                </a:solidFill>
                <a:latin typeface="Calibri"/>
                <a:cs typeface="Calibri"/>
              </a:rPr>
              <a:t>Scope</a:t>
            </a:r>
            <a:endParaRPr sz="2000" dirty="0">
              <a:latin typeface="Calibri"/>
              <a:cs typeface="Calibri"/>
            </a:endParaRPr>
          </a:p>
          <a:p>
            <a:pPr marL="749935" marR="850265">
              <a:lnSpc>
                <a:spcPts val="1730"/>
              </a:lnSpc>
              <a:spcBef>
                <a:spcPts val="75"/>
              </a:spcBef>
            </a:pPr>
            <a:r>
              <a:rPr sz="1600" spc="-10" dirty="0">
                <a:solidFill>
                  <a:srgbClr val="FFFFFF"/>
                </a:solidFill>
                <a:latin typeface="Cambria"/>
                <a:cs typeface="Cambria"/>
              </a:rPr>
              <a:t>Most direct and reliable </a:t>
            </a:r>
            <a:r>
              <a:rPr sz="1600" spc="-25" dirty="0">
                <a:solidFill>
                  <a:srgbClr val="FFFFFF"/>
                </a:solidFill>
                <a:latin typeface="Cambria"/>
                <a:cs typeface="Cambria"/>
              </a:rPr>
              <a:t>way </a:t>
            </a:r>
            <a:r>
              <a:rPr sz="1600" spc="-5" dirty="0">
                <a:solidFill>
                  <a:srgbClr val="FFFFFF"/>
                </a:solidFill>
                <a:latin typeface="Cambria"/>
                <a:cs typeface="Cambria"/>
              </a:rPr>
              <a:t>– </a:t>
            </a:r>
            <a:r>
              <a:rPr sz="1600" spc="-10" dirty="0">
                <a:solidFill>
                  <a:srgbClr val="FFFFFF"/>
                </a:solidFill>
                <a:latin typeface="Cambria"/>
                <a:cs typeface="Cambria"/>
              </a:rPr>
              <a:t>but </a:t>
            </a:r>
            <a:r>
              <a:rPr sz="1600" spc="-5" dirty="0">
                <a:solidFill>
                  <a:srgbClr val="FFFFFF"/>
                </a:solidFill>
                <a:latin typeface="Cambria"/>
                <a:cs typeface="Cambria"/>
              </a:rPr>
              <a:t>can be used in case of similarity  of </a:t>
            </a:r>
            <a:r>
              <a:rPr sz="1600" spc="-10" dirty="0">
                <a:solidFill>
                  <a:srgbClr val="FFFFFF"/>
                </a:solidFill>
                <a:latin typeface="Cambria"/>
                <a:cs typeface="Cambria"/>
              </a:rPr>
              <a:t>product and</a:t>
            </a:r>
            <a:r>
              <a:rPr sz="1600" spc="15" dirty="0">
                <a:solidFill>
                  <a:srgbClr val="FFFFFF"/>
                </a:solidFill>
                <a:latin typeface="Cambria"/>
                <a:cs typeface="Cambria"/>
              </a:rPr>
              <a:t> </a:t>
            </a:r>
            <a:r>
              <a:rPr sz="1600" spc="-5" dirty="0">
                <a:solidFill>
                  <a:srgbClr val="FFFFFF"/>
                </a:solidFill>
                <a:latin typeface="Cambria"/>
                <a:cs typeface="Cambria"/>
              </a:rPr>
              <a:t>services.</a:t>
            </a:r>
            <a:endParaRPr sz="1600" dirty="0">
              <a:latin typeface="Cambria"/>
              <a:cs typeface="Cambria"/>
            </a:endParaRPr>
          </a:p>
          <a:p>
            <a:pPr marR="661035" algn="r">
              <a:lnSpc>
                <a:spcPct val="100000"/>
              </a:lnSpc>
              <a:spcBef>
                <a:spcPts val="775"/>
              </a:spcBef>
            </a:pPr>
            <a:r>
              <a:rPr sz="1600" spc="-5" dirty="0">
                <a:solidFill>
                  <a:srgbClr val="FFFFFF"/>
                </a:solidFill>
                <a:latin typeface="Cambria"/>
                <a:cs typeface="Cambria"/>
              </a:rPr>
              <a:t>.</a:t>
            </a:r>
            <a:endParaRPr sz="1600" dirty="0">
              <a:latin typeface="Cambria"/>
              <a:cs typeface="Cambria"/>
            </a:endParaRPr>
          </a:p>
        </p:txBody>
      </p:sp>
      <p:sp>
        <p:nvSpPr>
          <p:cNvPr id="31" name="object 31"/>
          <p:cNvSpPr txBox="1">
            <a:spLocks noGrp="1"/>
          </p:cNvSpPr>
          <p:nvPr>
            <p:ph type="title"/>
          </p:nvPr>
        </p:nvSpPr>
        <p:spPr>
          <a:xfrm>
            <a:off x="489305" y="129667"/>
            <a:ext cx="6988809" cy="422275"/>
          </a:xfrm>
          <a:prstGeom prst="rect">
            <a:avLst/>
          </a:prstGeom>
        </p:spPr>
        <p:txBody>
          <a:bodyPr vert="horz" wrap="square" lIns="0" tIns="12700" rIns="0" bIns="0" rtlCol="0">
            <a:spAutoFit/>
          </a:bodyPr>
          <a:lstStyle/>
          <a:p>
            <a:pPr marL="12700">
              <a:lnSpc>
                <a:spcPct val="100000"/>
              </a:lnSpc>
              <a:spcBef>
                <a:spcPts val="100"/>
              </a:spcBef>
            </a:pPr>
            <a:r>
              <a:rPr sz="2600" b="1" spc="-20" dirty="0">
                <a:solidFill>
                  <a:srgbClr val="002060"/>
                </a:solidFill>
              </a:rPr>
              <a:t>COMPARABLE </a:t>
            </a:r>
            <a:r>
              <a:rPr sz="2600" b="1" spc="-5" dirty="0">
                <a:solidFill>
                  <a:srgbClr val="002060"/>
                </a:solidFill>
              </a:rPr>
              <a:t>UNCONTROLLED PRICE</a:t>
            </a:r>
            <a:r>
              <a:rPr sz="2600" b="1" spc="-70" dirty="0">
                <a:solidFill>
                  <a:srgbClr val="002060"/>
                </a:solidFill>
              </a:rPr>
              <a:t> </a:t>
            </a:r>
            <a:r>
              <a:rPr sz="2600" b="1" dirty="0">
                <a:solidFill>
                  <a:srgbClr val="002060"/>
                </a:solidFill>
              </a:rPr>
              <a:t>(CUP)</a:t>
            </a:r>
          </a:p>
        </p:txBody>
      </p:sp>
      <p:sp>
        <p:nvSpPr>
          <p:cNvPr id="32" name="object 32"/>
          <p:cNvSpPr/>
          <p:nvPr/>
        </p:nvSpPr>
        <p:spPr>
          <a:xfrm>
            <a:off x="13716" y="47244"/>
            <a:ext cx="396240" cy="551815"/>
          </a:xfrm>
          <a:custGeom>
            <a:avLst/>
            <a:gdLst/>
            <a:ahLst/>
            <a:cxnLst/>
            <a:rect l="l" t="t" r="r" b="b"/>
            <a:pathLst>
              <a:path w="396240" h="551815">
                <a:moveTo>
                  <a:pt x="0" y="551688"/>
                </a:moveTo>
                <a:lnTo>
                  <a:pt x="396240" y="551688"/>
                </a:lnTo>
                <a:lnTo>
                  <a:pt x="396240"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2107"/>
            <a:ext cx="12192000" cy="890269"/>
          </a:xfrm>
          <a:custGeom>
            <a:avLst/>
            <a:gdLst/>
            <a:ahLst/>
            <a:cxnLst/>
            <a:rect l="l" t="t" r="r" b="b"/>
            <a:pathLst>
              <a:path w="12192000" h="890269">
                <a:moveTo>
                  <a:pt x="0" y="890016"/>
                </a:moveTo>
                <a:lnTo>
                  <a:pt x="12192000" y="890016"/>
                </a:lnTo>
                <a:lnTo>
                  <a:pt x="12192000" y="0"/>
                </a:lnTo>
                <a:lnTo>
                  <a:pt x="0" y="0"/>
                </a:lnTo>
                <a:lnTo>
                  <a:pt x="0" y="890016"/>
                </a:lnTo>
                <a:close/>
              </a:path>
            </a:pathLst>
          </a:custGeom>
          <a:solidFill>
            <a:srgbClr val="99A8BC">
              <a:alpha val="29019"/>
            </a:srgbClr>
          </a:solidFill>
        </p:spPr>
        <p:txBody>
          <a:bodyPr wrap="square" lIns="0" tIns="0" rIns="0" bIns="0" rtlCol="0"/>
          <a:lstStyle/>
          <a:p>
            <a:endParaRPr dirty="0"/>
          </a:p>
        </p:txBody>
      </p:sp>
      <p:sp>
        <p:nvSpPr>
          <p:cNvPr id="3" name="object 3"/>
          <p:cNvSpPr/>
          <p:nvPr/>
        </p:nvSpPr>
        <p:spPr>
          <a:xfrm>
            <a:off x="0" y="0"/>
            <a:ext cx="12192000" cy="102235"/>
          </a:xfrm>
          <a:custGeom>
            <a:avLst/>
            <a:gdLst/>
            <a:ahLst/>
            <a:cxnLst/>
            <a:rect l="l" t="t" r="r" b="b"/>
            <a:pathLst>
              <a:path w="12192000" h="102235">
                <a:moveTo>
                  <a:pt x="0" y="102107"/>
                </a:moveTo>
                <a:lnTo>
                  <a:pt x="12192000" y="102107"/>
                </a:lnTo>
                <a:lnTo>
                  <a:pt x="12192000" y="0"/>
                </a:lnTo>
                <a:lnTo>
                  <a:pt x="0" y="0"/>
                </a:lnTo>
                <a:lnTo>
                  <a:pt x="0" y="102107"/>
                </a:lnTo>
                <a:close/>
              </a:path>
            </a:pathLst>
          </a:custGeom>
          <a:solidFill>
            <a:srgbClr val="44536A"/>
          </a:solidFill>
        </p:spPr>
        <p:txBody>
          <a:bodyPr wrap="square" lIns="0" tIns="0" rIns="0" bIns="0" rtlCol="0"/>
          <a:lstStyle/>
          <a:p>
            <a:endParaRPr/>
          </a:p>
        </p:txBody>
      </p:sp>
      <p:sp>
        <p:nvSpPr>
          <p:cNvPr id="4" name="object 4"/>
          <p:cNvSpPr/>
          <p:nvPr/>
        </p:nvSpPr>
        <p:spPr>
          <a:xfrm>
            <a:off x="10791443"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5B9BD4"/>
          </a:solidFill>
        </p:spPr>
        <p:txBody>
          <a:bodyPr wrap="square" lIns="0" tIns="0" rIns="0" bIns="0" rtlCol="0"/>
          <a:lstStyle/>
          <a:p>
            <a:endParaRPr/>
          </a:p>
        </p:txBody>
      </p:sp>
      <p:sp>
        <p:nvSpPr>
          <p:cNvPr id="5" name="object 5"/>
          <p:cNvSpPr/>
          <p:nvPr/>
        </p:nvSpPr>
        <p:spPr>
          <a:xfrm>
            <a:off x="10102595"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FFC000"/>
          </a:solidFill>
        </p:spPr>
        <p:txBody>
          <a:bodyPr wrap="square" lIns="0" tIns="0" rIns="0" bIns="0" rtlCol="0"/>
          <a:lstStyle/>
          <a:p>
            <a:endParaRPr/>
          </a:p>
        </p:txBody>
      </p:sp>
      <p:sp>
        <p:nvSpPr>
          <p:cNvPr id="6" name="object 6"/>
          <p:cNvSpPr/>
          <p:nvPr/>
        </p:nvSpPr>
        <p:spPr>
          <a:xfrm>
            <a:off x="9413747"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A4A4A4"/>
          </a:solidFill>
        </p:spPr>
        <p:txBody>
          <a:bodyPr wrap="square" lIns="0" tIns="0" rIns="0" bIns="0" rtlCol="0"/>
          <a:lstStyle/>
          <a:p>
            <a:endParaRPr/>
          </a:p>
        </p:txBody>
      </p:sp>
      <p:sp>
        <p:nvSpPr>
          <p:cNvPr id="7" name="object 7"/>
          <p:cNvSpPr/>
          <p:nvPr/>
        </p:nvSpPr>
        <p:spPr>
          <a:xfrm>
            <a:off x="8724900"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EC7C30"/>
          </a:solidFill>
        </p:spPr>
        <p:txBody>
          <a:bodyPr wrap="square" lIns="0" tIns="0" rIns="0" bIns="0" rtlCol="0"/>
          <a:lstStyle/>
          <a:p>
            <a:endParaRPr/>
          </a:p>
        </p:txBody>
      </p:sp>
      <p:sp>
        <p:nvSpPr>
          <p:cNvPr id="8" name="object 8"/>
          <p:cNvSpPr/>
          <p:nvPr/>
        </p:nvSpPr>
        <p:spPr>
          <a:xfrm>
            <a:off x="8036052"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4471C4"/>
          </a:solidFill>
        </p:spPr>
        <p:txBody>
          <a:bodyPr wrap="square" lIns="0" tIns="0" rIns="0" bIns="0" rtlCol="0"/>
          <a:lstStyle/>
          <a:p>
            <a:endParaRPr/>
          </a:p>
        </p:txBody>
      </p:sp>
      <p:sp>
        <p:nvSpPr>
          <p:cNvPr id="9" name="object 9"/>
          <p:cNvSpPr/>
          <p:nvPr/>
        </p:nvSpPr>
        <p:spPr>
          <a:xfrm>
            <a:off x="11480292" y="0"/>
            <a:ext cx="711835" cy="102235"/>
          </a:xfrm>
          <a:custGeom>
            <a:avLst/>
            <a:gdLst/>
            <a:ahLst/>
            <a:cxnLst/>
            <a:rect l="l" t="t" r="r" b="b"/>
            <a:pathLst>
              <a:path w="711834" h="102235">
                <a:moveTo>
                  <a:pt x="711707" y="0"/>
                </a:moveTo>
                <a:lnTo>
                  <a:pt x="57150" y="0"/>
                </a:lnTo>
                <a:lnTo>
                  <a:pt x="0" y="102107"/>
                </a:lnTo>
                <a:lnTo>
                  <a:pt x="711707" y="102107"/>
                </a:lnTo>
                <a:lnTo>
                  <a:pt x="711707" y="0"/>
                </a:lnTo>
                <a:close/>
              </a:path>
            </a:pathLst>
          </a:custGeom>
          <a:solidFill>
            <a:srgbClr val="6FAC46"/>
          </a:solidFill>
        </p:spPr>
        <p:txBody>
          <a:bodyPr wrap="square" lIns="0" tIns="0" rIns="0" bIns="0" rtlCol="0"/>
          <a:lstStyle/>
          <a:p>
            <a:endParaRPr/>
          </a:p>
        </p:txBody>
      </p:sp>
      <p:sp>
        <p:nvSpPr>
          <p:cNvPr id="10" name="object 10"/>
          <p:cNvSpPr/>
          <p:nvPr/>
        </p:nvSpPr>
        <p:spPr>
          <a:xfrm>
            <a:off x="11541252" y="6170676"/>
            <a:ext cx="413384" cy="510540"/>
          </a:xfrm>
          <a:custGeom>
            <a:avLst/>
            <a:gdLst/>
            <a:ahLst/>
            <a:cxnLst/>
            <a:rect l="l" t="t" r="r" b="b"/>
            <a:pathLst>
              <a:path w="413384" h="510540">
                <a:moveTo>
                  <a:pt x="206501" y="0"/>
                </a:moveTo>
                <a:lnTo>
                  <a:pt x="0" y="103251"/>
                </a:lnTo>
                <a:lnTo>
                  <a:pt x="0" y="407289"/>
                </a:lnTo>
                <a:lnTo>
                  <a:pt x="206501" y="510540"/>
                </a:lnTo>
                <a:lnTo>
                  <a:pt x="413003" y="407289"/>
                </a:lnTo>
                <a:lnTo>
                  <a:pt x="413003" y="103251"/>
                </a:lnTo>
                <a:lnTo>
                  <a:pt x="206501" y="0"/>
                </a:lnTo>
                <a:close/>
              </a:path>
            </a:pathLst>
          </a:custGeom>
          <a:solidFill>
            <a:srgbClr val="4471C4"/>
          </a:solidFill>
        </p:spPr>
        <p:txBody>
          <a:bodyPr wrap="square" lIns="0" tIns="0" rIns="0" bIns="0" rtlCol="0"/>
          <a:lstStyle/>
          <a:p>
            <a:endParaRPr/>
          </a:p>
        </p:txBody>
      </p:sp>
      <p:sp>
        <p:nvSpPr>
          <p:cNvPr id="11" name="object 11"/>
          <p:cNvSpPr txBox="1"/>
          <p:nvPr/>
        </p:nvSpPr>
        <p:spPr>
          <a:xfrm>
            <a:off x="11647169" y="6278981"/>
            <a:ext cx="22987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Calibri"/>
                <a:cs typeface="Calibri"/>
              </a:rPr>
              <a:t>26</a:t>
            </a:r>
            <a:endParaRPr sz="1600">
              <a:latin typeface="Calibri"/>
              <a:cs typeface="Calibri"/>
            </a:endParaRPr>
          </a:p>
        </p:txBody>
      </p:sp>
      <p:sp>
        <p:nvSpPr>
          <p:cNvPr id="12" name="object 12"/>
          <p:cNvSpPr txBox="1"/>
          <p:nvPr/>
        </p:nvSpPr>
        <p:spPr>
          <a:xfrm>
            <a:off x="1200911" y="1556003"/>
            <a:ext cx="8277225" cy="1173480"/>
          </a:xfrm>
          <a:prstGeom prst="rect">
            <a:avLst/>
          </a:prstGeom>
          <a:ln w="12192">
            <a:solidFill>
              <a:srgbClr val="2E528F"/>
            </a:solidFill>
          </a:ln>
        </p:spPr>
        <p:txBody>
          <a:bodyPr vert="horz" wrap="square" lIns="0" tIns="223520" rIns="0" bIns="0" rtlCol="0">
            <a:spAutoFit/>
          </a:bodyPr>
          <a:lstStyle/>
          <a:p>
            <a:pPr marL="91440">
              <a:lnSpc>
                <a:spcPct val="100000"/>
              </a:lnSpc>
              <a:spcBef>
                <a:spcPts val="1760"/>
              </a:spcBef>
            </a:pPr>
            <a:r>
              <a:rPr sz="1800" dirty="0">
                <a:latin typeface="Book Antiqua"/>
                <a:cs typeface="Book Antiqua"/>
              </a:rPr>
              <a:t>It</a:t>
            </a:r>
            <a:r>
              <a:rPr sz="1800" spc="190" dirty="0">
                <a:latin typeface="Book Antiqua"/>
                <a:cs typeface="Book Antiqua"/>
              </a:rPr>
              <a:t> </a:t>
            </a:r>
            <a:r>
              <a:rPr sz="1800" spc="-5" dirty="0">
                <a:latin typeface="Book Antiqua"/>
                <a:cs typeface="Book Antiqua"/>
              </a:rPr>
              <a:t>determines</a:t>
            </a:r>
            <a:r>
              <a:rPr sz="1800" spc="195" dirty="0">
                <a:latin typeface="Book Antiqua"/>
                <a:cs typeface="Book Antiqua"/>
              </a:rPr>
              <a:t> </a:t>
            </a:r>
            <a:r>
              <a:rPr sz="1800" dirty="0">
                <a:latin typeface="Book Antiqua"/>
                <a:cs typeface="Book Antiqua"/>
              </a:rPr>
              <a:t>ALP</a:t>
            </a:r>
            <a:r>
              <a:rPr sz="1800" spc="185" dirty="0">
                <a:latin typeface="Book Antiqua"/>
                <a:cs typeface="Book Antiqua"/>
              </a:rPr>
              <a:t> </a:t>
            </a:r>
            <a:r>
              <a:rPr sz="1800" dirty="0">
                <a:latin typeface="Book Antiqua"/>
                <a:cs typeface="Book Antiqua"/>
              </a:rPr>
              <a:t>by</a:t>
            </a:r>
            <a:r>
              <a:rPr sz="1800" spc="190" dirty="0">
                <a:latin typeface="Book Antiqua"/>
                <a:cs typeface="Book Antiqua"/>
              </a:rPr>
              <a:t> </a:t>
            </a:r>
            <a:r>
              <a:rPr sz="1800" spc="-5" dirty="0">
                <a:latin typeface="Book Antiqua"/>
                <a:cs typeface="Book Antiqua"/>
              </a:rPr>
              <a:t>adding</a:t>
            </a:r>
            <a:r>
              <a:rPr sz="1800" spc="190" dirty="0">
                <a:latin typeface="Book Antiqua"/>
                <a:cs typeface="Book Antiqua"/>
              </a:rPr>
              <a:t> </a:t>
            </a:r>
            <a:r>
              <a:rPr sz="1800" dirty="0">
                <a:latin typeface="Book Antiqua"/>
                <a:cs typeface="Book Antiqua"/>
              </a:rPr>
              <a:t>an</a:t>
            </a:r>
            <a:r>
              <a:rPr sz="1800" spc="185" dirty="0">
                <a:latin typeface="Book Antiqua"/>
                <a:cs typeface="Book Antiqua"/>
              </a:rPr>
              <a:t> </a:t>
            </a:r>
            <a:r>
              <a:rPr sz="1800" dirty="0">
                <a:latin typeface="Book Antiqua"/>
                <a:cs typeface="Book Antiqua"/>
              </a:rPr>
              <a:t>appropriate</a:t>
            </a:r>
            <a:r>
              <a:rPr sz="1800" spc="185" dirty="0">
                <a:latin typeface="Book Antiqua"/>
                <a:cs typeface="Book Antiqua"/>
              </a:rPr>
              <a:t> </a:t>
            </a:r>
            <a:r>
              <a:rPr sz="1800" spc="-5" dirty="0">
                <a:latin typeface="Book Antiqua"/>
                <a:cs typeface="Book Antiqua"/>
              </a:rPr>
              <a:t>gross</a:t>
            </a:r>
            <a:r>
              <a:rPr sz="1800" spc="185" dirty="0">
                <a:latin typeface="Book Antiqua"/>
                <a:cs typeface="Book Antiqua"/>
              </a:rPr>
              <a:t> </a:t>
            </a:r>
            <a:r>
              <a:rPr sz="1800" spc="-5" dirty="0">
                <a:latin typeface="Book Antiqua"/>
                <a:cs typeface="Book Antiqua"/>
              </a:rPr>
              <a:t>profit</a:t>
            </a:r>
            <a:r>
              <a:rPr sz="1800" spc="190" dirty="0">
                <a:latin typeface="Book Antiqua"/>
                <a:cs typeface="Book Antiqua"/>
              </a:rPr>
              <a:t> </a:t>
            </a:r>
            <a:r>
              <a:rPr sz="1800" spc="-5" dirty="0">
                <a:latin typeface="Book Antiqua"/>
                <a:cs typeface="Book Antiqua"/>
              </a:rPr>
              <a:t>margin</a:t>
            </a:r>
            <a:r>
              <a:rPr sz="1800" spc="195" dirty="0">
                <a:latin typeface="Book Antiqua"/>
                <a:cs typeface="Book Antiqua"/>
              </a:rPr>
              <a:t> </a:t>
            </a:r>
            <a:r>
              <a:rPr sz="1800" dirty="0">
                <a:latin typeface="Book Antiqua"/>
                <a:cs typeface="Book Antiqua"/>
              </a:rPr>
              <a:t>to</a:t>
            </a:r>
            <a:r>
              <a:rPr sz="1800" spc="190" dirty="0">
                <a:latin typeface="Book Antiqua"/>
                <a:cs typeface="Book Antiqua"/>
              </a:rPr>
              <a:t> </a:t>
            </a:r>
            <a:r>
              <a:rPr sz="1800" dirty="0">
                <a:latin typeface="Book Antiqua"/>
                <a:cs typeface="Book Antiqua"/>
              </a:rPr>
              <a:t>an</a:t>
            </a:r>
            <a:r>
              <a:rPr sz="1800" spc="180" dirty="0">
                <a:latin typeface="Book Antiqua"/>
                <a:cs typeface="Book Antiqua"/>
              </a:rPr>
              <a:t> </a:t>
            </a:r>
            <a:r>
              <a:rPr sz="1800" dirty="0">
                <a:latin typeface="Book Antiqua"/>
                <a:cs typeface="Book Antiqua"/>
              </a:rPr>
              <a:t>AE’s</a:t>
            </a:r>
            <a:endParaRPr sz="1800">
              <a:latin typeface="Book Antiqua"/>
              <a:cs typeface="Book Antiqua"/>
            </a:endParaRPr>
          </a:p>
          <a:p>
            <a:pPr marL="91440">
              <a:lnSpc>
                <a:spcPct val="100000"/>
              </a:lnSpc>
            </a:pPr>
            <a:r>
              <a:rPr sz="1800" dirty="0">
                <a:latin typeface="Book Antiqua"/>
                <a:cs typeface="Book Antiqua"/>
              </a:rPr>
              <a:t>costs of </a:t>
            </a:r>
            <a:r>
              <a:rPr sz="1800" spc="-5" dirty="0">
                <a:latin typeface="Book Antiqua"/>
                <a:cs typeface="Book Antiqua"/>
              </a:rPr>
              <a:t>producing goods </a:t>
            </a:r>
            <a:r>
              <a:rPr sz="1800" dirty="0">
                <a:latin typeface="Book Antiqua"/>
                <a:cs typeface="Book Antiqua"/>
              </a:rPr>
              <a:t>and</a:t>
            </a:r>
            <a:r>
              <a:rPr sz="1800" spc="30" dirty="0">
                <a:latin typeface="Book Antiqua"/>
                <a:cs typeface="Book Antiqua"/>
              </a:rPr>
              <a:t> </a:t>
            </a:r>
            <a:r>
              <a:rPr sz="1800" dirty="0">
                <a:latin typeface="Book Antiqua"/>
                <a:cs typeface="Book Antiqua"/>
              </a:rPr>
              <a:t>services.</a:t>
            </a:r>
            <a:endParaRPr sz="1800">
              <a:latin typeface="Book Antiqua"/>
              <a:cs typeface="Book Antiqua"/>
            </a:endParaRPr>
          </a:p>
        </p:txBody>
      </p:sp>
      <p:sp>
        <p:nvSpPr>
          <p:cNvPr id="13" name="object 13"/>
          <p:cNvSpPr txBox="1"/>
          <p:nvPr/>
        </p:nvSpPr>
        <p:spPr>
          <a:xfrm>
            <a:off x="1158239" y="2857500"/>
            <a:ext cx="8319770" cy="1091565"/>
          </a:xfrm>
          <a:prstGeom prst="rect">
            <a:avLst/>
          </a:prstGeom>
          <a:ln w="12192">
            <a:solidFill>
              <a:srgbClr val="2E528F"/>
            </a:solidFill>
          </a:ln>
        </p:spPr>
        <p:txBody>
          <a:bodyPr vert="horz" wrap="square" lIns="0" tIns="153670" rIns="0" bIns="0" rtlCol="0">
            <a:spAutoFit/>
          </a:bodyPr>
          <a:lstStyle/>
          <a:p>
            <a:pPr marL="149225">
              <a:lnSpc>
                <a:spcPct val="100000"/>
              </a:lnSpc>
              <a:spcBef>
                <a:spcPts val="1210"/>
              </a:spcBef>
            </a:pPr>
            <a:r>
              <a:rPr sz="1800" dirty="0">
                <a:latin typeface="Book Antiqua"/>
                <a:cs typeface="Book Antiqua"/>
              </a:rPr>
              <a:t>The </a:t>
            </a:r>
            <a:r>
              <a:rPr sz="1800" spc="-5" dirty="0">
                <a:latin typeface="Book Antiqua"/>
                <a:cs typeface="Book Antiqua"/>
              </a:rPr>
              <a:t>GP </a:t>
            </a:r>
            <a:r>
              <a:rPr sz="1800" dirty="0">
                <a:latin typeface="Book Antiqua"/>
                <a:cs typeface="Book Antiqua"/>
              </a:rPr>
              <a:t>Margin should reflect </a:t>
            </a:r>
            <a:r>
              <a:rPr sz="1800" spc="-5" dirty="0">
                <a:latin typeface="Book Antiqua"/>
                <a:cs typeface="Book Antiqua"/>
              </a:rPr>
              <a:t>the </a:t>
            </a:r>
            <a:r>
              <a:rPr sz="1800" dirty="0">
                <a:latin typeface="Book Antiqua"/>
                <a:cs typeface="Book Antiqua"/>
              </a:rPr>
              <a:t>functions </a:t>
            </a:r>
            <a:r>
              <a:rPr sz="1800" spc="-5" dirty="0">
                <a:latin typeface="Book Antiqua"/>
                <a:cs typeface="Book Antiqua"/>
              </a:rPr>
              <a:t>performed </a:t>
            </a:r>
            <a:r>
              <a:rPr sz="1800" dirty="0">
                <a:latin typeface="Book Antiqua"/>
                <a:cs typeface="Book Antiqua"/>
              </a:rPr>
              <a:t>by </a:t>
            </a:r>
            <a:r>
              <a:rPr sz="1800" spc="-5" dirty="0">
                <a:latin typeface="Book Antiqua"/>
                <a:cs typeface="Book Antiqua"/>
              </a:rPr>
              <a:t>the </a:t>
            </a:r>
            <a:r>
              <a:rPr sz="1800" dirty="0">
                <a:latin typeface="Book Antiqua"/>
                <a:cs typeface="Book Antiqua"/>
              </a:rPr>
              <a:t>entity</a:t>
            </a:r>
            <a:r>
              <a:rPr sz="1800" spc="195" dirty="0">
                <a:latin typeface="Book Antiqua"/>
                <a:cs typeface="Book Antiqua"/>
              </a:rPr>
              <a:t> </a:t>
            </a:r>
            <a:r>
              <a:rPr sz="1800" dirty="0">
                <a:latin typeface="Book Antiqua"/>
                <a:cs typeface="Book Antiqua"/>
              </a:rPr>
              <a:t>and</a:t>
            </a:r>
            <a:endParaRPr sz="1800">
              <a:latin typeface="Book Antiqua"/>
              <a:cs typeface="Book Antiqua"/>
            </a:endParaRPr>
          </a:p>
          <a:p>
            <a:pPr marL="149225">
              <a:lnSpc>
                <a:spcPct val="100000"/>
              </a:lnSpc>
            </a:pPr>
            <a:r>
              <a:rPr sz="1800" spc="-5" dirty="0">
                <a:latin typeface="Book Antiqua"/>
                <a:cs typeface="Book Antiqua"/>
              </a:rPr>
              <a:t>should include return for</a:t>
            </a:r>
            <a:r>
              <a:rPr sz="1800" spc="40" dirty="0">
                <a:latin typeface="Book Antiqua"/>
                <a:cs typeface="Book Antiqua"/>
              </a:rPr>
              <a:t> </a:t>
            </a:r>
            <a:r>
              <a:rPr sz="1800" dirty="0">
                <a:latin typeface="Book Antiqua"/>
                <a:cs typeface="Book Antiqua"/>
              </a:rPr>
              <a:t>capital.</a:t>
            </a:r>
            <a:endParaRPr sz="1800">
              <a:latin typeface="Book Antiqua"/>
              <a:cs typeface="Book Antiqua"/>
            </a:endParaRPr>
          </a:p>
        </p:txBody>
      </p:sp>
      <p:sp>
        <p:nvSpPr>
          <p:cNvPr id="14" name="object 14"/>
          <p:cNvSpPr txBox="1"/>
          <p:nvPr/>
        </p:nvSpPr>
        <p:spPr>
          <a:xfrm>
            <a:off x="1158239" y="4108703"/>
            <a:ext cx="8319770" cy="1414489"/>
          </a:xfrm>
          <a:prstGeom prst="rect">
            <a:avLst/>
          </a:prstGeom>
          <a:ln w="12192">
            <a:solidFill>
              <a:srgbClr val="2E528F"/>
            </a:solidFill>
          </a:ln>
        </p:spPr>
        <p:txBody>
          <a:bodyPr vert="horz" wrap="square" lIns="0" tIns="29209" rIns="0" bIns="0" rtlCol="0">
            <a:spAutoFit/>
          </a:bodyPr>
          <a:lstStyle/>
          <a:p>
            <a:pPr marL="58419">
              <a:lnSpc>
                <a:spcPct val="100000"/>
              </a:lnSpc>
              <a:spcBef>
                <a:spcPts val="229"/>
              </a:spcBef>
            </a:pPr>
            <a:r>
              <a:rPr dirty="0">
                <a:latin typeface="Book Antiqua"/>
                <a:cs typeface="Book Antiqua"/>
              </a:rPr>
              <a:t>It is </a:t>
            </a:r>
            <a:r>
              <a:rPr spc="-5" dirty="0">
                <a:latin typeface="Book Antiqua"/>
                <a:cs typeface="Book Antiqua"/>
              </a:rPr>
              <a:t>computed </a:t>
            </a:r>
            <a:r>
              <a:rPr dirty="0">
                <a:latin typeface="Book Antiqua"/>
                <a:cs typeface="Book Antiqua"/>
              </a:rPr>
              <a:t>as follows</a:t>
            </a:r>
            <a:r>
              <a:rPr spc="30" dirty="0">
                <a:latin typeface="Book Antiqua"/>
                <a:cs typeface="Book Antiqua"/>
              </a:rPr>
              <a:t> </a:t>
            </a:r>
            <a:r>
              <a:rPr spc="-5" dirty="0">
                <a:latin typeface="Book Antiqua"/>
                <a:cs typeface="Book Antiqua"/>
              </a:rPr>
              <a:t>:</a:t>
            </a:r>
            <a:endParaRPr dirty="0">
              <a:latin typeface="Book Antiqua"/>
              <a:cs typeface="Book Antiqua"/>
            </a:endParaRPr>
          </a:p>
          <a:p>
            <a:pPr marL="344805" indent="-286385">
              <a:lnSpc>
                <a:spcPct val="100000"/>
              </a:lnSpc>
              <a:spcBef>
                <a:spcPts val="30"/>
              </a:spcBef>
              <a:buFont typeface="Wingdings"/>
              <a:buChar char=""/>
              <a:tabLst>
                <a:tab pos="344805" algn="l"/>
                <a:tab pos="345440" algn="l"/>
              </a:tabLst>
            </a:pPr>
            <a:r>
              <a:rPr dirty="0">
                <a:latin typeface="Book Antiqua"/>
                <a:cs typeface="Book Antiqua"/>
              </a:rPr>
              <a:t>Identification of Direct and </a:t>
            </a:r>
            <a:r>
              <a:rPr spc="-5" dirty="0">
                <a:latin typeface="Book Antiqua"/>
                <a:cs typeface="Book Antiqua"/>
              </a:rPr>
              <a:t>Indirect</a:t>
            </a:r>
            <a:r>
              <a:rPr dirty="0">
                <a:latin typeface="Book Antiqua"/>
                <a:cs typeface="Book Antiqua"/>
              </a:rPr>
              <a:t> Costs</a:t>
            </a:r>
          </a:p>
          <a:p>
            <a:pPr marL="344805" indent="-286385">
              <a:lnSpc>
                <a:spcPct val="100000"/>
              </a:lnSpc>
              <a:buFont typeface="Wingdings"/>
              <a:buChar char=""/>
              <a:tabLst>
                <a:tab pos="344805" algn="l"/>
                <a:tab pos="345440" algn="l"/>
              </a:tabLst>
            </a:pPr>
            <a:r>
              <a:rPr dirty="0">
                <a:latin typeface="Book Antiqua"/>
                <a:cs typeface="Book Antiqua"/>
              </a:rPr>
              <a:t>Identification of normal gross </a:t>
            </a:r>
            <a:r>
              <a:rPr spc="-5" dirty="0">
                <a:latin typeface="Book Antiqua"/>
                <a:cs typeface="Book Antiqua"/>
              </a:rPr>
              <a:t>profit</a:t>
            </a:r>
            <a:r>
              <a:rPr spc="-60" dirty="0">
                <a:latin typeface="Book Antiqua"/>
                <a:cs typeface="Book Antiqua"/>
              </a:rPr>
              <a:t> </a:t>
            </a:r>
            <a:r>
              <a:rPr spc="-5" dirty="0">
                <a:latin typeface="Book Antiqua"/>
                <a:cs typeface="Book Antiqua"/>
              </a:rPr>
              <a:t>mark-up</a:t>
            </a:r>
            <a:endParaRPr dirty="0">
              <a:latin typeface="Book Antiqua"/>
              <a:cs typeface="Book Antiqua"/>
            </a:endParaRPr>
          </a:p>
          <a:p>
            <a:pPr marL="344805" indent="-286385">
              <a:lnSpc>
                <a:spcPct val="100000"/>
              </a:lnSpc>
              <a:buFont typeface="Wingdings"/>
              <a:buChar char=""/>
              <a:tabLst>
                <a:tab pos="344805" algn="l"/>
                <a:tab pos="345440" algn="l"/>
              </a:tabLst>
            </a:pPr>
            <a:r>
              <a:rPr dirty="0">
                <a:latin typeface="Book Antiqua"/>
                <a:cs typeface="Book Antiqua"/>
              </a:rPr>
              <a:t>This is adjusted </a:t>
            </a:r>
            <a:r>
              <a:rPr spc="-5" dirty="0">
                <a:latin typeface="Book Antiqua"/>
                <a:cs typeface="Book Antiqua"/>
              </a:rPr>
              <a:t>to </a:t>
            </a:r>
            <a:r>
              <a:rPr dirty="0">
                <a:latin typeface="Book Antiqua"/>
                <a:cs typeface="Book Antiqua"/>
              </a:rPr>
              <a:t>account for differences , if</a:t>
            </a:r>
            <a:r>
              <a:rPr spc="-75" dirty="0">
                <a:latin typeface="Book Antiqua"/>
                <a:cs typeface="Book Antiqua"/>
              </a:rPr>
              <a:t> </a:t>
            </a:r>
            <a:r>
              <a:rPr dirty="0">
                <a:latin typeface="Book Antiqua"/>
                <a:cs typeface="Book Antiqua"/>
              </a:rPr>
              <a:t>any.</a:t>
            </a:r>
          </a:p>
          <a:p>
            <a:pPr marL="344805" indent="-286385">
              <a:lnSpc>
                <a:spcPct val="100000"/>
              </a:lnSpc>
              <a:buFont typeface="Wingdings"/>
              <a:buChar char=""/>
              <a:tabLst>
                <a:tab pos="344805" algn="l"/>
                <a:tab pos="345440" algn="l"/>
              </a:tabLst>
            </a:pPr>
            <a:r>
              <a:rPr dirty="0">
                <a:latin typeface="Book Antiqua"/>
                <a:cs typeface="Book Antiqua"/>
              </a:rPr>
              <a:t>Adjusted gross </a:t>
            </a:r>
            <a:r>
              <a:rPr spc="-5" dirty="0">
                <a:latin typeface="Book Antiqua"/>
                <a:cs typeface="Book Antiqua"/>
              </a:rPr>
              <a:t>profit </a:t>
            </a:r>
            <a:r>
              <a:rPr dirty="0">
                <a:latin typeface="Book Antiqua"/>
                <a:cs typeface="Book Antiqua"/>
              </a:rPr>
              <a:t>added to total costs is </a:t>
            </a:r>
            <a:r>
              <a:rPr spc="-5" dirty="0">
                <a:latin typeface="Book Antiqua"/>
                <a:cs typeface="Book Antiqua"/>
              </a:rPr>
              <a:t>the </a:t>
            </a:r>
            <a:r>
              <a:rPr dirty="0">
                <a:latin typeface="Book Antiqua"/>
                <a:cs typeface="Book Antiqua"/>
              </a:rPr>
              <a:t>ALP</a:t>
            </a:r>
            <a:r>
              <a:rPr spc="-95" dirty="0">
                <a:latin typeface="Book Antiqua"/>
                <a:cs typeface="Book Antiqua"/>
              </a:rPr>
              <a:t> </a:t>
            </a:r>
            <a:r>
              <a:rPr dirty="0">
                <a:latin typeface="Book Antiqua"/>
                <a:cs typeface="Book Antiqua"/>
              </a:rPr>
              <a:t>.</a:t>
            </a:r>
          </a:p>
        </p:txBody>
      </p:sp>
      <p:sp>
        <p:nvSpPr>
          <p:cNvPr id="15" name="object 15"/>
          <p:cNvSpPr txBox="1"/>
          <p:nvPr/>
        </p:nvSpPr>
        <p:spPr>
          <a:xfrm>
            <a:off x="1158239" y="5559552"/>
            <a:ext cx="8319770" cy="923925"/>
          </a:xfrm>
          <a:prstGeom prst="rect">
            <a:avLst/>
          </a:prstGeom>
          <a:ln w="12192">
            <a:solidFill>
              <a:srgbClr val="2E528F"/>
            </a:solidFill>
          </a:ln>
        </p:spPr>
        <p:txBody>
          <a:bodyPr vert="horz" wrap="square" lIns="0" tIns="207645" rIns="0" bIns="0" rtlCol="0">
            <a:spAutoFit/>
          </a:bodyPr>
          <a:lstStyle/>
          <a:p>
            <a:pPr marL="73025">
              <a:lnSpc>
                <a:spcPct val="100000"/>
              </a:lnSpc>
              <a:spcBef>
                <a:spcPts val="1635"/>
              </a:spcBef>
            </a:pPr>
            <a:r>
              <a:rPr sz="1800" spc="-5" dirty="0">
                <a:latin typeface="Book Antiqua"/>
                <a:cs typeface="Book Antiqua"/>
              </a:rPr>
              <a:t>This method </a:t>
            </a:r>
            <a:r>
              <a:rPr sz="1800" dirty="0">
                <a:latin typeface="Book Antiqua"/>
                <a:cs typeface="Book Antiqua"/>
              </a:rPr>
              <a:t>most </a:t>
            </a:r>
            <a:r>
              <a:rPr sz="1800" spc="-5" dirty="0">
                <a:latin typeface="Book Antiqua"/>
                <a:cs typeface="Book Antiqua"/>
              </a:rPr>
              <a:t>useful when semi-finished goods </a:t>
            </a:r>
            <a:r>
              <a:rPr sz="1800" dirty="0">
                <a:latin typeface="Book Antiqua"/>
                <a:cs typeface="Book Antiqua"/>
              </a:rPr>
              <a:t>are sold </a:t>
            </a:r>
            <a:r>
              <a:rPr sz="1800" spc="-5" dirty="0">
                <a:latin typeface="Book Antiqua"/>
                <a:cs typeface="Book Antiqua"/>
              </a:rPr>
              <a:t>between</a:t>
            </a:r>
            <a:r>
              <a:rPr sz="1800" spc="45" dirty="0">
                <a:latin typeface="Book Antiqua"/>
                <a:cs typeface="Book Antiqua"/>
              </a:rPr>
              <a:t> </a:t>
            </a:r>
            <a:r>
              <a:rPr sz="1800" spc="-5" dirty="0">
                <a:latin typeface="Book Antiqua"/>
                <a:cs typeface="Book Antiqua"/>
              </a:rPr>
              <a:t>the</a:t>
            </a:r>
            <a:endParaRPr sz="1800">
              <a:latin typeface="Book Antiqua"/>
              <a:cs typeface="Book Antiqua"/>
            </a:endParaRPr>
          </a:p>
          <a:p>
            <a:pPr marL="73025">
              <a:lnSpc>
                <a:spcPct val="100000"/>
              </a:lnSpc>
              <a:spcBef>
                <a:spcPts val="5"/>
              </a:spcBef>
            </a:pPr>
            <a:r>
              <a:rPr sz="1800" dirty="0">
                <a:latin typeface="Book Antiqua"/>
                <a:cs typeface="Book Antiqua"/>
              </a:rPr>
              <a:t>related</a:t>
            </a:r>
            <a:r>
              <a:rPr sz="1800" spc="-5" dirty="0">
                <a:latin typeface="Book Antiqua"/>
                <a:cs typeface="Book Antiqua"/>
              </a:rPr>
              <a:t> parties.</a:t>
            </a:r>
            <a:endParaRPr sz="1800">
              <a:latin typeface="Book Antiqua"/>
              <a:cs typeface="Book Antiqua"/>
            </a:endParaRPr>
          </a:p>
        </p:txBody>
      </p:sp>
      <p:sp>
        <p:nvSpPr>
          <p:cNvPr id="16" name="object 16"/>
          <p:cNvSpPr/>
          <p:nvPr/>
        </p:nvSpPr>
        <p:spPr>
          <a:xfrm>
            <a:off x="8560434" y="2002535"/>
            <a:ext cx="594233" cy="594360"/>
          </a:xfrm>
          <a:prstGeom prst="rect">
            <a:avLst/>
          </a:prstGeom>
          <a:blipFill>
            <a:blip r:embed="rId2" cstate="print"/>
            <a:stretch>
              <a:fillRect/>
            </a:stretch>
          </a:blipFill>
        </p:spPr>
        <p:txBody>
          <a:bodyPr wrap="square" lIns="0" tIns="0" rIns="0" bIns="0" rtlCol="0"/>
          <a:lstStyle/>
          <a:p>
            <a:endParaRPr/>
          </a:p>
        </p:txBody>
      </p:sp>
      <p:sp>
        <p:nvSpPr>
          <p:cNvPr id="17" name="object 17"/>
          <p:cNvSpPr txBox="1">
            <a:spLocks noGrp="1"/>
          </p:cNvSpPr>
          <p:nvPr>
            <p:ph type="title"/>
          </p:nvPr>
        </p:nvSpPr>
        <p:spPr>
          <a:xfrm>
            <a:off x="568553" y="123570"/>
            <a:ext cx="3255645" cy="422275"/>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2060"/>
                </a:solidFill>
              </a:rPr>
              <a:t>COST </a:t>
            </a:r>
            <a:r>
              <a:rPr sz="2600" b="1" spc="-5" dirty="0">
                <a:solidFill>
                  <a:srgbClr val="002060"/>
                </a:solidFill>
              </a:rPr>
              <a:t>PLUS</a:t>
            </a:r>
            <a:r>
              <a:rPr sz="2600" b="1" spc="-90" dirty="0">
                <a:solidFill>
                  <a:srgbClr val="002060"/>
                </a:solidFill>
              </a:rPr>
              <a:t> </a:t>
            </a:r>
            <a:r>
              <a:rPr sz="2600" b="1" dirty="0">
                <a:solidFill>
                  <a:srgbClr val="002060"/>
                </a:solidFill>
              </a:rPr>
              <a:t>METHOD</a:t>
            </a:r>
          </a:p>
        </p:txBody>
      </p:sp>
      <p:sp>
        <p:nvSpPr>
          <p:cNvPr id="18" name="object 18"/>
          <p:cNvSpPr/>
          <p:nvPr/>
        </p:nvSpPr>
        <p:spPr>
          <a:xfrm>
            <a:off x="13716" y="47244"/>
            <a:ext cx="396240" cy="551815"/>
          </a:xfrm>
          <a:custGeom>
            <a:avLst/>
            <a:gdLst/>
            <a:ahLst/>
            <a:cxnLst/>
            <a:rect l="l" t="t" r="r" b="b"/>
            <a:pathLst>
              <a:path w="396240" h="551815">
                <a:moveTo>
                  <a:pt x="0" y="551688"/>
                </a:moveTo>
                <a:lnTo>
                  <a:pt x="396240" y="551688"/>
                </a:lnTo>
                <a:lnTo>
                  <a:pt x="396240" y="0"/>
                </a:lnTo>
                <a:lnTo>
                  <a:pt x="0" y="0"/>
                </a:lnTo>
                <a:lnTo>
                  <a:pt x="0" y="551688"/>
                </a:lnTo>
                <a:close/>
              </a:path>
            </a:pathLst>
          </a:custGeom>
          <a:solidFill>
            <a:srgbClr val="FFC000"/>
          </a:solidFill>
        </p:spPr>
        <p:txBody>
          <a:bodyPr wrap="square" lIns="0" tIns="0" rIns="0" bIns="0" rtlCol="0"/>
          <a:lstStyle/>
          <a:p>
            <a:endParaRPr/>
          </a:p>
        </p:txBody>
      </p:sp>
      <p:sp>
        <p:nvSpPr>
          <p:cNvPr id="19" name="object 19"/>
          <p:cNvSpPr/>
          <p:nvPr/>
        </p:nvSpPr>
        <p:spPr>
          <a:xfrm>
            <a:off x="9154668" y="146304"/>
            <a:ext cx="2676144" cy="14005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2107"/>
            <a:ext cx="12192000" cy="890269"/>
          </a:xfrm>
          <a:custGeom>
            <a:avLst/>
            <a:gdLst/>
            <a:ahLst/>
            <a:cxnLst/>
            <a:rect l="l" t="t" r="r" b="b"/>
            <a:pathLst>
              <a:path w="12192000" h="890269">
                <a:moveTo>
                  <a:pt x="0" y="890016"/>
                </a:moveTo>
                <a:lnTo>
                  <a:pt x="12192000" y="890016"/>
                </a:lnTo>
                <a:lnTo>
                  <a:pt x="12192000" y="0"/>
                </a:lnTo>
                <a:lnTo>
                  <a:pt x="0" y="0"/>
                </a:lnTo>
                <a:lnTo>
                  <a:pt x="0" y="890016"/>
                </a:lnTo>
                <a:close/>
              </a:path>
            </a:pathLst>
          </a:custGeom>
          <a:solidFill>
            <a:srgbClr val="99A8BC">
              <a:alpha val="29019"/>
            </a:srgbClr>
          </a:solidFill>
        </p:spPr>
        <p:txBody>
          <a:bodyPr wrap="square" lIns="0" tIns="0" rIns="0" bIns="0" rtlCol="0"/>
          <a:lstStyle/>
          <a:p>
            <a:endParaRPr/>
          </a:p>
        </p:txBody>
      </p:sp>
      <p:sp>
        <p:nvSpPr>
          <p:cNvPr id="3" name="object 3"/>
          <p:cNvSpPr/>
          <p:nvPr/>
        </p:nvSpPr>
        <p:spPr>
          <a:xfrm>
            <a:off x="0" y="0"/>
            <a:ext cx="12192000" cy="102235"/>
          </a:xfrm>
          <a:custGeom>
            <a:avLst/>
            <a:gdLst/>
            <a:ahLst/>
            <a:cxnLst/>
            <a:rect l="l" t="t" r="r" b="b"/>
            <a:pathLst>
              <a:path w="12192000" h="102235">
                <a:moveTo>
                  <a:pt x="0" y="102107"/>
                </a:moveTo>
                <a:lnTo>
                  <a:pt x="12192000" y="102107"/>
                </a:lnTo>
                <a:lnTo>
                  <a:pt x="12192000" y="0"/>
                </a:lnTo>
                <a:lnTo>
                  <a:pt x="0" y="0"/>
                </a:lnTo>
                <a:lnTo>
                  <a:pt x="0" y="102107"/>
                </a:lnTo>
                <a:close/>
              </a:path>
            </a:pathLst>
          </a:custGeom>
          <a:solidFill>
            <a:srgbClr val="44536A"/>
          </a:solidFill>
        </p:spPr>
        <p:txBody>
          <a:bodyPr wrap="square" lIns="0" tIns="0" rIns="0" bIns="0" rtlCol="0"/>
          <a:lstStyle/>
          <a:p>
            <a:endParaRPr/>
          </a:p>
        </p:txBody>
      </p:sp>
      <p:sp>
        <p:nvSpPr>
          <p:cNvPr id="4" name="object 4"/>
          <p:cNvSpPr/>
          <p:nvPr/>
        </p:nvSpPr>
        <p:spPr>
          <a:xfrm>
            <a:off x="10791443"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5B9BD4"/>
          </a:solidFill>
        </p:spPr>
        <p:txBody>
          <a:bodyPr wrap="square" lIns="0" tIns="0" rIns="0" bIns="0" rtlCol="0"/>
          <a:lstStyle/>
          <a:p>
            <a:endParaRPr/>
          </a:p>
        </p:txBody>
      </p:sp>
      <p:sp>
        <p:nvSpPr>
          <p:cNvPr id="5" name="object 5"/>
          <p:cNvSpPr/>
          <p:nvPr/>
        </p:nvSpPr>
        <p:spPr>
          <a:xfrm>
            <a:off x="10102595"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FFC000"/>
          </a:solidFill>
        </p:spPr>
        <p:txBody>
          <a:bodyPr wrap="square" lIns="0" tIns="0" rIns="0" bIns="0" rtlCol="0"/>
          <a:lstStyle/>
          <a:p>
            <a:endParaRPr/>
          </a:p>
        </p:txBody>
      </p:sp>
      <p:sp>
        <p:nvSpPr>
          <p:cNvPr id="6" name="object 6"/>
          <p:cNvSpPr/>
          <p:nvPr/>
        </p:nvSpPr>
        <p:spPr>
          <a:xfrm>
            <a:off x="9413747"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A4A4A4"/>
          </a:solidFill>
        </p:spPr>
        <p:txBody>
          <a:bodyPr wrap="square" lIns="0" tIns="0" rIns="0" bIns="0" rtlCol="0"/>
          <a:lstStyle/>
          <a:p>
            <a:endParaRPr/>
          </a:p>
        </p:txBody>
      </p:sp>
      <p:sp>
        <p:nvSpPr>
          <p:cNvPr id="7" name="object 7"/>
          <p:cNvSpPr/>
          <p:nvPr/>
        </p:nvSpPr>
        <p:spPr>
          <a:xfrm>
            <a:off x="8724900"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EC7C30"/>
          </a:solidFill>
        </p:spPr>
        <p:txBody>
          <a:bodyPr wrap="square" lIns="0" tIns="0" rIns="0" bIns="0" rtlCol="0"/>
          <a:lstStyle/>
          <a:p>
            <a:endParaRPr/>
          </a:p>
        </p:txBody>
      </p:sp>
      <p:sp>
        <p:nvSpPr>
          <p:cNvPr id="8" name="object 8"/>
          <p:cNvSpPr/>
          <p:nvPr/>
        </p:nvSpPr>
        <p:spPr>
          <a:xfrm>
            <a:off x="8036052"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4471C4"/>
          </a:solidFill>
        </p:spPr>
        <p:txBody>
          <a:bodyPr wrap="square" lIns="0" tIns="0" rIns="0" bIns="0" rtlCol="0"/>
          <a:lstStyle/>
          <a:p>
            <a:endParaRPr/>
          </a:p>
        </p:txBody>
      </p:sp>
      <p:sp>
        <p:nvSpPr>
          <p:cNvPr id="9" name="object 9"/>
          <p:cNvSpPr/>
          <p:nvPr/>
        </p:nvSpPr>
        <p:spPr>
          <a:xfrm>
            <a:off x="11480292" y="0"/>
            <a:ext cx="711835" cy="102235"/>
          </a:xfrm>
          <a:custGeom>
            <a:avLst/>
            <a:gdLst/>
            <a:ahLst/>
            <a:cxnLst/>
            <a:rect l="l" t="t" r="r" b="b"/>
            <a:pathLst>
              <a:path w="711834" h="102235">
                <a:moveTo>
                  <a:pt x="711707" y="0"/>
                </a:moveTo>
                <a:lnTo>
                  <a:pt x="57150" y="0"/>
                </a:lnTo>
                <a:lnTo>
                  <a:pt x="0" y="102107"/>
                </a:lnTo>
                <a:lnTo>
                  <a:pt x="711707" y="102107"/>
                </a:lnTo>
                <a:lnTo>
                  <a:pt x="711707" y="0"/>
                </a:lnTo>
                <a:close/>
              </a:path>
            </a:pathLst>
          </a:custGeom>
          <a:solidFill>
            <a:srgbClr val="6FAC46"/>
          </a:solidFill>
        </p:spPr>
        <p:txBody>
          <a:bodyPr wrap="square" lIns="0" tIns="0" rIns="0" bIns="0" rtlCol="0"/>
          <a:lstStyle/>
          <a:p>
            <a:endParaRPr/>
          </a:p>
        </p:txBody>
      </p:sp>
      <p:sp>
        <p:nvSpPr>
          <p:cNvPr id="10" name="object 10"/>
          <p:cNvSpPr/>
          <p:nvPr/>
        </p:nvSpPr>
        <p:spPr>
          <a:xfrm>
            <a:off x="11541252" y="6170676"/>
            <a:ext cx="413384" cy="510540"/>
          </a:xfrm>
          <a:custGeom>
            <a:avLst/>
            <a:gdLst/>
            <a:ahLst/>
            <a:cxnLst/>
            <a:rect l="l" t="t" r="r" b="b"/>
            <a:pathLst>
              <a:path w="413384" h="510540">
                <a:moveTo>
                  <a:pt x="206501" y="0"/>
                </a:moveTo>
                <a:lnTo>
                  <a:pt x="0" y="103251"/>
                </a:lnTo>
                <a:lnTo>
                  <a:pt x="0" y="407289"/>
                </a:lnTo>
                <a:lnTo>
                  <a:pt x="206501" y="510540"/>
                </a:lnTo>
                <a:lnTo>
                  <a:pt x="413003" y="407289"/>
                </a:lnTo>
                <a:lnTo>
                  <a:pt x="413003" y="103251"/>
                </a:lnTo>
                <a:lnTo>
                  <a:pt x="206501" y="0"/>
                </a:lnTo>
                <a:close/>
              </a:path>
            </a:pathLst>
          </a:custGeom>
          <a:solidFill>
            <a:srgbClr val="4471C4"/>
          </a:solidFill>
        </p:spPr>
        <p:txBody>
          <a:bodyPr wrap="square" lIns="0" tIns="0" rIns="0" bIns="0" rtlCol="0"/>
          <a:lstStyle/>
          <a:p>
            <a:endParaRPr/>
          </a:p>
        </p:txBody>
      </p:sp>
      <p:sp>
        <p:nvSpPr>
          <p:cNvPr id="11" name="object 11"/>
          <p:cNvSpPr txBox="1"/>
          <p:nvPr/>
        </p:nvSpPr>
        <p:spPr>
          <a:xfrm>
            <a:off x="11659869" y="6342354"/>
            <a:ext cx="204470" cy="203200"/>
          </a:xfrm>
          <a:prstGeom prst="rect">
            <a:avLst/>
          </a:prstGeom>
        </p:spPr>
        <p:txBody>
          <a:bodyPr vert="horz" wrap="square" lIns="0" tIns="0" rIns="0" bIns="0" rtlCol="0">
            <a:spAutoFit/>
          </a:bodyPr>
          <a:lstStyle/>
          <a:p>
            <a:pPr>
              <a:lnSpc>
                <a:spcPts val="1515"/>
              </a:lnSpc>
            </a:pPr>
            <a:r>
              <a:rPr sz="1600" b="1" spc="-10" dirty="0">
                <a:solidFill>
                  <a:srgbClr val="FFFFFF"/>
                </a:solidFill>
                <a:latin typeface="Calibri"/>
                <a:cs typeface="Calibri"/>
              </a:rPr>
              <a:t>27</a:t>
            </a:r>
            <a:endParaRPr sz="1600">
              <a:latin typeface="Calibri"/>
              <a:cs typeface="Calibri"/>
            </a:endParaRPr>
          </a:p>
        </p:txBody>
      </p:sp>
      <p:sp>
        <p:nvSpPr>
          <p:cNvPr id="12" name="object 12"/>
          <p:cNvSpPr txBox="1">
            <a:spLocks noGrp="1"/>
          </p:cNvSpPr>
          <p:nvPr>
            <p:ph type="title"/>
          </p:nvPr>
        </p:nvSpPr>
        <p:spPr>
          <a:xfrm>
            <a:off x="605129" y="98806"/>
            <a:ext cx="3754754" cy="422275"/>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2060"/>
                </a:solidFill>
              </a:rPr>
              <a:t>RESALE </a:t>
            </a:r>
            <a:r>
              <a:rPr sz="2600" b="1" spc="-5" dirty="0">
                <a:solidFill>
                  <a:srgbClr val="002060"/>
                </a:solidFill>
              </a:rPr>
              <a:t>PRICE</a:t>
            </a:r>
            <a:r>
              <a:rPr sz="2600" b="1" spc="-85" dirty="0">
                <a:solidFill>
                  <a:srgbClr val="002060"/>
                </a:solidFill>
              </a:rPr>
              <a:t> </a:t>
            </a:r>
            <a:r>
              <a:rPr sz="2600" b="1" dirty="0">
                <a:solidFill>
                  <a:srgbClr val="002060"/>
                </a:solidFill>
              </a:rPr>
              <a:t>METHOD</a:t>
            </a:r>
          </a:p>
        </p:txBody>
      </p:sp>
      <p:sp>
        <p:nvSpPr>
          <p:cNvPr id="13" name="object 13"/>
          <p:cNvSpPr/>
          <p:nvPr/>
        </p:nvSpPr>
        <p:spPr>
          <a:xfrm>
            <a:off x="6516623" y="995172"/>
            <a:ext cx="596265" cy="596265"/>
          </a:xfrm>
          <a:custGeom>
            <a:avLst/>
            <a:gdLst/>
            <a:ahLst/>
            <a:cxnLst/>
            <a:rect l="l" t="t" r="r" b="b"/>
            <a:pathLst>
              <a:path w="596265" h="596265">
                <a:moveTo>
                  <a:pt x="297942" y="0"/>
                </a:moveTo>
                <a:lnTo>
                  <a:pt x="249603" y="3898"/>
                </a:lnTo>
                <a:lnTo>
                  <a:pt x="203752" y="15185"/>
                </a:lnTo>
                <a:lnTo>
                  <a:pt x="161001" y="33247"/>
                </a:lnTo>
                <a:lnTo>
                  <a:pt x="121962" y="57473"/>
                </a:lnTo>
                <a:lnTo>
                  <a:pt x="87249" y="87249"/>
                </a:lnTo>
                <a:lnTo>
                  <a:pt x="57473" y="121962"/>
                </a:lnTo>
                <a:lnTo>
                  <a:pt x="33247" y="161001"/>
                </a:lnTo>
                <a:lnTo>
                  <a:pt x="15185" y="203752"/>
                </a:lnTo>
                <a:lnTo>
                  <a:pt x="3898" y="249603"/>
                </a:lnTo>
                <a:lnTo>
                  <a:pt x="0" y="297941"/>
                </a:lnTo>
                <a:lnTo>
                  <a:pt x="3898" y="346280"/>
                </a:lnTo>
                <a:lnTo>
                  <a:pt x="15185" y="392131"/>
                </a:lnTo>
                <a:lnTo>
                  <a:pt x="33247" y="434882"/>
                </a:lnTo>
                <a:lnTo>
                  <a:pt x="57473" y="473921"/>
                </a:lnTo>
                <a:lnTo>
                  <a:pt x="87249" y="508635"/>
                </a:lnTo>
                <a:lnTo>
                  <a:pt x="121962" y="538410"/>
                </a:lnTo>
                <a:lnTo>
                  <a:pt x="161001" y="562636"/>
                </a:lnTo>
                <a:lnTo>
                  <a:pt x="203752" y="580698"/>
                </a:lnTo>
                <a:lnTo>
                  <a:pt x="249603" y="591985"/>
                </a:lnTo>
                <a:lnTo>
                  <a:pt x="297942" y="595883"/>
                </a:lnTo>
                <a:lnTo>
                  <a:pt x="346280" y="591985"/>
                </a:lnTo>
                <a:lnTo>
                  <a:pt x="392131" y="580698"/>
                </a:lnTo>
                <a:lnTo>
                  <a:pt x="434882" y="562636"/>
                </a:lnTo>
                <a:lnTo>
                  <a:pt x="473921" y="538410"/>
                </a:lnTo>
                <a:lnTo>
                  <a:pt x="508634" y="508635"/>
                </a:lnTo>
                <a:lnTo>
                  <a:pt x="538410" y="473921"/>
                </a:lnTo>
                <a:lnTo>
                  <a:pt x="562636" y="434882"/>
                </a:lnTo>
                <a:lnTo>
                  <a:pt x="580698" y="392131"/>
                </a:lnTo>
                <a:lnTo>
                  <a:pt x="591985" y="346280"/>
                </a:lnTo>
                <a:lnTo>
                  <a:pt x="595883" y="297941"/>
                </a:lnTo>
                <a:lnTo>
                  <a:pt x="591985" y="249603"/>
                </a:lnTo>
                <a:lnTo>
                  <a:pt x="580698" y="203752"/>
                </a:lnTo>
                <a:lnTo>
                  <a:pt x="562636" y="161001"/>
                </a:lnTo>
                <a:lnTo>
                  <a:pt x="538410" y="121962"/>
                </a:lnTo>
                <a:lnTo>
                  <a:pt x="508634" y="87249"/>
                </a:lnTo>
                <a:lnTo>
                  <a:pt x="473921" y="57473"/>
                </a:lnTo>
                <a:lnTo>
                  <a:pt x="434882" y="33247"/>
                </a:lnTo>
                <a:lnTo>
                  <a:pt x="392131" y="15185"/>
                </a:lnTo>
                <a:lnTo>
                  <a:pt x="346280" y="3898"/>
                </a:lnTo>
                <a:lnTo>
                  <a:pt x="297942" y="0"/>
                </a:lnTo>
                <a:close/>
              </a:path>
            </a:pathLst>
          </a:custGeom>
          <a:solidFill>
            <a:srgbClr val="4471C4"/>
          </a:solidFill>
        </p:spPr>
        <p:txBody>
          <a:bodyPr wrap="square" lIns="0" tIns="0" rIns="0" bIns="0" rtlCol="0"/>
          <a:lstStyle/>
          <a:p>
            <a:endParaRPr/>
          </a:p>
        </p:txBody>
      </p:sp>
      <p:sp>
        <p:nvSpPr>
          <p:cNvPr id="14" name="object 14"/>
          <p:cNvSpPr txBox="1"/>
          <p:nvPr/>
        </p:nvSpPr>
        <p:spPr>
          <a:xfrm>
            <a:off x="6711822" y="1162050"/>
            <a:ext cx="20574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libri"/>
                <a:cs typeface="Calibri"/>
              </a:rPr>
              <a:t>01</a:t>
            </a:r>
            <a:endParaRPr sz="1400">
              <a:latin typeface="Calibri"/>
              <a:cs typeface="Calibri"/>
            </a:endParaRPr>
          </a:p>
        </p:txBody>
      </p:sp>
      <p:sp>
        <p:nvSpPr>
          <p:cNvPr id="15" name="object 15"/>
          <p:cNvSpPr txBox="1"/>
          <p:nvPr/>
        </p:nvSpPr>
        <p:spPr>
          <a:xfrm>
            <a:off x="7191882" y="817626"/>
            <a:ext cx="383159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This method </a:t>
            </a:r>
            <a:r>
              <a:rPr sz="1800" spc="-10" dirty="0">
                <a:latin typeface="Calibri"/>
                <a:cs typeface="Calibri"/>
              </a:rPr>
              <a:t>compares </a:t>
            </a:r>
            <a:r>
              <a:rPr sz="1800" dirty="0">
                <a:latin typeface="Calibri"/>
                <a:cs typeface="Calibri"/>
              </a:rPr>
              <a:t>the </a:t>
            </a:r>
            <a:r>
              <a:rPr sz="1800" spc="-10" dirty="0">
                <a:latin typeface="Calibri"/>
                <a:cs typeface="Calibri"/>
              </a:rPr>
              <a:t>gross</a:t>
            </a:r>
            <a:r>
              <a:rPr sz="1800" spc="-20" dirty="0">
                <a:latin typeface="Calibri"/>
                <a:cs typeface="Calibri"/>
              </a:rPr>
              <a:t> </a:t>
            </a:r>
            <a:r>
              <a:rPr sz="1800" spc="-5" dirty="0">
                <a:latin typeface="Calibri"/>
                <a:cs typeface="Calibri"/>
              </a:rPr>
              <a:t>margins</a:t>
            </a:r>
            <a:endParaRPr sz="1800">
              <a:latin typeface="Calibri"/>
              <a:cs typeface="Calibri"/>
            </a:endParaRPr>
          </a:p>
        </p:txBody>
      </p:sp>
      <p:sp>
        <p:nvSpPr>
          <p:cNvPr id="16" name="object 16"/>
          <p:cNvSpPr txBox="1"/>
          <p:nvPr/>
        </p:nvSpPr>
        <p:spPr>
          <a:xfrm>
            <a:off x="7191882" y="1091946"/>
            <a:ext cx="4083050" cy="848994"/>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earned </a:t>
            </a:r>
            <a:r>
              <a:rPr sz="1800" spc="-5" dirty="0">
                <a:latin typeface="Calibri"/>
                <a:cs typeface="Calibri"/>
              </a:rPr>
              <a:t>in </a:t>
            </a:r>
            <a:r>
              <a:rPr sz="1800" spc="-10" dirty="0">
                <a:latin typeface="Calibri"/>
                <a:cs typeface="Calibri"/>
              </a:rPr>
              <a:t>transactions </a:t>
            </a:r>
            <a:r>
              <a:rPr sz="1800" spc="-5" dirty="0">
                <a:latin typeface="Calibri"/>
                <a:cs typeface="Calibri"/>
              </a:rPr>
              <a:t>between </a:t>
            </a:r>
            <a:r>
              <a:rPr sz="1800" spc="-15" dirty="0">
                <a:latin typeface="Calibri"/>
                <a:cs typeface="Calibri"/>
              </a:rPr>
              <a:t>related </a:t>
            </a:r>
            <a:r>
              <a:rPr sz="1800" dirty="0">
                <a:latin typeface="Calibri"/>
                <a:cs typeface="Calibri"/>
              </a:rPr>
              <a:t>and  </a:t>
            </a:r>
            <a:r>
              <a:rPr sz="1800" spc="-10" dirty="0">
                <a:latin typeface="Calibri"/>
                <a:cs typeface="Calibri"/>
              </a:rPr>
              <a:t>unrelated </a:t>
            </a:r>
            <a:r>
              <a:rPr sz="1800" spc="-5" dirty="0">
                <a:latin typeface="Calibri"/>
                <a:cs typeface="Calibri"/>
              </a:rPr>
              <a:t>parties </a:t>
            </a:r>
            <a:r>
              <a:rPr sz="1800" spc="-15" dirty="0">
                <a:latin typeface="Calibri"/>
                <a:cs typeface="Calibri"/>
              </a:rPr>
              <a:t>for </a:t>
            </a:r>
            <a:r>
              <a:rPr sz="1800" dirty="0">
                <a:latin typeface="Calibri"/>
                <a:cs typeface="Calibri"/>
              </a:rPr>
              <a:t>the </a:t>
            </a:r>
            <a:r>
              <a:rPr sz="1800" spc="-10" dirty="0">
                <a:latin typeface="Calibri"/>
                <a:cs typeface="Calibri"/>
              </a:rPr>
              <a:t>determination </a:t>
            </a:r>
            <a:r>
              <a:rPr sz="1800" spc="-5" dirty="0">
                <a:latin typeface="Calibri"/>
                <a:cs typeface="Calibri"/>
              </a:rPr>
              <a:t>of  </a:t>
            </a:r>
            <a:r>
              <a:rPr sz="1800" spc="-60" dirty="0">
                <a:latin typeface="Calibri"/>
                <a:cs typeface="Calibri"/>
              </a:rPr>
              <a:t>ALP.</a:t>
            </a:r>
            <a:endParaRPr sz="1800">
              <a:latin typeface="Calibri"/>
              <a:cs typeface="Calibri"/>
            </a:endParaRPr>
          </a:p>
        </p:txBody>
      </p:sp>
      <p:sp>
        <p:nvSpPr>
          <p:cNvPr id="17" name="object 17"/>
          <p:cNvSpPr/>
          <p:nvPr/>
        </p:nvSpPr>
        <p:spPr>
          <a:xfrm>
            <a:off x="6501384" y="2189988"/>
            <a:ext cx="596265" cy="594360"/>
          </a:xfrm>
          <a:custGeom>
            <a:avLst/>
            <a:gdLst/>
            <a:ahLst/>
            <a:cxnLst/>
            <a:rect l="l" t="t" r="r" b="b"/>
            <a:pathLst>
              <a:path w="596265" h="594360">
                <a:moveTo>
                  <a:pt x="297941" y="0"/>
                </a:moveTo>
                <a:lnTo>
                  <a:pt x="249603" y="3890"/>
                </a:lnTo>
                <a:lnTo>
                  <a:pt x="203752" y="15154"/>
                </a:lnTo>
                <a:lnTo>
                  <a:pt x="161001" y="33179"/>
                </a:lnTo>
                <a:lnTo>
                  <a:pt x="121962" y="57351"/>
                </a:lnTo>
                <a:lnTo>
                  <a:pt x="87248" y="87058"/>
                </a:lnTo>
                <a:lnTo>
                  <a:pt x="57473" y="121688"/>
                </a:lnTo>
                <a:lnTo>
                  <a:pt x="33247" y="160628"/>
                </a:lnTo>
                <a:lnTo>
                  <a:pt x="15185" y="203265"/>
                </a:lnTo>
                <a:lnTo>
                  <a:pt x="3898" y="248986"/>
                </a:lnTo>
                <a:lnTo>
                  <a:pt x="0" y="297179"/>
                </a:lnTo>
                <a:lnTo>
                  <a:pt x="3898" y="345373"/>
                </a:lnTo>
                <a:lnTo>
                  <a:pt x="15185" y="391094"/>
                </a:lnTo>
                <a:lnTo>
                  <a:pt x="33247" y="433731"/>
                </a:lnTo>
                <a:lnTo>
                  <a:pt x="57473" y="472671"/>
                </a:lnTo>
                <a:lnTo>
                  <a:pt x="87249" y="507301"/>
                </a:lnTo>
                <a:lnTo>
                  <a:pt x="121962" y="537008"/>
                </a:lnTo>
                <a:lnTo>
                  <a:pt x="161001" y="561180"/>
                </a:lnTo>
                <a:lnTo>
                  <a:pt x="203752" y="579205"/>
                </a:lnTo>
                <a:lnTo>
                  <a:pt x="249603" y="590469"/>
                </a:lnTo>
                <a:lnTo>
                  <a:pt x="297941" y="594360"/>
                </a:lnTo>
                <a:lnTo>
                  <a:pt x="346280" y="590469"/>
                </a:lnTo>
                <a:lnTo>
                  <a:pt x="392131" y="579205"/>
                </a:lnTo>
                <a:lnTo>
                  <a:pt x="434882" y="561180"/>
                </a:lnTo>
                <a:lnTo>
                  <a:pt x="473921" y="537008"/>
                </a:lnTo>
                <a:lnTo>
                  <a:pt x="508634" y="507301"/>
                </a:lnTo>
                <a:lnTo>
                  <a:pt x="538410" y="472671"/>
                </a:lnTo>
                <a:lnTo>
                  <a:pt x="562636" y="433731"/>
                </a:lnTo>
                <a:lnTo>
                  <a:pt x="580698" y="391094"/>
                </a:lnTo>
                <a:lnTo>
                  <a:pt x="591985" y="345373"/>
                </a:lnTo>
                <a:lnTo>
                  <a:pt x="595884" y="297179"/>
                </a:lnTo>
                <a:lnTo>
                  <a:pt x="591985" y="248986"/>
                </a:lnTo>
                <a:lnTo>
                  <a:pt x="580698" y="203265"/>
                </a:lnTo>
                <a:lnTo>
                  <a:pt x="562636" y="160628"/>
                </a:lnTo>
                <a:lnTo>
                  <a:pt x="538410" y="121688"/>
                </a:lnTo>
                <a:lnTo>
                  <a:pt x="508635" y="87058"/>
                </a:lnTo>
                <a:lnTo>
                  <a:pt x="473921" y="57351"/>
                </a:lnTo>
                <a:lnTo>
                  <a:pt x="434882" y="33179"/>
                </a:lnTo>
                <a:lnTo>
                  <a:pt x="392131" y="15154"/>
                </a:lnTo>
                <a:lnTo>
                  <a:pt x="346280" y="3890"/>
                </a:lnTo>
                <a:lnTo>
                  <a:pt x="297941" y="0"/>
                </a:lnTo>
                <a:close/>
              </a:path>
            </a:pathLst>
          </a:custGeom>
          <a:solidFill>
            <a:srgbClr val="EC7C30"/>
          </a:solidFill>
        </p:spPr>
        <p:txBody>
          <a:bodyPr wrap="square" lIns="0" tIns="0" rIns="0" bIns="0" rtlCol="0"/>
          <a:lstStyle/>
          <a:p>
            <a:endParaRPr/>
          </a:p>
        </p:txBody>
      </p:sp>
      <p:sp>
        <p:nvSpPr>
          <p:cNvPr id="18" name="object 18"/>
          <p:cNvSpPr txBox="1"/>
          <p:nvPr/>
        </p:nvSpPr>
        <p:spPr>
          <a:xfrm>
            <a:off x="6697218" y="2355850"/>
            <a:ext cx="20574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libri"/>
                <a:cs typeface="Calibri"/>
              </a:rPr>
              <a:t>02</a:t>
            </a:r>
            <a:endParaRPr sz="1400">
              <a:latin typeface="Calibri"/>
              <a:cs typeface="Calibri"/>
            </a:endParaRPr>
          </a:p>
        </p:txBody>
      </p:sp>
      <p:sp>
        <p:nvSpPr>
          <p:cNvPr id="19" name="object 19"/>
          <p:cNvSpPr txBox="1"/>
          <p:nvPr/>
        </p:nvSpPr>
        <p:spPr>
          <a:xfrm>
            <a:off x="7176896" y="2122170"/>
            <a:ext cx="3894454"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It </a:t>
            </a:r>
            <a:r>
              <a:rPr sz="1800" spc="-10" dirty="0">
                <a:latin typeface="Calibri"/>
                <a:cs typeface="Calibri"/>
              </a:rPr>
              <a:t>requires </a:t>
            </a:r>
            <a:r>
              <a:rPr sz="1800" spc="-5" dirty="0">
                <a:latin typeface="Calibri"/>
                <a:cs typeface="Calibri"/>
              </a:rPr>
              <a:t>high level of functional  </a:t>
            </a:r>
            <a:r>
              <a:rPr sz="1800" spc="-10" dirty="0">
                <a:latin typeface="Calibri"/>
                <a:cs typeface="Calibri"/>
              </a:rPr>
              <a:t>comparability </a:t>
            </a:r>
            <a:r>
              <a:rPr sz="1800" dirty="0">
                <a:latin typeface="Calibri"/>
                <a:cs typeface="Calibri"/>
              </a:rPr>
              <a:t>and is </a:t>
            </a:r>
            <a:r>
              <a:rPr sz="1800" spc="-5" dirty="0">
                <a:latin typeface="Calibri"/>
                <a:cs typeface="Calibri"/>
              </a:rPr>
              <a:t>applicable where </a:t>
            </a:r>
            <a:r>
              <a:rPr sz="1800" dirty="0">
                <a:latin typeface="Calibri"/>
                <a:cs typeface="Calibri"/>
              </a:rPr>
              <a:t>the  </a:t>
            </a:r>
            <a:r>
              <a:rPr sz="1800" spc="-10" dirty="0">
                <a:latin typeface="Calibri"/>
                <a:cs typeface="Calibri"/>
              </a:rPr>
              <a:t>controlled </a:t>
            </a:r>
            <a:r>
              <a:rPr sz="1800" spc="-5" dirty="0">
                <a:latin typeface="Calibri"/>
                <a:cs typeface="Calibri"/>
              </a:rPr>
              <a:t>party is </a:t>
            </a:r>
            <a:r>
              <a:rPr sz="1800" dirty="0">
                <a:latin typeface="Calibri"/>
                <a:cs typeface="Calibri"/>
              </a:rPr>
              <a:t>a</a:t>
            </a:r>
            <a:r>
              <a:rPr sz="1800" spc="25" dirty="0">
                <a:latin typeface="Calibri"/>
                <a:cs typeface="Calibri"/>
              </a:rPr>
              <a:t> </a:t>
            </a:r>
            <a:r>
              <a:rPr sz="1800" spc="-25" dirty="0">
                <a:latin typeface="Calibri"/>
                <a:cs typeface="Calibri"/>
              </a:rPr>
              <a:t>distributor.</a:t>
            </a:r>
            <a:endParaRPr sz="1800">
              <a:latin typeface="Calibri"/>
              <a:cs typeface="Calibri"/>
            </a:endParaRPr>
          </a:p>
        </p:txBody>
      </p:sp>
      <p:sp>
        <p:nvSpPr>
          <p:cNvPr id="20" name="object 20"/>
          <p:cNvSpPr/>
          <p:nvPr/>
        </p:nvSpPr>
        <p:spPr>
          <a:xfrm>
            <a:off x="6516623" y="3104388"/>
            <a:ext cx="596265" cy="596265"/>
          </a:xfrm>
          <a:custGeom>
            <a:avLst/>
            <a:gdLst/>
            <a:ahLst/>
            <a:cxnLst/>
            <a:rect l="l" t="t" r="r" b="b"/>
            <a:pathLst>
              <a:path w="596265" h="596264">
                <a:moveTo>
                  <a:pt x="297942" y="0"/>
                </a:moveTo>
                <a:lnTo>
                  <a:pt x="249603" y="3898"/>
                </a:lnTo>
                <a:lnTo>
                  <a:pt x="203752" y="15185"/>
                </a:lnTo>
                <a:lnTo>
                  <a:pt x="161001" y="33247"/>
                </a:lnTo>
                <a:lnTo>
                  <a:pt x="121962" y="57473"/>
                </a:lnTo>
                <a:lnTo>
                  <a:pt x="87249" y="87249"/>
                </a:lnTo>
                <a:lnTo>
                  <a:pt x="57473" y="121962"/>
                </a:lnTo>
                <a:lnTo>
                  <a:pt x="33247" y="161001"/>
                </a:lnTo>
                <a:lnTo>
                  <a:pt x="15185" y="203752"/>
                </a:lnTo>
                <a:lnTo>
                  <a:pt x="3898" y="249603"/>
                </a:lnTo>
                <a:lnTo>
                  <a:pt x="0" y="297941"/>
                </a:lnTo>
                <a:lnTo>
                  <a:pt x="3898" y="346280"/>
                </a:lnTo>
                <a:lnTo>
                  <a:pt x="15185" y="392131"/>
                </a:lnTo>
                <a:lnTo>
                  <a:pt x="33247" y="434882"/>
                </a:lnTo>
                <a:lnTo>
                  <a:pt x="57473" y="473921"/>
                </a:lnTo>
                <a:lnTo>
                  <a:pt x="87249" y="508635"/>
                </a:lnTo>
                <a:lnTo>
                  <a:pt x="121962" y="538410"/>
                </a:lnTo>
                <a:lnTo>
                  <a:pt x="161001" y="562636"/>
                </a:lnTo>
                <a:lnTo>
                  <a:pt x="203752" y="580698"/>
                </a:lnTo>
                <a:lnTo>
                  <a:pt x="249603" y="591985"/>
                </a:lnTo>
                <a:lnTo>
                  <a:pt x="297942" y="595884"/>
                </a:lnTo>
                <a:lnTo>
                  <a:pt x="346280" y="591985"/>
                </a:lnTo>
                <a:lnTo>
                  <a:pt x="392131" y="580698"/>
                </a:lnTo>
                <a:lnTo>
                  <a:pt x="434882" y="562636"/>
                </a:lnTo>
                <a:lnTo>
                  <a:pt x="473921" y="538410"/>
                </a:lnTo>
                <a:lnTo>
                  <a:pt x="508634" y="508635"/>
                </a:lnTo>
                <a:lnTo>
                  <a:pt x="538410" y="473921"/>
                </a:lnTo>
                <a:lnTo>
                  <a:pt x="562636" y="434882"/>
                </a:lnTo>
                <a:lnTo>
                  <a:pt x="580698" y="392131"/>
                </a:lnTo>
                <a:lnTo>
                  <a:pt x="591985" y="346280"/>
                </a:lnTo>
                <a:lnTo>
                  <a:pt x="595883" y="297941"/>
                </a:lnTo>
                <a:lnTo>
                  <a:pt x="591985" y="249603"/>
                </a:lnTo>
                <a:lnTo>
                  <a:pt x="580698" y="203752"/>
                </a:lnTo>
                <a:lnTo>
                  <a:pt x="562636" y="161001"/>
                </a:lnTo>
                <a:lnTo>
                  <a:pt x="538410" y="121962"/>
                </a:lnTo>
                <a:lnTo>
                  <a:pt x="508634" y="87249"/>
                </a:lnTo>
                <a:lnTo>
                  <a:pt x="473921" y="57473"/>
                </a:lnTo>
                <a:lnTo>
                  <a:pt x="434882" y="33247"/>
                </a:lnTo>
                <a:lnTo>
                  <a:pt x="392131" y="15185"/>
                </a:lnTo>
                <a:lnTo>
                  <a:pt x="346280" y="3898"/>
                </a:lnTo>
                <a:lnTo>
                  <a:pt x="297942" y="0"/>
                </a:lnTo>
                <a:close/>
              </a:path>
            </a:pathLst>
          </a:custGeom>
          <a:solidFill>
            <a:srgbClr val="A4A4A4"/>
          </a:solidFill>
        </p:spPr>
        <p:txBody>
          <a:bodyPr wrap="square" lIns="0" tIns="0" rIns="0" bIns="0" rtlCol="0"/>
          <a:lstStyle/>
          <a:p>
            <a:endParaRPr/>
          </a:p>
        </p:txBody>
      </p:sp>
      <p:sp>
        <p:nvSpPr>
          <p:cNvPr id="21" name="object 21"/>
          <p:cNvSpPr txBox="1"/>
          <p:nvPr/>
        </p:nvSpPr>
        <p:spPr>
          <a:xfrm>
            <a:off x="6711822" y="3270961"/>
            <a:ext cx="205740" cy="240029"/>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libri"/>
                <a:cs typeface="Calibri"/>
              </a:rPr>
              <a:t>03</a:t>
            </a:r>
            <a:endParaRPr sz="1400">
              <a:latin typeface="Calibri"/>
              <a:cs typeface="Calibri"/>
            </a:endParaRPr>
          </a:p>
        </p:txBody>
      </p:sp>
      <p:sp>
        <p:nvSpPr>
          <p:cNvPr id="22" name="object 22"/>
          <p:cNvSpPr txBox="1"/>
          <p:nvPr/>
        </p:nvSpPr>
        <p:spPr>
          <a:xfrm>
            <a:off x="7191882" y="3330651"/>
            <a:ext cx="237807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It </a:t>
            </a:r>
            <a:r>
              <a:rPr sz="1800" spc="-5" dirty="0">
                <a:latin typeface="Calibri"/>
                <a:cs typeface="Calibri"/>
              </a:rPr>
              <a:t>is </a:t>
            </a:r>
            <a:r>
              <a:rPr sz="1800" spc="-10" dirty="0">
                <a:latin typeface="Calibri"/>
                <a:cs typeface="Calibri"/>
              </a:rPr>
              <a:t>computed </a:t>
            </a:r>
            <a:r>
              <a:rPr sz="1800" dirty="0">
                <a:latin typeface="Calibri"/>
                <a:cs typeface="Calibri"/>
              </a:rPr>
              <a:t>as</a:t>
            </a:r>
            <a:r>
              <a:rPr sz="1800" spc="-10" dirty="0">
                <a:latin typeface="Calibri"/>
                <a:cs typeface="Calibri"/>
              </a:rPr>
              <a:t> </a:t>
            </a:r>
            <a:r>
              <a:rPr sz="1800" spc="-15" dirty="0">
                <a:latin typeface="Calibri"/>
                <a:cs typeface="Calibri"/>
              </a:rPr>
              <a:t>follows:</a:t>
            </a:r>
            <a:endParaRPr sz="1800">
              <a:latin typeface="Calibri"/>
              <a:cs typeface="Calibri"/>
            </a:endParaRPr>
          </a:p>
        </p:txBody>
      </p:sp>
      <p:sp>
        <p:nvSpPr>
          <p:cNvPr id="23" name="object 23"/>
          <p:cNvSpPr/>
          <p:nvPr/>
        </p:nvSpPr>
        <p:spPr>
          <a:xfrm>
            <a:off x="713231" y="1404111"/>
            <a:ext cx="4972812" cy="4734560"/>
          </a:xfrm>
          <a:prstGeom prst="rect">
            <a:avLst/>
          </a:prstGeom>
          <a:blipFill>
            <a:blip r:embed="rId2" cstate="print"/>
            <a:stretch>
              <a:fillRect/>
            </a:stretch>
          </a:blipFill>
        </p:spPr>
        <p:txBody>
          <a:bodyPr wrap="square" lIns="0" tIns="0" rIns="0" bIns="0" rtlCol="0"/>
          <a:lstStyle/>
          <a:p>
            <a:endParaRPr/>
          </a:p>
        </p:txBody>
      </p:sp>
      <p:sp>
        <p:nvSpPr>
          <p:cNvPr id="24" name="object 24"/>
          <p:cNvSpPr txBox="1"/>
          <p:nvPr/>
        </p:nvSpPr>
        <p:spPr>
          <a:xfrm>
            <a:off x="7310373" y="3856990"/>
            <a:ext cx="3425825" cy="2494915"/>
          </a:xfrm>
          <a:prstGeom prst="rect">
            <a:avLst/>
          </a:prstGeom>
        </p:spPr>
        <p:txBody>
          <a:bodyPr vert="horz" wrap="square" lIns="0" tIns="12700" rIns="0" bIns="0" rtlCol="0">
            <a:spAutoFit/>
          </a:bodyPr>
          <a:lstStyle/>
          <a:p>
            <a:pPr marL="299085" marR="244475" indent="-286385">
              <a:lnSpc>
                <a:spcPct val="100000"/>
              </a:lnSpc>
              <a:spcBef>
                <a:spcPts val="100"/>
              </a:spcBef>
              <a:buFont typeface="Wingdings"/>
              <a:buChar char=""/>
              <a:tabLst>
                <a:tab pos="299720" algn="l"/>
              </a:tabLst>
            </a:pPr>
            <a:r>
              <a:rPr sz="1800" spc="-10" dirty="0">
                <a:latin typeface="Calibri"/>
                <a:cs typeface="Calibri"/>
              </a:rPr>
              <a:t>Identification </a:t>
            </a:r>
            <a:r>
              <a:rPr sz="1800" spc="-5" dirty="0">
                <a:latin typeface="Calibri"/>
                <a:cs typeface="Calibri"/>
              </a:rPr>
              <a:t>of resale </a:t>
            </a:r>
            <a:r>
              <a:rPr sz="1800" spc="-10" dirty="0">
                <a:latin typeface="Calibri"/>
                <a:cs typeface="Calibri"/>
              </a:rPr>
              <a:t>price </a:t>
            </a:r>
            <a:r>
              <a:rPr sz="1800" spc="-5" dirty="0">
                <a:latin typeface="Calibri"/>
                <a:cs typeface="Calibri"/>
              </a:rPr>
              <a:t>by  </a:t>
            </a:r>
            <a:r>
              <a:rPr sz="1800" spc="-15" dirty="0">
                <a:latin typeface="Calibri"/>
                <a:cs typeface="Calibri"/>
              </a:rPr>
              <a:t>tested</a:t>
            </a:r>
            <a:r>
              <a:rPr sz="1800" spc="10" dirty="0">
                <a:latin typeface="Calibri"/>
                <a:cs typeface="Calibri"/>
              </a:rPr>
              <a:t> </a:t>
            </a:r>
            <a:r>
              <a:rPr sz="1800" spc="-25" dirty="0">
                <a:latin typeface="Calibri"/>
                <a:cs typeface="Calibri"/>
              </a:rPr>
              <a:t>party.</a:t>
            </a:r>
            <a:endParaRPr sz="1800">
              <a:latin typeface="Calibri"/>
              <a:cs typeface="Calibri"/>
            </a:endParaRPr>
          </a:p>
          <a:p>
            <a:pPr marL="299085" marR="5080" indent="-286385">
              <a:lnSpc>
                <a:spcPct val="100000"/>
              </a:lnSpc>
              <a:buFont typeface="Wingdings"/>
              <a:buChar char=""/>
              <a:tabLst>
                <a:tab pos="299720" algn="l"/>
              </a:tabLst>
            </a:pPr>
            <a:r>
              <a:rPr sz="1800" spc="-10" dirty="0">
                <a:latin typeface="Calibri"/>
                <a:cs typeface="Calibri"/>
              </a:rPr>
              <a:t>Resale price </a:t>
            </a:r>
            <a:r>
              <a:rPr sz="1800" spc="-5" dirty="0">
                <a:latin typeface="Calibri"/>
                <a:cs typeface="Calibri"/>
              </a:rPr>
              <a:t>is </a:t>
            </a:r>
            <a:r>
              <a:rPr sz="1800" spc="-10" dirty="0">
                <a:latin typeface="Calibri"/>
                <a:cs typeface="Calibri"/>
              </a:rPr>
              <a:t>reduced </a:t>
            </a:r>
            <a:r>
              <a:rPr sz="1800" spc="-5" dirty="0">
                <a:latin typeface="Calibri"/>
                <a:cs typeface="Calibri"/>
              </a:rPr>
              <a:t>by normal  </a:t>
            </a:r>
            <a:r>
              <a:rPr sz="1800" spc="-10" dirty="0">
                <a:latin typeface="Calibri"/>
                <a:cs typeface="Calibri"/>
              </a:rPr>
              <a:t>gross</a:t>
            </a:r>
            <a:r>
              <a:rPr sz="1800" spc="-15" dirty="0">
                <a:latin typeface="Calibri"/>
                <a:cs typeface="Calibri"/>
              </a:rPr>
              <a:t> </a:t>
            </a:r>
            <a:r>
              <a:rPr sz="1800" spc="-10" dirty="0">
                <a:latin typeface="Calibri"/>
                <a:cs typeface="Calibri"/>
              </a:rPr>
              <a:t>profit</a:t>
            </a:r>
            <a:endParaRPr sz="1800">
              <a:latin typeface="Calibri"/>
              <a:cs typeface="Calibri"/>
            </a:endParaRPr>
          </a:p>
          <a:p>
            <a:pPr marL="299085" marR="159385" indent="-286385">
              <a:lnSpc>
                <a:spcPct val="100000"/>
              </a:lnSpc>
              <a:buFont typeface="Wingdings"/>
              <a:buChar char=""/>
              <a:tabLst>
                <a:tab pos="299720" algn="l"/>
              </a:tabLst>
            </a:pPr>
            <a:r>
              <a:rPr sz="1800" spc="-5" dirty="0">
                <a:latin typeface="Calibri"/>
                <a:cs typeface="Calibri"/>
              </a:rPr>
              <a:t>Such </a:t>
            </a:r>
            <a:r>
              <a:rPr sz="1800" spc="-10" dirty="0">
                <a:latin typeface="Calibri"/>
                <a:cs typeface="Calibri"/>
              </a:rPr>
              <a:t>price reduced </a:t>
            </a:r>
            <a:r>
              <a:rPr sz="1800" spc="-5" dirty="0">
                <a:latin typeface="Calibri"/>
                <a:cs typeface="Calibri"/>
              </a:rPr>
              <a:t>by expenses  </a:t>
            </a:r>
            <a:r>
              <a:rPr sz="1800" spc="-10" dirty="0">
                <a:latin typeface="Calibri"/>
                <a:cs typeface="Calibri"/>
              </a:rPr>
              <a:t>incurred</a:t>
            </a:r>
            <a:endParaRPr sz="1800">
              <a:latin typeface="Calibri"/>
              <a:cs typeface="Calibri"/>
            </a:endParaRPr>
          </a:p>
          <a:p>
            <a:pPr marL="299085" marR="107950" indent="-286385">
              <a:lnSpc>
                <a:spcPct val="100000"/>
              </a:lnSpc>
              <a:buFont typeface="Wingdings"/>
              <a:buChar char=""/>
              <a:tabLst>
                <a:tab pos="299720" algn="l"/>
              </a:tabLst>
            </a:pPr>
            <a:r>
              <a:rPr sz="1800" spc="-5" dirty="0">
                <a:latin typeface="Calibri"/>
                <a:cs typeface="Calibri"/>
              </a:rPr>
              <a:t>This </a:t>
            </a:r>
            <a:r>
              <a:rPr sz="1800" spc="-10" dirty="0">
                <a:latin typeface="Calibri"/>
                <a:cs typeface="Calibri"/>
              </a:rPr>
              <a:t>price </a:t>
            </a:r>
            <a:r>
              <a:rPr sz="1800" spc="-15" dirty="0">
                <a:latin typeface="Calibri"/>
                <a:cs typeface="Calibri"/>
              </a:rPr>
              <a:t>may </a:t>
            </a:r>
            <a:r>
              <a:rPr sz="1800" spc="-5" dirty="0">
                <a:latin typeface="Calibri"/>
                <a:cs typeface="Calibri"/>
              </a:rPr>
              <a:t>be </a:t>
            </a:r>
            <a:r>
              <a:rPr sz="1800" spc="-10" dirty="0">
                <a:latin typeface="Calibri"/>
                <a:cs typeface="Calibri"/>
              </a:rPr>
              <a:t>adjusted to  account </a:t>
            </a:r>
            <a:r>
              <a:rPr sz="1800" spc="-15" dirty="0">
                <a:latin typeface="Calibri"/>
                <a:cs typeface="Calibri"/>
              </a:rPr>
              <a:t>for </a:t>
            </a:r>
            <a:r>
              <a:rPr sz="1800" spc="-5" dirty="0">
                <a:latin typeface="Calibri"/>
                <a:cs typeface="Calibri"/>
              </a:rPr>
              <a:t>functional </a:t>
            </a:r>
            <a:r>
              <a:rPr sz="1800" dirty="0">
                <a:latin typeface="Calibri"/>
                <a:cs typeface="Calibri"/>
              </a:rPr>
              <a:t>and </a:t>
            </a:r>
            <a:r>
              <a:rPr sz="1800" spc="-5" dirty="0">
                <a:latin typeface="Calibri"/>
                <a:cs typeface="Calibri"/>
              </a:rPr>
              <a:t>other  </a:t>
            </a:r>
            <a:r>
              <a:rPr sz="1800" spc="-10" dirty="0">
                <a:latin typeface="Calibri"/>
                <a:cs typeface="Calibri"/>
              </a:rPr>
              <a:t>differences, </a:t>
            </a:r>
            <a:r>
              <a:rPr sz="1800" spc="-5" dirty="0">
                <a:latin typeface="Calibri"/>
                <a:cs typeface="Calibri"/>
              </a:rPr>
              <a:t>if</a:t>
            </a:r>
            <a:r>
              <a:rPr sz="1800" spc="15" dirty="0">
                <a:latin typeface="Calibri"/>
                <a:cs typeface="Calibri"/>
              </a:rPr>
              <a:t> </a:t>
            </a:r>
            <a:r>
              <a:rPr sz="1800" spc="-40" dirty="0">
                <a:latin typeface="Calibri"/>
                <a:cs typeface="Calibri"/>
              </a:rPr>
              <a:t>any.</a:t>
            </a:r>
            <a:endParaRPr sz="1800">
              <a:latin typeface="Calibri"/>
              <a:cs typeface="Calibri"/>
            </a:endParaRPr>
          </a:p>
        </p:txBody>
      </p:sp>
      <p:sp>
        <p:nvSpPr>
          <p:cNvPr id="25" name="object 25"/>
          <p:cNvSpPr/>
          <p:nvPr/>
        </p:nvSpPr>
        <p:spPr>
          <a:xfrm>
            <a:off x="10669523" y="5038344"/>
            <a:ext cx="1522475" cy="1819654"/>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13716" y="47244"/>
            <a:ext cx="396240" cy="551815"/>
          </a:xfrm>
          <a:custGeom>
            <a:avLst/>
            <a:gdLst/>
            <a:ahLst/>
            <a:cxnLst/>
            <a:rect l="l" t="t" r="r" b="b"/>
            <a:pathLst>
              <a:path w="396240" h="551815">
                <a:moveTo>
                  <a:pt x="0" y="551688"/>
                </a:moveTo>
                <a:lnTo>
                  <a:pt x="396240" y="551688"/>
                </a:lnTo>
                <a:lnTo>
                  <a:pt x="396240"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2107"/>
            <a:ext cx="12192000" cy="890269"/>
          </a:xfrm>
          <a:custGeom>
            <a:avLst/>
            <a:gdLst/>
            <a:ahLst/>
            <a:cxnLst/>
            <a:rect l="l" t="t" r="r" b="b"/>
            <a:pathLst>
              <a:path w="12192000" h="890269">
                <a:moveTo>
                  <a:pt x="0" y="890016"/>
                </a:moveTo>
                <a:lnTo>
                  <a:pt x="12192000" y="890016"/>
                </a:lnTo>
                <a:lnTo>
                  <a:pt x="12192000" y="0"/>
                </a:lnTo>
                <a:lnTo>
                  <a:pt x="0" y="0"/>
                </a:lnTo>
                <a:lnTo>
                  <a:pt x="0" y="890016"/>
                </a:lnTo>
                <a:close/>
              </a:path>
            </a:pathLst>
          </a:custGeom>
          <a:solidFill>
            <a:srgbClr val="99A8BC">
              <a:alpha val="29019"/>
            </a:srgbClr>
          </a:solidFill>
        </p:spPr>
        <p:txBody>
          <a:bodyPr wrap="square" lIns="0" tIns="0" rIns="0" bIns="0" rtlCol="0"/>
          <a:lstStyle/>
          <a:p>
            <a:endParaRPr/>
          </a:p>
        </p:txBody>
      </p:sp>
      <p:sp>
        <p:nvSpPr>
          <p:cNvPr id="3" name="object 3"/>
          <p:cNvSpPr/>
          <p:nvPr/>
        </p:nvSpPr>
        <p:spPr>
          <a:xfrm>
            <a:off x="0" y="0"/>
            <a:ext cx="12192000" cy="102235"/>
          </a:xfrm>
          <a:custGeom>
            <a:avLst/>
            <a:gdLst/>
            <a:ahLst/>
            <a:cxnLst/>
            <a:rect l="l" t="t" r="r" b="b"/>
            <a:pathLst>
              <a:path w="12192000" h="102235">
                <a:moveTo>
                  <a:pt x="0" y="102107"/>
                </a:moveTo>
                <a:lnTo>
                  <a:pt x="12192000" y="102107"/>
                </a:lnTo>
                <a:lnTo>
                  <a:pt x="12192000" y="0"/>
                </a:lnTo>
                <a:lnTo>
                  <a:pt x="0" y="0"/>
                </a:lnTo>
                <a:lnTo>
                  <a:pt x="0" y="102107"/>
                </a:lnTo>
                <a:close/>
              </a:path>
            </a:pathLst>
          </a:custGeom>
          <a:solidFill>
            <a:srgbClr val="44536A"/>
          </a:solidFill>
        </p:spPr>
        <p:txBody>
          <a:bodyPr wrap="square" lIns="0" tIns="0" rIns="0" bIns="0" rtlCol="0"/>
          <a:lstStyle/>
          <a:p>
            <a:endParaRPr/>
          </a:p>
        </p:txBody>
      </p:sp>
      <p:sp>
        <p:nvSpPr>
          <p:cNvPr id="4" name="object 4"/>
          <p:cNvSpPr/>
          <p:nvPr/>
        </p:nvSpPr>
        <p:spPr>
          <a:xfrm>
            <a:off x="10791443"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5B9BD4"/>
          </a:solidFill>
        </p:spPr>
        <p:txBody>
          <a:bodyPr wrap="square" lIns="0" tIns="0" rIns="0" bIns="0" rtlCol="0"/>
          <a:lstStyle/>
          <a:p>
            <a:endParaRPr/>
          </a:p>
        </p:txBody>
      </p:sp>
      <p:sp>
        <p:nvSpPr>
          <p:cNvPr id="5" name="object 5"/>
          <p:cNvSpPr/>
          <p:nvPr/>
        </p:nvSpPr>
        <p:spPr>
          <a:xfrm>
            <a:off x="10102595"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FFC000"/>
          </a:solidFill>
        </p:spPr>
        <p:txBody>
          <a:bodyPr wrap="square" lIns="0" tIns="0" rIns="0" bIns="0" rtlCol="0"/>
          <a:lstStyle/>
          <a:p>
            <a:endParaRPr/>
          </a:p>
        </p:txBody>
      </p:sp>
      <p:sp>
        <p:nvSpPr>
          <p:cNvPr id="6" name="object 6"/>
          <p:cNvSpPr/>
          <p:nvPr/>
        </p:nvSpPr>
        <p:spPr>
          <a:xfrm>
            <a:off x="9413747"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A4A4A4"/>
          </a:solidFill>
        </p:spPr>
        <p:txBody>
          <a:bodyPr wrap="square" lIns="0" tIns="0" rIns="0" bIns="0" rtlCol="0"/>
          <a:lstStyle/>
          <a:p>
            <a:endParaRPr/>
          </a:p>
        </p:txBody>
      </p:sp>
      <p:sp>
        <p:nvSpPr>
          <p:cNvPr id="7" name="object 7"/>
          <p:cNvSpPr/>
          <p:nvPr/>
        </p:nvSpPr>
        <p:spPr>
          <a:xfrm>
            <a:off x="8724900"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EC7C30"/>
          </a:solidFill>
        </p:spPr>
        <p:txBody>
          <a:bodyPr wrap="square" lIns="0" tIns="0" rIns="0" bIns="0" rtlCol="0"/>
          <a:lstStyle/>
          <a:p>
            <a:endParaRPr/>
          </a:p>
        </p:txBody>
      </p:sp>
      <p:sp>
        <p:nvSpPr>
          <p:cNvPr id="8" name="object 8"/>
          <p:cNvSpPr/>
          <p:nvPr/>
        </p:nvSpPr>
        <p:spPr>
          <a:xfrm>
            <a:off x="8036052"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4471C4"/>
          </a:solidFill>
        </p:spPr>
        <p:txBody>
          <a:bodyPr wrap="square" lIns="0" tIns="0" rIns="0" bIns="0" rtlCol="0"/>
          <a:lstStyle/>
          <a:p>
            <a:endParaRPr/>
          </a:p>
        </p:txBody>
      </p:sp>
      <p:sp>
        <p:nvSpPr>
          <p:cNvPr id="9" name="object 9"/>
          <p:cNvSpPr/>
          <p:nvPr/>
        </p:nvSpPr>
        <p:spPr>
          <a:xfrm>
            <a:off x="11480292" y="0"/>
            <a:ext cx="711835" cy="102235"/>
          </a:xfrm>
          <a:custGeom>
            <a:avLst/>
            <a:gdLst/>
            <a:ahLst/>
            <a:cxnLst/>
            <a:rect l="l" t="t" r="r" b="b"/>
            <a:pathLst>
              <a:path w="711834" h="102235">
                <a:moveTo>
                  <a:pt x="711707" y="0"/>
                </a:moveTo>
                <a:lnTo>
                  <a:pt x="57150" y="0"/>
                </a:lnTo>
                <a:lnTo>
                  <a:pt x="0" y="102107"/>
                </a:lnTo>
                <a:lnTo>
                  <a:pt x="711707" y="102107"/>
                </a:lnTo>
                <a:lnTo>
                  <a:pt x="711707" y="0"/>
                </a:lnTo>
                <a:close/>
              </a:path>
            </a:pathLst>
          </a:custGeom>
          <a:solidFill>
            <a:srgbClr val="6FAC46"/>
          </a:solidFill>
        </p:spPr>
        <p:txBody>
          <a:bodyPr wrap="square" lIns="0" tIns="0" rIns="0" bIns="0" rtlCol="0"/>
          <a:lstStyle/>
          <a:p>
            <a:endParaRPr/>
          </a:p>
        </p:txBody>
      </p:sp>
      <p:sp>
        <p:nvSpPr>
          <p:cNvPr id="10" name="object 10"/>
          <p:cNvSpPr/>
          <p:nvPr/>
        </p:nvSpPr>
        <p:spPr>
          <a:xfrm>
            <a:off x="11541252" y="6170676"/>
            <a:ext cx="413384" cy="510540"/>
          </a:xfrm>
          <a:custGeom>
            <a:avLst/>
            <a:gdLst/>
            <a:ahLst/>
            <a:cxnLst/>
            <a:rect l="l" t="t" r="r" b="b"/>
            <a:pathLst>
              <a:path w="413384" h="510540">
                <a:moveTo>
                  <a:pt x="206501" y="0"/>
                </a:moveTo>
                <a:lnTo>
                  <a:pt x="0" y="103251"/>
                </a:lnTo>
                <a:lnTo>
                  <a:pt x="0" y="407289"/>
                </a:lnTo>
                <a:lnTo>
                  <a:pt x="206501" y="510540"/>
                </a:lnTo>
                <a:lnTo>
                  <a:pt x="413003" y="407289"/>
                </a:lnTo>
                <a:lnTo>
                  <a:pt x="413003" y="103251"/>
                </a:lnTo>
                <a:lnTo>
                  <a:pt x="206501" y="0"/>
                </a:lnTo>
                <a:close/>
              </a:path>
            </a:pathLst>
          </a:custGeom>
          <a:solidFill>
            <a:srgbClr val="4471C4"/>
          </a:solidFill>
        </p:spPr>
        <p:txBody>
          <a:bodyPr wrap="square" lIns="0" tIns="0" rIns="0" bIns="0" rtlCol="0"/>
          <a:lstStyle/>
          <a:p>
            <a:endParaRPr/>
          </a:p>
        </p:txBody>
      </p:sp>
      <p:sp>
        <p:nvSpPr>
          <p:cNvPr id="11" name="object 11"/>
          <p:cNvSpPr txBox="1"/>
          <p:nvPr/>
        </p:nvSpPr>
        <p:spPr>
          <a:xfrm>
            <a:off x="11647169" y="6278981"/>
            <a:ext cx="22987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Calibri"/>
                <a:cs typeface="Calibri"/>
              </a:rPr>
              <a:t>28</a:t>
            </a:r>
            <a:endParaRPr sz="1600">
              <a:latin typeface="Calibri"/>
              <a:cs typeface="Calibri"/>
            </a:endParaRPr>
          </a:p>
        </p:txBody>
      </p:sp>
      <p:sp>
        <p:nvSpPr>
          <p:cNvPr id="12" name="object 12"/>
          <p:cNvSpPr/>
          <p:nvPr/>
        </p:nvSpPr>
        <p:spPr>
          <a:xfrm>
            <a:off x="949452" y="2188464"/>
            <a:ext cx="10293096" cy="1077467"/>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949452" y="2188464"/>
            <a:ext cx="10293350" cy="1077595"/>
          </a:xfrm>
          <a:prstGeom prst="rect">
            <a:avLst/>
          </a:prstGeom>
          <a:ln w="6096">
            <a:solidFill>
              <a:srgbClr val="A4A4A4"/>
            </a:solidFill>
          </a:ln>
        </p:spPr>
        <p:txBody>
          <a:bodyPr vert="horz" wrap="square" lIns="0" tIns="40640" rIns="0" bIns="0" rtlCol="0">
            <a:spAutoFit/>
          </a:bodyPr>
          <a:lstStyle/>
          <a:p>
            <a:pPr marL="378460" indent="-287020">
              <a:lnSpc>
                <a:spcPct val="100000"/>
              </a:lnSpc>
              <a:spcBef>
                <a:spcPts val="320"/>
              </a:spcBef>
              <a:buFont typeface="Wingdings"/>
              <a:buChar char=""/>
              <a:tabLst>
                <a:tab pos="379095" algn="l"/>
              </a:tabLst>
            </a:pPr>
            <a:r>
              <a:rPr sz="1600" spc="-5" dirty="0">
                <a:latin typeface="Cambria"/>
                <a:cs typeface="Cambria"/>
              </a:rPr>
              <a:t>Determination </a:t>
            </a:r>
            <a:r>
              <a:rPr sz="1600" dirty="0">
                <a:latin typeface="Cambria"/>
                <a:cs typeface="Cambria"/>
              </a:rPr>
              <a:t>of </a:t>
            </a:r>
            <a:r>
              <a:rPr sz="1600" spc="-5" dirty="0">
                <a:latin typeface="Cambria"/>
                <a:cs typeface="Cambria"/>
              </a:rPr>
              <a:t>combined </a:t>
            </a:r>
            <a:r>
              <a:rPr sz="1600" spc="-10" dirty="0">
                <a:latin typeface="Cambria"/>
                <a:cs typeface="Cambria"/>
              </a:rPr>
              <a:t>net</a:t>
            </a:r>
            <a:r>
              <a:rPr sz="1600" spc="-5" dirty="0">
                <a:latin typeface="Cambria"/>
                <a:cs typeface="Cambria"/>
              </a:rPr>
              <a:t> profit</a:t>
            </a:r>
            <a:endParaRPr sz="1600">
              <a:latin typeface="Cambria"/>
              <a:cs typeface="Cambria"/>
            </a:endParaRPr>
          </a:p>
          <a:p>
            <a:pPr marL="378460" indent="-287020">
              <a:lnSpc>
                <a:spcPct val="100000"/>
              </a:lnSpc>
              <a:buFont typeface="Wingdings"/>
              <a:buChar char=""/>
              <a:tabLst>
                <a:tab pos="379095" algn="l"/>
              </a:tabLst>
            </a:pPr>
            <a:r>
              <a:rPr sz="1600" spc="-15" dirty="0">
                <a:latin typeface="Cambria"/>
                <a:cs typeface="Cambria"/>
              </a:rPr>
              <a:t>Evaluation </a:t>
            </a:r>
            <a:r>
              <a:rPr sz="1600" dirty="0">
                <a:latin typeface="Cambria"/>
                <a:cs typeface="Cambria"/>
              </a:rPr>
              <a:t>of </a:t>
            </a:r>
            <a:r>
              <a:rPr sz="1600" spc="-15" dirty="0">
                <a:latin typeface="Cambria"/>
                <a:cs typeface="Cambria"/>
              </a:rPr>
              <a:t>relative</a:t>
            </a:r>
            <a:r>
              <a:rPr sz="1600" spc="70" dirty="0">
                <a:latin typeface="Cambria"/>
                <a:cs typeface="Cambria"/>
              </a:rPr>
              <a:t> </a:t>
            </a:r>
            <a:r>
              <a:rPr sz="1600" spc="-5" dirty="0">
                <a:latin typeface="Cambria"/>
                <a:cs typeface="Cambria"/>
              </a:rPr>
              <a:t>contributions</a:t>
            </a:r>
            <a:endParaRPr sz="1600">
              <a:latin typeface="Cambria"/>
              <a:cs typeface="Cambria"/>
            </a:endParaRPr>
          </a:p>
          <a:p>
            <a:pPr marL="378460" indent="-287020">
              <a:lnSpc>
                <a:spcPct val="100000"/>
              </a:lnSpc>
              <a:buFont typeface="Wingdings"/>
              <a:buChar char=""/>
              <a:tabLst>
                <a:tab pos="379095" algn="l"/>
              </a:tabLst>
            </a:pPr>
            <a:r>
              <a:rPr sz="1600" spc="-5" dirty="0">
                <a:latin typeface="Cambria"/>
                <a:cs typeface="Cambria"/>
              </a:rPr>
              <a:t>Splitting </a:t>
            </a:r>
            <a:r>
              <a:rPr sz="1600" dirty="0">
                <a:latin typeface="Cambria"/>
                <a:cs typeface="Cambria"/>
              </a:rPr>
              <a:t>of </a:t>
            </a:r>
            <a:r>
              <a:rPr sz="1600" spc="-5" dirty="0">
                <a:latin typeface="Cambria"/>
                <a:cs typeface="Cambria"/>
              </a:rPr>
              <a:t>combined </a:t>
            </a:r>
            <a:r>
              <a:rPr sz="1600" spc="-10" dirty="0">
                <a:latin typeface="Cambria"/>
                <a:cs typeface="Cambria"/>
              </a:rPr>
              <a:t>net </a:t>
            </a:r>
            <a:r>
              <a:rPr sz="1600" spc="-5" dirty="0">
                <a:latin typeface="Cambria"/>
                <a:cs typeface="Cambria"/>
              </a:rPr>
              <a:t>profit among </a:t>
            </a:r>
            <a:r>
              <a:rPr sz="1600" spc="-10" dirty="0">
                <a:latin typeface="Cambria"/>
                <a:cs typeface="Cambria"/>
              </a:rPr>
              <a:t>the </a:t>
            </a:r>
            <a:r>
              <a:rPr sz="1600" spc="-5" dirty="0">
                <a:latin typeface="Cambria"/>
                <a:cs typeface="Cambria"/>
              </a:rPr>
              <a:t>AE’s in</a:t>
            </a:r>
            <a:r>
              <a:rPr sz="1600" spc="55" dirty="0">
                <a:latin typeface="Cambria"/>
                <a:cs typeface="Cambria"/>
              </a:rPr>
              <a:t> </a:t>
            </a:r>
            <a:r>
              <a:rPr sz="1600" spc="-5" dirty="0">
                <a:latin typeface="Cambria"/>
                <a:cs typeface="Cambria"/>
              </a:rPr>
              <a:t>proportion.</a:t>
            </a:r>
            <a:endParaRPr sz="1600">
              <a:latin typeface="Cambria"/>
              <a:cs typeface="Cambria"/>
            </a:endParaRPr>
          </a:p>
          <a:p>
            <a:pPr marL="378460" indent="-287020">
              <a:lnSpc>
                <a:spcPct val="100000"/>
              </a:lnSpc>
              <a:buFont typeface="Wingdings"/>
              <a:buChar char=""/>
              <a:tabLst>
                <a:tab pos="379095" algn="l"/>
              </a:tabLst>
            </a:pPr>
            <a:r>
              <a:rPr sz="1600" spc="-5" dirty="0">
                <a:latin typeface="Cambria"/>
                <a:cs typeface="Cambria"/>
              </a:rPr>
              <a:t>Profit </a:t>
            </a:r>
            <a:r>
              <a:rPr sz="1600" spc="-10" dirty="0">
                <a:latin typeface="Cambria"/>
                <a:cs typeface="Cambria"/>
              </a:rPr>
              <a:t>thus </a:t>
            </a:r>
            <a:r>
              <a:rPr sz="1600" spc="-5" dirty="0">
                <a:latin typeface="Cambria"/>
                <a:cs typeface="Cambria"/>
              </a:rPr>
              <a:t>apportioned is </a:t>
            </a:r>
            <a:r>
              <a:rPr sz="1600" spc="-10" dirty="0">
                <a:latin typeface="Cambria"/>
                <a:cs typeface="Cambria"/>
              </a:rPr>
              <a:t>used to </a:t>
            </a:r>
            <a:r>
              <a:rPr sz="1600" spc="-15" dirty="0">
                <a:latin typeface="Cambria"/>
                <a:cs typeface="Cambria"/>
              </a:rPr>
              <a:t>arrive </a:t>
            </a:r>
            <a:r>
              <a:rPr sz="1600" spc="-5" dirty="0">
                <a:latin typeface="Cambria"/>
                <a:cs typeface="Cambria"/>
              </a:rPr>
              <a:t>at</a:t>
            </a:r>
            <a:r>
              <a:rPr sz="1600" spc="125" dirty="0">
                <a:latin typeface="Cambria"/>
                <a:cs typeface="Cambria"/>
              </a:rPr>
              <a:t> </a:t>
            </a:r>
            <a:r>
              <a:rPr sz="1600" spc="-10" dirty="0">
                <a:latin typeface="Cambria"/>
                <a:cs typeface="Cambria"/>
              </a:rPr>
              <a:t>ALP</a:t>
            </a:r>
            <a:endParaRPr sz="1600">
              <a:latin typeface="Cambria"/>
              <a:cs typeface="Cambria"/>
            </a:endParaRPr>
          </a:p>
        </p:txBody>
      </p:sp>
      <p:sp>
        <p:nvSpPr>
          <p:cNvPr id="14" name="object 14"/>
          <p:cNvSpPr txBox="1"/>
          <p:nvPr/>
        </p:nvSpPr>
        <p:spPr>
          <a:xfrm>
            <a:off x="403961" y="3380359"/>
            <a:ext cx="2411730" cy="33083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Cambria"/>
                <a:cs typeface="Cambria"/>
              </a:rPr>
              <a:t>Allocation of</a:t>
            </a:r>
            <a:r>
              <a:rPr sz="2000" b="1" spc="-60" dirty="0">
                <a:latin typeface="Cambria"/>
                <a:cs typeface="Cambria"/>
              </a:rPr>
              <a:t> </a:t>
            </a:r>
            <a:r>
              <a:rPr sz="2000" b="1" spc="-10" dirty="0">
                <a:latin typeface="Cambria"/>
                <a:cs typeface="Cambria"/>
              </a:rPr>
              <a:t>Profits:</a:t>
            </a:r>
            <a:endParaRPr sz="2000">
              <a:latin typeface="Cambria"/>
              <a:cs typeface="Cambria"/>
            </a:endParaRPr>
          </a:p>
        </p:txBody>
      </p:sp>
      <p:sp>
        <p:nvSpPr>
          <p:cNvPr id="15" name="object 15"/>
          <p:cNvSpPr txBox="1"/>
          <p:nvPr/>
        </p:nvSpPr>
        <p:spPr>
          <a:xfrm>
            <a:off x="403961" y="4582414"/>
            <a:ext cx="1635760"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Cambria"/>
                <a:cs typeface="Cambria"/>
              </a:rPr>
              <a:t>Applied</a:t>
            </a:r>
            <a:r>
              <a:rPr sz="2000" b="1" spc="-70" dirty="0">
                <a:latin typeface="Cambria"/>
                <a:cs typeface="Cambria"/>
              </a:rPr>
              <a:t> </a:t>
            </a:r>
            <a:r>
              <a:rPr sz="2000" b="1" spc="-5" dirty="0">
                <a:latin typeface="Cambria"/>
                <a:cs typeface="Cambria"/>
              </a:rPr>
              <a:t>when</a:t>
            </a:r>
            <a:endParaRPr sz="2000">
              <a:latin typeface="Cambria"/>
              <a:cs typeface="Cambria"/>
            </a:endParaRPr>
          </a:p>
        </p:txBody>
      </p:sp>
      <p:sp>
        <p:nvSpPr>
          <p:cNvPr id="16" name="object 16"/>
          <p:cNvSpPr/>
          <p:nvPr/>
        </p:nvSpPr>
        <p:spPr>
          <a:xfrm>
            <a:off x="868680" y="5070347"/>
            <a:ext cx="10742676" cy="1754124"/>
          </a:xfrm>
          <a:prstGeom prst="rect">
            <a:avLst/>
          </a:prstGeom>
          <a:blipFill>
            <a:blip r:embed="rId3" cstate="print"/>
            <a:stretch>
              <a:fillRect/>
            </a:stretch>
          </a:blipFill>
        </p:spPr>
        <p:txBody>
          <a:bodyPr wrap="square" lIns="0" tIns="0" rIns="0" bIns="0" rtlCol="0"/>
          <a:lstStyle/>
          <a:p>
            <a:endParaRPr/>
          </a:p>
        </p:txBody>
      </p:sp>
      <p:sp>
        <p:nvSpPr>
          <p:cNvPr id="17" name="object 17"/>
          <p:cNvSpPr txBox="1"/>
          <p:nvPr/>
        </p:nvSpPr>
        <p:spPr>
          <a:xfrm>
            <a:off x="868680" y="5070347"/>
            <a:ext cx="10742930" cy="1754505"/>
          </a:xfrm>
          <a:prstGeom prst="rect">
            <a:avLst/>
          </a:prstGeom>
          <a:ln w="6096">
            <a:solidFill>
              <a:srgbClr val="A4A4A4"/>
            </a:solidFill>
          </a:ln>
        </p:spPr>
        <p:txBody>
          <a:bodyPr vert="horz" wrap="square" lIns="0" tIns="40640" rIns="0" bIns="0" rtlCol="0">
            <a:spAutoFit/>
          </a:bodyPr>
          <a:lstStyle/>
          <a:p>
            <a:pPr marL="377825" marR="128270" indent="-286385">
              <a:lnSpc>
                <a:spcPct val="100000"/>
              </a:lnSpc>
              <a:spcBef>
                <a:spcPts val="320"/>
              </a:spcBef>
              <a:buFont typeface="Wingdings"/>
              <a:buChar char=""/>
              <a:tabLst>
                <a:tab pos="378460" algn="l"/>
              </a:tabLst>
            </a:pPr>
            <a:r>
              <a:rPr sz="1800" dirty="0">
                <a:latin typeface="Cambria"/>
                <a:cs typeface="Cambria"/>
              </a:rPr>
              <a:t>The functioning of </a:t>
            </a:r>
            <a:r>
              <a:rPr sz="1800" spc="-10" dirty="0">
                <a:latin typeface="Cambria"/>
                <a:cs typeface="Cambria"/>
              </a:rPr>
              <a:t>two </a:t>
            </a:r>
            <a:r>
              <a:rPr sz="1800" dirty="0">
                <a:latin typeface="Cambria"/>
                <a:cs typeface="Cambria"/>
              </a:rPr>
              <a:t>or </a:t>
            </a:r>
            <a:r>
              <a:rPr sz="1800" spc="-10" dirty="0">
                <a:latin typeface="Cambria"/>
                <a:cs typeface="Cambria"/>
              </a:rPr>
              <a:t>more non-arm's </a:t>
            </a:r>
            <a:r>
              <a:rPr sz="1800" spc="-5" dirty="0">
                <a:latin typeface="Cambria"/>
                <a:cs typeface="Cambria"/>
              </a:rPr>
              <a:t>length associate parties </a:t>
            </a:r>
            <a:r>
              <a:rPr sz="1800" spc="-15" dirty="0">
                <a:latin typeface="Cambria"/>
                <a:cs typeface="Cambria"/>
              </a:rPr>
              <a:t>are extremely </a:t>
            </a:r>
            <a:r>
              <a:rPr sz="1800" spc="-5" dirty="0">
                <a:latin typeface="Cambria"/>
                <a:cs typeface="Cambria"/>
              </a:rPr>
              <a:t>included, making </a:t>
            </a:r>
            <a:r>
              <a:rPr sz="1800" dirty="0">
                <a:latin typeface="Cambria"/>
                <a:cs typeface="Cambria"/>
              </a:rPr>
              <a:t>it </a:t>
            </a:r>
            <a:r>
              <a:rPr sz="1800" spc="-10" dirty="0">
                <a:latin typeface="Cambria"/>
                <a:cs typeface="Cambria"/>
              </a:rPr>
              <a:t>hard  </a:t>
            </a:r>
            <a:r>
              <a:rPr sz="1800" spc="-5" dirty="0">
                <a:latin typeface="Cambria"/>
                <a:cs typeface="Cambria"/>
              </a:rPr>
              <a:t>to assess their dealings </a:t>
            </a:r>
            <a:r>
              <a:rPr sz="1800" dirty="0">
                <a:latin typeface="Cambria"/>
                <a:cs typeface="Cambria"/>
              </a:rPr>
              <a:t>on </a:t>
            </a:r>
            <a:r>
              <a:rPr sz="1800" spc="-5" dirty="0">
                <a:latin typeface="Cambria"/>
                <a:cs typeface="Cambria"/>
              </a:rPr>
              <a:t>an </a:t>
            </a:r>
            <a:r>
              <a:rPr sz="1800" dirty="0">
                <a:latin typeface="Cambria"/>
                <a:cs typeface="Cambria"/>
              </a:rPr>
              <a:t>entity</a:t>
            </a:r>
            <a:r>
              <a:rPr sz="1800" spc="-10" dirty="0">
                <a:latin typeface="Cambria"/>
                <a:cs typeface="Cambria"/>
              </a:rPr>
              <a:t> </a:t>
            </a:r>
            <a:r>
              <a:rPr sz="1800" spc="-5" dirty="0">
                <a:latin typeface="Cambria"/>
                <a:cs typeface="Cambria"/>
              </a:rPr>
              <a:t>basis</a:t>
            </a:r>
            <a:endParaRPr sz="1800">
              <a:latin typeface="Cambria"/>
              <a:cs typeface="Cambria"/>
            </a:endParaRPr>
          </a:p>
          <a:p>
            <a:pPr>
              <a:lnSpc>
                <a:spcPct val="100000"/>
              </a:lnSpc>
              <a:spcBef>
                <a:spcPts val="35"/>
              </a:spcBef>
              <a:buFont typeface="Wingdings"/>
              <a:buChar char=""/>
            </a:pPr>
            <a:endParaRPr sz="1850">
              <a:latin typeface="Times New Roman"/>
              <a:cs typeface="Times New Roman"/>
            </a:endParaRPr>
          </a:p>
          <a:p>
            <a:pPr marL="377825" marR="110489" indent="-286385">
              <a:lnSpc>
                <a:spcPct val="100000"/>
              </a:lnSpc>
              <a:buFont typeface="Wingdings"/>
              <a:buChar char=""/>
              <a:tabLst>
                <a:tab pos="378460" algn="l"/>
              </a:tabLst>
            </a:pPr>
            <a:r>
              <a:rPr sz="1800" dirty="0">
                <a:latin typeface="Cambria"/>
                <a:cs typeface="Cambria"/>
              </a:rPr>
              <a:t>The </a:t>
            </a:r>
            <a:r>
              <a:rPr sz="1800" spc="-5" dirty="0">
                <a:latin typeface="Cambria"/>
                <a:cs typeface="Cambria"/>
              </a:rPr>
              <a:t>continuation </a:t>
            </a:r>
            <a:r>
              <a:rPr sz="1800" dirty="0">
                <a:latin typeface="Cambria"/>
                <a:cs typeface="Cambria"/>
              </a:rPr>
              <a:t>of </a:t>
            </a:r>
            <a:r>
              <a:rPr sz="1800" spc="-10" dirty="0">
                <a:latin typeface="Cambria"/>
                <a:cs typeface="Cambria"/>
              </a:rPr>
              <a:t>valuable </a:t>
            </a:r>
            <a:r>
              <a:rPr sz="1800" spc="-5" dirty="0">
                <a:latin typeface="Cambria"/>
                <a:cs typeface="Cambria"/>
              </a:rPr>
              <a:t>and sole intangibles </a:t>
            </a:r>
            <a:r>
              <a:rPr sz="1800" spc="-10" dirty="0">
                <a:latin typeface="Cambria"/>
                <a:cs typeface="Cambria"/>
              </a:rPr>
              <a:t>makes </a:t>
            </a:r>
            <a:r>
              <a:rPr sz="1800" dirty="0">
                <a:latin typeface="Cambria"/>
                <a:cs typeface="Cambria"/>
              </a:rPr>
              <a:t>it </a:t>
            </a:r>
            <a:r>
              <a:rPr sz="1800" spc="-10" dirty="0">
                <a:latin typeface="Cambria"/>
                <a:cs typeface="Cambria"/>
              </a:rPr>
              <a:t>hard to </a:t>
            </a:r>
            <a:r>
              <a:rPr sz="1800" spc="-5" dirty="0">
                <a:latin typeface="Cambria"/>
                <a:cs typeface="Cambria"/>
              </a:rPr>
              <a:t>set up comparability with uncontrolled  dealings </a:t>
            </a:r>
            <a:r>
              <a:rPr sz="1800" spc="-10" dirty="0">
                <a:latin typeface="Cambria"/>
                <a:cs typeface="Cambria"/>
              </a:rPr>
              <a:t>to relate </a:t>
            </a:r>
            <a:r>
              <a:rPr sz="1800" dirty="0">
                <a:latin typeface="Cambria"/>
                <a:cs typeface="Cambria"/>
              </a:rPr>
              <a:t>a </a:t>
            </a:r>
            <a:r>
              <a:rPr sz="1800" spc="-5" dirty="0">
                <a:latin typeface="Cambria"/>
                <a:cs typeface="Cambria"/>
              </a:rPr>
              <a:t>one-sided</a:t>
            </a:r>
            <a:r>
              <a:rPr sz="1800" spc="-15" dirty="0">
                <a:latin typeface="Cambria"/>
                <a:cs typeface="Cambria"/>
              </a:rPr>
              <a:t> </a:t>
            </a:r>
            <a:r>
              <a:rPr sz="1800" spc="-5" dirty="0">
                <a:latin typeface="Cambria"/>
                <a:cs typeface="Cambria"/>
              </a:rPr>
              <a:t>method.</a:t>
            </a:r>
            <a:endParaRPr sz="1800">
              <a:latin typeface="Cambria"/>
              <a:cs typeface="Cambria"/>
            </a:endParaRPr>
          </a:p>
        </p:txBody>
      </p:sp>
      <p:sp>
        <p:nvSpPr>
          <p:cNvPr id="18" name="object 18"/>
          <p:cNvSpPr txBox="1">
            <a:spLocks noGrp="1"/>
          </p:cNvSpPr>
          <p:nvPr>
            <p:ph type="title"/>
          </p:nvPr>
        </p:nvSpPr>
        <p:spPr>
          <a:xfrm>
            <a:off x="489305" y="129667"/>
            <a:ext cx="3566795" cy="422275"/>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002060"/>
                </a:solidFill>
              </a:rPr>
              <a:t>PROFIT </a:t>
            </a:r>
            <a:r>
              <a:rPr sz="2600" b="1" dirty="0">
                <a:solidFill>
                  <a:srgbClr val="002060"/>
                </a:solidFill>
              </a:rPr>
              <a:t>SPLIT</a:t>
            </a:r>
            <a:r>
              <a:rPr sz="2600" b="1" spc="-85" dirty="0">
                <a:solidFill>
                  <a:srgbClr val="002060"/>
                </a:solidFill>
              </a:rPr>
              <a:t> </a:t>
            </a:r>
            <a:r>
              <a:rPr sz="2600" b="1" dirty="0">
                <a:solidFill>
                  <a:srgbClr val="002060"/>
                </a:solidFill>
              </a:rPr>
              <a:t>METHOD</a:t>
            </a:r>
            <a:endParaRPr sz="2600" b="1">
              <a:solidFill>
                <a:srgbClr val="002060"/>
              </a:solidFill>
            </a:endParaRPr>
          </a:p>
        </p:txBody>
      </p:sp>
      <p:sp>
        <p:nvSpPr>
          <p:cNvPr id="19" name="object 19"/>
          <p:cNvSpPr/>
          <p:nvPr/>
        </p:nvSpPr>
        <p:spPr>
          <a:xfrm>
            <a:off x="13716" y="47244"/>
            <a:ext cx="396240" cy="551815"/>
          </a:xfrm>
          <a:custGeom>
            <a:avLst/>
            <a:gdLst/>
            <a:ahLst/>
            <a:cxnLst/>
            <a:rect l="l" t="t" r="r" b="b"/>
            <a:pathLst>
              <a:path w="396240" h="551815">
                <a:moveTo>
                  <a:pt x="0" y="551688"/>
                </a:moveTo>
                <a:lnTo>
                  <a:pt x="396240" y="551688"/>
                </a:lnTo>
                <a:lnTo>
                  <a:pt x="396240" y="0"/>
                </a:lnTo>
                <a:lnTo>
                  <a:pt x="0" y="0"/>
                </a:lnTo>
                <a:lnTo>
                  <a:pt x="0" y="551688"/>
                </a:lnTo>
                <a:close/>
              </a:path>
            </a:pathLst>
          </a:custGeom>
          <a:solidFill>
            <a:srgbClr val="FFC000"/>
          </a:solidFill>
        </p:spPr>
        <p:txBody>
          <a:bodyPr wrap="square" lIns="0" tIns="0" rIns="0" bIns="0" rtlCol="0"/>
          <a:lstStyle/>
          <a:p>
            <a:endParaRPr/>
          </a:p>
        </p:txBody>
      </p:sp>
      <p:sp>
        <p:nvSpPr>
          <p:cNvPr id="20" name="object 20"/>
          <p:cNvSpPr txBox="1"/>
          <p:nvPr/>
        </p:nvSpPr>
        <p:spPr>
          <a:xfrm>
            <a:off x="403961" y="818514"/>
            <a:ext cx="11528425" cy="122555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C55A11"/>
                </a:solidFill>
                <a:latin typeface="Cambria"/>
                <a:cs typeface="Cambria"/>
              </a:rPr>
              <a:t>It </a:t>
            </a:r>
            <a:r>
              <a:rPr sz="2000" b="1" spc="-15" dirty="0">
                <a:solidFill>
                  <a:srgbClr val="C55A11"/>
                </a:solidFill>
                <a:latin typeface="Cambria"/>
                <a:cs typeface="Cambria"/>
              </a:rPr>
              <a:t>evaluates </a:t>
            </a:r>
            <a:r>
              <a:rPr sz="2000" b="1" spc="-5" dirty="0">
                <a:solidFill>
                  <a:srgbClr val="C55A11"/>
                </a:solidFill>
                <a:latin typeface="Cambria"/>
                <a:cs typeface="Cambria"/>
              </a:rPr>
              <a:t>whether the allocation of combined </a:t>
            </a:r>
            <a:r>
              <a:rPr sz="2000" b="1" spc="-10" dirty="0">
                <a:solidFill>
                  <a:srgbClr val="C55A11"/>
                </a:solidFill>
                <a:latin typeface="Cambria"/>
                <a:cs typeface="Cambria"/>
              </a:rPr>
              <a:t>operating profit </a:t>
            </a:r>
            <a:r>
              <a:rPr sz="2000" b="1" spc="-5" dirty="0">
                <a:solidFill>
                  <a:srgbClr val="C55A11"/>
                </a:solidFill>
                <a:latin typeface="Cambria"/>
                <a:cs typeface="Cambria"/>
              </a:rPr>
              <a:t>or loss attributable </a:t>
            </a:r>
            <a:r>
              <a:rPr sz="2000" b="1" spc="-15" dirty="0">
                <a:solidFill>
                  <a:srgbClr val="C55A11"/>
                </a:solidFill>
                <a:latin typeface="Cambria"/>
                <a:cs typeface="Cambria"/>
              </a:rPr>
              <a:t>to </a:t>
            </a:r>
            <a:r>
              <a:rPr sz="2000" b="1" spc="-5" dirty="0">
                <a:solidFill>
                  <a:srgbClr val="C55A11"/>
                </a:solidFill>
                <a:latin typeface="Cambria"/>
                <a:cs typeface="Cambria"/>
              </a:rPr>
              <a:t>one or</a:t>
            </a:r>
            <a:r>
              <a:rPr sz="2000" b="1" spc="-35" dirty="0">
                <a:solidFill>
                  <a:srgbClr val="C55A11"/>
                </a:solidFill>
                <a:latin typeface="Cambria"/>
                <a:cs typeface="Cambria"/>
              </a:rPr>
              <a:t> </a:t>
            </a:r>
            <a:r>
              <a:rPr sz="2000" b="1" spc="-10" dirty="0">
                <a:solidFill>
                  <a:srgbClr val="C55A11"/>
                </a:solidFill>
                <a:latin typeface="Cambria"/>
                <a:cs typeface="Cambria"/>
              </a:rPr>
              <a:t>more</a:t>
            </a:r>
            <a:endParaRPr sz="2000" dirty="0">
              <a:latin typeface="Cambria"/>
              <a:cs typeface="Cambria"/>
            </a:endParaRPr>
          </a:p>
          <a:p>
            <a:pPr marL="12700">
              <a:lnSpc>
                <a:spcPct val="100000"/>
              </a:lnSpc>
            </a:pPr>
            <a:r>
              <a:rPr sz="2000" b="1" spc="-10" dirty="0">
                <a:solidFill>
                  <a:srgbClr val="C55A11"/>
                </a:solidFill>
                <a:latin typeface="Cambria"/>
                <a:cs typeface="Cambria"/>
              </a:rPr>
              <a:t>controlled transactions </a:t>
            </a:r>
            <a:r>
              <a:rPr sz="2000" b="1" dirty="0">
                <a:solidFill>
                  <a:srgbClr val="C55A11"/>
                </a:solidFill>
                <a:latin typeface="Cambria"/>
                <a:cs typeface="Cambria"/>
              </a:rPr>
              <a:t>is </a:t>
            </a:r>
            <a:r>
              <a:rPr sz="2000" b="1" spc="-5" dirty="0">
                <a:solidFill>
                  <a:srgbClr val="C55A11"/>
                </a:solidFill>
                <a:latin typeface="Cambria"/>
                <a:cs typeface="Cambria"/>
              </a:rPr>
              <a:t>at </a:t>
            </a:r>
            <a:r>
              <a:rPr sz="2000" b="1" spc="-10" dirty="0">
                <a:solidFill>
                  <a:srgbClr val="C55A11"/>
                </a:solidFill>
                <a:latin typeface="Cambria"/>
                <a:cs typeface="Cambria"/>
              </a:rPr>
              <a:t>arm’s</a:t>
            </a:r>
            <a:r>
              <a:rPr sz="2000" b="1" spc="-75" dirty="0">
                <a:solidFill>
                  <a:srgbClr val="C55A11"/>
                </a:solidFill>
                <a:latin typeface="Cambria"/>
                <a:cs typeface="Cambria"/>
              </a:rPr>
              <a:t> </a:t>
            </a:r>
            <a:r>
              <a:rPr sz="2000" b="1" spc="-5" dirty="0">
                <a:solidFill>
                  <a:srgbClr val="C55A11"/>
                </a:solidFill>
                <a:latin typeface="Cambria"/>
                <a:cs typeface="Cambria"/>
              </a:rPr>
              <a:t>length.</a:t>
            </a:r>
            <a:endParaRPr sz="2000" dirty="0">
              <a:latin typeface="Cambria"/>
              <a:cs typeface="Cambria"/>
            </a:endParaRPr>
          </a:p>
          <a:p>
            <a:pPr>
              <a:lnSpc>
                <a:spcPct val="100000"/>
              </a:lnSpc>
            </a:pPr>
            <a:endParaRPr sz="1950" dirty="0">
              <a:latin typeface="Times New Roman"/>
              <a:cs typeface="Times New Roman"/>
            </a:endParaRPr>
          </a:p>
          <a:p>
            <a:pPr marL="67945">
              <a:lnSpc>
                <a:spcPct val="100000"/>
              </a:lnSpc>
            </a:pPr>
            <a:r>
              <a:rPr sz="2000" b="1" spc="-5" dirty="0">
                <a:latin typeface="Cambria"/>
                <a:cs typeface="Cambria"/>
              </a:rPr>
              <a:t>Computation </a:t>
            </a:r>
            <a:r>
              <a:rPr sz="2000" b="1" dirty="0">
                <a:latin typeface="Cambria"/>
                <a:cs typeface="Cambria"/>
              </a:rPr>
              <a:t>is </a:t>
            </a:r>
            <a:r>
              <a:rPr sz="2000" b="1" spc="-5" dirty="0">
                <a:latin typeface="Cambria"/>
                <a:cs typeface="Cambria"/>
              </a:rPr>
              <a:t>done as stated</a:t>
            </a:r>
            <a:r>
              <a:rPr sz="2000" b="1" spc="-95" dirty="0">
                <a:latin typeface="Cambria"/>
                <a:cs typeface="Cambria"/>
              </a:rPr>
              <a:t> </a:t>
            </a:r>
            <a:r>
              <a:rPr sz="2000" b="1" spc="-5" dirty="0">
                <a:latin typeface="Cambria"/>
                <a:cs typeface="Cambria"/>
              </a:rPr>
              <a:t>here:</a:t>
            </a:r>
            <a:endParaRPr sz="2000" dirty="0">
              <a:latin typeface="Cambria"/>
              <a:cs typeface="Cambria"/>
            </a:endParaRPr>
          </a:p>
        </p:txBody>
      </p:sp>
      <p:sp>
        <p:nvSpPr>
          <p:cNvPr id="21" name="object 21"/>
          <p:cNvSpPr/>
          <p:nvPr/>
        </p:nvSpPr>
        <p:spPr>
          <a:xfrm>
            <a:off x="949452" y="3863340"/>
            <a:ext cx="10293096" cy="647700"/>
          </a:xfrm>
          <a:prstGeom prst="rect">
            <a:avLst/>
          </a:prstGeom>
          <a:blipFill>
            <a:blip r:embed="rId4" cstate="print"/>
            <a:stretch>
              <a:fillRect/>
            </a:stretch>
          </a:blipFill>
        </p:spPr>
        <p:txBody>
          <a:bodyPr wrap="square" lIns="0" tIns="0" rIns="0" bIns="0" rtlCol="0"/>
          <a:lstStyle/>
          <a:p>
            <a:endParaRPr/>
          </a:p>
        </p:txBody>
      </p:sp>
      <p:sp>
        <p:nvSpPr>
          <p:cNvPr id="22" name="object 22"/>
          <p:cNvSpPr txBox="1"/>
          <p:nvPr/>
        </p:nvSpPr>
        <p:spPr>
          <a:xfrm>
            <a:off x="949452" y="3863340"/>
            <a:ext cx="10293350" cy="647700"/>
          </a:xfrm>
          <a:prstGeom prst="rect">
            <a:avLst/>
          </a:prstGeom>
          <a:ln w="6096">
            <a:solidFill>
              <a:srgbClr val="A4A4A4"/>
            </a:solidFill>
          </a:ln>
        </p:spPr>
        <p:txBody>
          <a:bodyPr vert="horz" wrap="square" lIns="0" tIns="41275" rIns="0" bIns="0" rtlCol="0">
            <a:spAutoFit/>
          </a:bodyPr>
          <a:lstStyle/>
          <a:p>
            <a:pPr marL="300355" indent="-208915">
              <a:lnSpc>
                <a:spcPct val="100000"/>
              </a:lnSpc>
              <a:spcBef>
                <a:spcPts val="325"/>
              </a:spcBef>
              <a:buAutoNum type="alphaLcPeriod"/>
              <a:tabLst>
                <a:tab pos="300990" algn="l"/>
              </a:tabLst>
            </a:pPr>
            <a:r>
              <a:rPr sz="1800" spc="-10" dirty="0">
                <a:latin typeface="Cambria"/>
                <a:cs typeface="Cambria"/>
              </a:rPr>
              <a:t>Comparable </a:t>
            </a:r>
            <a:r>
              <a:rPr sz="1800" spc="-5" dirty="0">
                <a:latin typeface="Cambria"/>
                <a:cs typeface="Cambria"/>
              </a:rPr>
              <a:t>Split</a:t>
            </a:r>
            <a:r>
              <a:rPr sz="1800" spc="5" dirty="0">
                <a:latin typeface="Cambria"/>
                <a:cs typeface="Cambria"/>
              </a:rPr>
              <a:t> </a:t>
            </a:r>
            <a:r>
              <a:rPr sz="1800" spc="-5" dirty="0">
                <a:latin typeface="Cambria"/>
                <a:cs typeface="Cambria"/>
              </a:rPr>
              <a:t>Method</a:t>
            </a:r>
            <a:endParaRPr sz="1800">
              <a:latin typeface="Cambria"/>
              <a:cs typeface="Cambria"/>
            </a:endParaRPr>
          </a:p>
          <a:p>
            <a:pPr marL="315595" indent="-224154">
              <a:lnSpc>
                <a:spcPct val="100000"/>
              </a:lnSpc>
              <a:buAutoNum type="alphaLcPeriod"/>
              <a:tabLst>
                <a:tab pos="316230" algn="l"/>
              </a:tabLst>
            </a:pPr>
            <a:r>
              <a:rPr sz="1800" spc="-10" dirty="0">
                <a:latin typeface="Cambria"/>
                <a:cs typeface="Cambria"/>
              </a:rPr>
              <a:t>Residual </a:t>
            </a:r>
            <a:r>
              <a:rPr sz="1800" spc="-5" dirty="0">
                <a:latin typeface="Cambria"/>
                <a:cs typeface="Cambria"/>
              </a:rPr>
              <a:t>Profit</a:t>
            </a:r>
            <a:r>
              <a:rPr sz="1800" spc="15" dirty="0">
                <a:latin typeface="Cambria"/>
                <a:cs typeface="Cambria"/>
              </a:rPr>
              <a:t> </a:t>
            </a:r>
            <a:r>
              <a:rPr sz="1800" spc="-5" dirty="0">
                <a:latin typeface="Cambria"/>
                <a:cs typeface="Cambria"/>
              </a:rPr>
              <a:t>Split</a:t>
            </a:r>
            <a:endParaRPr sz="1800">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2107"/>
            <a:ext cx="12192000" cy="890269"/>
          </a:xfrm>
          <a:custGeom>
            <a:avLst/>
            <a:gdLst/>
            <a:ahLst/>
            <a:cxnLst/>
            <a:rect l="l" t="t" r="r" b="b"/>
            <a:pathLst>
              <a:path w="12192000" h="890269">
                <a:moveTo>
                  <a:pt x="0" y="890016"/>
                </a:moveTo>
                <a:lnTo>
                  <a:pt x="12192000" y="890016"/>
                </a:lnTo>
                <a:lnTo>
                  <a:pt x="12192000" y="0"/>
                </a:lnTo>
                <a:lnTo>
                  <a:pt x="0" y="0"/>
                </a:lnTo>
                <a:lnTo>
                  <a:pt x="0" y="890016"/>
                </a:lnTo>
                <a:close/>
              </a:path>
            </a:pathLst>
          </a:custGeom>
          <a:solidFill>
            <a:srgbClr val="99A8BC">
              <a:alpha val="29019"/>
            </a:srgbClr>
          </a:solidFill>
        </p:spPr>
        <p:txBody>
          <a:bodyPr wrap="square" lIns="0" tIns="0" rIns="0" bIns="0" rtlCol="0"/>
          <a:lstStyle/>
          <a:p>
            <a:endParaRPr/>
          </a:p>
        </p:txBody>
      </p:sp>
      <p:sp>
        <p:nvSpPr>
          <p:cNvPr id="3" name="object 3"/>
          <p:cNvSpPr/>
          <p:nvPr/>
        </p:nvSpPr>
        <p:spPr>
          <a:xfrm>
            <a:off x="0" y="0"/>
            <a:ext cx="12192000" cy="102235"/>
          </a:xfrm>
          <a:custGeom>
            <a:avLst/>
            <a:gdLst/>
            <a:ahLst/>
            <a:cxnLst/>
            <a:rect l="l" t="t" r="r" b="b"/>
            <a:pathLst>
              <a:path w="12192000" h="102235">
                <a:moveTo>
                  <a:pt x="0" y="102107"/>
                </a:moveTo>
                <a:lnTo>
                  <a:pt x="12192000" y="102107"/>
                </a:lnTo>
                <a:lnTo>
                  <a:pt x="12192000" y="0"/>
                </a:lnTo>
                <a:lnTo>
                  <a:pt x="0" y="0"/>
                </a:lnTo>
                <a:lnTo>
                  <a:pt x="0" y="102107"/>
                </a:lnTo>
                <a:close/>
              </a:path>
            </a:pathLst>
          </a:custGeom>
          <a:solidFill>
            <a:srgbClr val="44536A"/>
          </a:solidFill>
        </p:spPr>
        <p:txBody>
          <a:bodyPr wrap="square" lIns="0" tIns="0" rIns="0" bIns="0" rtlCol="0"/>
          <a:lstStyle/>
          <a:p>
            <a:endParaRPr/>
          </a:p>
        </p:txBody>
      </p:sp>
      <p:sp>
        <p:nvSpPr>
          <p:cNvPr id="4" name="object 4"/>
          <p:cNvSpPr/>
          <p:nvPr/>
        </p:nvSpPr>
        <p:spPr>
          <a:xfrm>
            <a:off x="10791443"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5B9BD4"/>
          </a:solidFill>
        </p:spPr>
        <p:txBody>
          <a:bodyPr wrap="square" lIns="0" tIns="0" rIns="0" bIns="0" rtlCol="0"/>
          <a:lstStyle/>
          <a:p>
            <a:endParaRPr/>
          </a:p>
        </p:txBody>
      </p:sp>
      <p:sp>
        <p:nvSpPr>
          <p:cNvPr id="5" name="object 5"/>
          <p:cNvSpPr/>
          <p:nvPr/>
        </p:nvSpPr>
        <p:spPr>
          <a:xfrm>
            <a:off x="10102595"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FFC000"/>
          </a:solidFill>
        </p:spPr>
        <p:txBody>
          <a:bodyPr wrap="square" lIns="0" tIns="0" rIns="0" bIns="0" rtlCol="0"/>
          <a:lstStyle/>
          <a:p>
            <a:endParaRPr/>
          </a:p>
        </p:txBody>
      </p:sp>
      <p:sp>
        <p:nvSpPr>
          <p:cNvPr id="6" name="object 6"/>
          <p:cNvSpPr/>
          <p:nvPr/>
        </p:nvSpPr>
        <p:spPr>
          <a:xfrm>
            <a:off x="9413747"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A4A4A4"/>
          </a:solidFill>
        </p:spPr>
        <p:txBody>
          <a:bodyPr wrap="square" lIns="0" tIns="0" rIns="0" bIns="0" rtlCol="0"/>
          <a:lstStyle/>
          <a:p>
            <a:endParaRPr/>
          </a:p>
        </p:txBody>
      </p:sp>
      <p:sp>
        <p:nvSpPr>
          <p:cNvPr id="7" name="object 7"/>
          <p:cNvSpPr/>
          <p:nvPr/>
        </p:nvSpPr>
        <p:spPr>
          <a:xfrm>
            <a:off x="8724900"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EC7C30"/>
          </a:solidFill>
        </p:spPr>
        <p:txBody>
          <a:bodyPr wrap="square" lIns="0" tIns="0" rIns="0" bIns="0" rtlCol="0"/>
          <a:lstStyle/>
          <a:p>
            <a:endParaRPr/>
          </a:p>
        </p:txBody>
      </p:sp>
      <p:sp>
        <p:nvSpPr>
          <p:cNvPr id="8" name="object 8"/>
          <p:cNvSpPr/>
          <p:nvPr/>
        </p:nvSpPr>
        <p:spPr>
          <a:xfrm>
            <a:off x="8036052"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4471C4"/>
          </a:solidFill>
        </p:spPr>
        <p:txBody>
          <a:bodyPr wrap="square" lIns="0" tIns="0" rIns="0" bIns="0" rtlCol="0"/>
          <a:lstStyle/>
          <a:p>
            <a:endParaRPr/>
          </a:p>
        </p:txBody>
      </p:sp>
      <p:sp>
        <p:nvSpPr>
          <p:cNvPr id="9" name="object 9"/>
          <p:cNvSpPr/>
          <p:nvPr/>
        </p:nvSpPr>
        <p:spPr>
          <a:xfrm>
            <a:off x="11480292" y="0"/>
            <a:ext cx="711835" cy="102235"/>
          </a:xfrm>
          <a:custGeom>
            <a:avLst/>
            <a:gdLst/>
            <a:ahLst/>
            <a:cxnLst/>
            <a:rect l="l" t="t" r="r" b="b"/>
            <a:pathLst>
              <a:path w="711834" h="102235">
                <a:moveTo>
                  <a:pt x="711707" y="0"/>
                </a:moveTo>
                <a:lnTo>
                  <a:pt x="57150" y="0"/>
                </a:lnTo>
                <a:lnTo>
                  <a:pt x="0" y="102107"/>
                </a:lnTo>
                <a:lnTo>
                  <a:pt x="711707" y="102107"/>
                </a:lnTo>
                <a:lnTo>
                  <a:pt x="711707" y="0"/>
                </a:lnTo>
                <a:close/>
              </a:path>
            </a:pathLst>
          </a:custGeom>
          <a:solidFill>
            <a:srgbClr val="6FAC46"/>
          </a:solidFill>
        </p:spPr>
        <p:txBody>
          <a:bodyPr wrap="square" lIns="0" tIns="0" rIns="0" bIns="0" rtlCol="0"/>
          <a:lstStyle/>
          <a:p>
            <a:endParaRPr/>
          </a:p>
        </p:txBody>
      </p:sp>
      <p:sp>
        <p:nvSpPr>
          <p:cNvPr id="10" name="object 10"/>
          <p:cNvSpPr/>
          <p:nvPr/>
        </p:nvSpPr>
        <p:spPr>
          <a:xfrm>
            <a:off x="11541252" y="6170676"/>
            <a:ext cx="413384" cy="510540"/>
          </a:xfrm>
          <a:custGeom>
            <a:avLst/>
            <a:gdLst/>
            <a:ahLst/>
            <a:cxnLst/>
            <a:rect l="l" t="t" r="r" b="b"/>
            <a:pathLst>
              <a:path w="413384" h="510540">
                <a:moveTo>
                  <a:pt x="206501" y="0"/>
                </a:moveTo>
                <a:lnTo>
                  <a:pt x="0" y="103251"/>
                </a:lnTo>
                <a:lnTo>
                  <a:pt x="0" y="407289"/>
                </a:lnTo>
                <a:lnTo>
                  <a:pt x="206501" y="510540"/>
                </a:lnTo>
                <a:lnTo>
                  <a:pt x="413003" y="407289"/>
                </a:lnTo>
                <a:lnTo>
                  <a:pt x="413003" y="103251"/>
                </a:lnTo>
                <a:lnTo>
                  <a:pt x="206501" y="0"/>
                </a:lnTo>
                <a:close/>
              </a:path>
            </a:pathLst>
          </a:custGeom>
          <a:solidFill>
            <a:srgbClr val="4471C4"/>
          </a:solidFill>
        </p:spPr>
        <p:txBody>
          <a:bodyPr wrap="square" lIns="0" tIns="0" rIns="0" bIns="0" rtlCol="0"/>
          <a:lstStyle/>
          <a:p>
            <a:endParaRPr/>
          </a:p>
        </p:txBody>
      </p:sp>
      <p:sp>
        <p:nvSpPr>
          <p:cNvPr id="11" name="object 11"/>
          <p:cNvSpPr/>
          <p:nvPr/>
        </p:nvSpPr>
        <p:spPr>
          <a:xfrm>
            <a:off x="11315700" y="0"/>
            <a:ext cx="591311" cy="534924"/>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05027" y="1316736"/>
            <a:ext cx="303530" cy="304800"/>
          </a:xfrm>
          <a:custGeom>
            <a:avLst/>
            <a:gdLst/>
            <a:ahLst/>
            <a:cxnLst/>
            <a:rect l="l" t="t" r="r" b="b"/>
            <a:pathLst>
              <a:path w="303530" h="304800">
                <a:moveTo>
                  <a:pt x="151637" y="0"/>
                </a:moveTo>
                <a:lnTo>
                  <a:pt x="0" y="0"/>
                </a:lnTo>
                <a:lnTo>
                  <a:pt x="151637" y="152400"/>
                </a:lnTo>
                <a:lnTo>
                  <a:pt x="0" y="304800"/>
                </a:lnTo>
                <a:lnTo>
                  <a:pt x="151637" y="304800"/>
                </a:lnTo>
                <a:lnTo>
                  <a:pt x="303275" y="152400"/>
                </a:lnTo>
                <a:lnTo>
                  <a:pt x="151637" y="0"/>
                </a:lnTo>
                <a:close/>
              </a:path>
            </a:pathLst>
          </a:custGeom>
          <a:solidFill>
            <a:srgbClr val="EC7C30"/>
          </a:solidFill>
        </p:spPr>
        <p:txBody>
          <a:bodyPr wrap="square" lIns="0" tIns="0" rIns="0" bIns="0" rtlCol="0"/>
          <a:lstStyle/>
          <a:p>
            <a:endParaRPr/>
          </a:p>
        </p:txBody>
      </p:sp>
      <p:sp>
        <p:nvSpPr>
          <p:cNvPr id="13" name="object 13"/>
          <p:cNvSpPr/>
          <p:nvPr/>
        </p:nvSpPr>
        <p:spPr>
          <a:xfrm>
            <a:off x="667512" y="2647188"/>
            <a:ext cx="303530" cy="303530"/>
          </a:xfrm>
          <a:custGeom>
            <a:avLst/>
            <a:gdLst/>
            <a:ahLst/>
            <a:cxnLst/>
            <a:rect l="l" t="t" r="r" b="b"/>
            <a:pathLst>
              <a:path w="303530" h="303530">
                <a:moveTo>
                  <a:pt x="151637" y="0"/>
                </a:moveTo>
                <a:lnTo>
                  <a:pt x="0" y="0"/>
                </a:lnTo>
                <a:lnTo>
                  <a:pt x="151637" y="151637"/>
                </a:lnTo>
                <a:lnTo>
                  <a:pt x="0" y="303275"/>
                </a:lnTo>
                <a:lnTo>
                  <a:pt x="151637" y="303275"/>
                </a:lnTo>
                <a:lnTo>
                  <a:pt x="303275" y="151637"/>
                </a:lnTo>
                <a:lnTo>
                  <a:pt x="151637" y="0"/>
                </a:lnTo>
                <a:close/>
              </a:path>
            </a:pathLst>
          </a:custGeom>
          <a:solidFill>
            <a:srgbClr val="4471C4"/>
          </a:solidFill>
        </p:spPr>
        <p:txBody>
          <a:bodyPr wrap="square" lIns="0" tIns="0" rIns="0" bIns="0" rtlCol="0"/>
          <a:lstStyle/>
          <a:p>
            <a:endParaRPr/>
          </a:p>
        </p:txBody>
      </p:sp>
      <p:sp>
        <p:nvSpPr>
          <p:cNvPr id="14" name="object 14"/>
          <p:cNvSpPr/>
          <p:nvPr/>
        </p:nvSpPr>
        <p:spPr>
          <a:xfrm>
            <a:off x="691895" y="4860035"/>
            <a:ext cx="303530" cy="304800"/>
          </a:xfrm>
          <a:custGeom>
            <a:avLst/>
            <a:gdLst/>
            <a:ahLst/>
            <a:cxnLst/>
            <a:rect l="l" t="t" r="r" b="b"/>
            <a:pathLst>
              <a:path w="303530" h="304800">
                <a:moveTo>
                  <a:pt x="151638" y="0"/>
                </a:moveTo>
                <a:lnTo>
                  <a:pt x="0" y="0"/>
                </a:lnTo>
                <a:lnTo>
                  <a:pt x="151638" y="152400"/>
                </a:lnTo>
                <a:lnTo>
                  <a:pt x="0" y="304800"/>
                </a:lnTo>
                <a:lnTo>
                  <a:pt x="151638" y="304800"/>
                </a:lnTo>
                <a:lnTo>
                  <a:pt x="303276" y="152400"/>
                </a:lnTo>
                <a:lnTo>
                  <a:pt x="151638" y="0"/>
                </a:lnTo>
                <a:close/>
              </a:path>
            </a:pathLst>
          </a:custGeom>
          <a:solidFill>
            <a:srgbClr val="FFC000"/>
          </a:solidFill>
        </p:spPr>
        <p:txBody>
          <a:bodyPr wrap="square" lIns="0" tIns="0" rIns="0" bIns="0" rtlCol="0"/>
          <a:lstStyle/>
          <a:p>
            <a:endParaRPr/>
          </a:p>
        </p:txBody>
      </p:sp>
      <p:sp>
        <p:nvSpPr>
          <p:cNvPr id="15" name="object 15"/>
          <p:cNvSpPr txBox="1"/>
          <p:nvPr/>
        </p:nvSpPr>
        <p:spPr>
          <a:xfrm>
            <a:off x="1073302" y="1207770"/>
            <a:ext cx="10803890" cy="5340350"/>
          </a:xfrm>
          <a:prstGeom prst="rect">
            <a:avLst/>
          </a:prstGeom>
        </p:spPr>
        <p:txBody>
          <a:bodyPr vert="horz" wrap="square" lIns="0" tIns="30480" rIns="0" bIns="0" rtlCol="0">
            <a:spAutoFit/>
          </a:bodyPr>
          <a:lstStyle/>
          <a:p>
            <a:pPr marL="12700">
              <a:lnSpc>
                <a:spcPct val="100000"/>
              </a:lnSpc>
              <a:spcBef>
                <a:spcPts val="240"/>
              </a:spcBef>
            </a:pPr>
            <a:r>
              <a:rPr sz="1800" b="1" spc="-5" dirty="0">
                <a:latin typeface="Cambria"/>
                <a:cs typeface="Cambria"/>
              </a:rPr>
              <a:t>Meaning</a:t>
            </a:r>
            <a:endParaRPr sz="1800" dirty="0">
              <a:latin typeface="Cambria"/>
              <a:cs typeface="Cambria"/>
            </a:endParaRPr>
          </a:p>
          <a:p>
            <a:pPr marL="285115">
              <a:lnSpc>
                <a:spcPct val="100000"/>
              </a:lnSpc>
              <a:spcBef>
                <a:spcPts val="145"/>
              </a:spcBef>
            </a:pPr>
            <a:r>
              <a:rPr sz="1800" dirty="0">
                <a:solidFill>
                  <a:srgbClr val="44536A"/>
                </a:solidFill>
                <a:latin typeface="Cambria"/>
                <a:cs typeface="Cambria"/>
              </a:rPr>
              <a:t>In </a:t>
            </a:r>
            <a:r>
              <a:rPr sz="1800" spc="-5" dirty="0">
                <a:solidFill>
                  <a:srgbClr val="44536A"/>
                </a:solidFill>
                <a:latin typeface="Cambria"/>
                <a:cs typeface="Cambria"/>
              </a:rPr>
              <a:t>this method, ALP </a:t>
            </a:r>
            <a:r>
              <a:rPr sz="1800" dirty="0">
                <a:solidFill>
                  <a:srgbClr val="44536A"/>
                </a:solidFill>
                <a:latin typeface="Cambria"/>
                <a:cs typeface="Cambria"/>
              </a:rPr>
              <a:t>is </a:t>
            </a:r>
            <a:r>
              <a:rPr sz="1800" spc="-5" dirty="0">
                <a:solidFill>
                  <a:srgbClr val="44536A"/>
                </a:solidFill>
                <a:latin typeface="Cambria"/>
                <a:cs typeface="Cambria"/>
              </a:rPr>
              <a:t>determined </a:t>
            </a:r>
            <a:r>
              <a:rPr sz="1800" spc="-15" dirty="0">
                <a:solidFill>
                  <a:srgbClr val="44536A"/>
                </a:solidFill>
                <a:latin typeface="Cambria"/>
                <a:cs typeface="Cambria"/>
              </a:rPr>
              <a:t>by </a:t>
            </a:r>
            <a:r>
              <a:rPr sz="1800" spc="-5" dirty="0">
                <a:solidFill>
                  <a:srgbClr val="44536A"/>
                </a:solidFill>
                <a:latin typeface="Cambria"/>
                <a:cs typeface="Cambria"/>
              </a:rPr>
              <a:t>comparing the </a:t>
            </a:r>
            <a:r>
              <a:rPr sz="1800" spc="-10" dirty="0">
                <a:solidFill>
                  <a:srgbClr val="44536A"/>
                </a:solidFill>
                <a:latin typeface="Cambria"/>
                <a:cs typeface="Cambria"/>
              </a:rPr>
              <a:t>operating profit </a:t>
            </a:r>
            <a:r>
              <a:rPr sz="1800" spc="-15" dirty="0">
                <a:solidFill>
                  <a:srgbClr val="44536A"/>
                </a:solidFill>
                <a:latin typeface="Cambria"/>
                <a:cs typeface="Cambria"/>
              </a:rPr>
              <a:t>relative</a:t>
            </a:r>
            <a:r>
              <a:rPr sz="1800" spc="190" dirty="0">
                <a:solidFill>
                  <a:srgbClr val="44536A"/>
                </a:solidFill>
                <a:latin typeface="Cambria"/>
                <a:cs typeface="Cambria"/>
              </a:rPr>
              <a:t> </a:t>
            </a:r>
            <a:r>
              <a:rPr sz="1800" spc="-10" dirty="0">
                <a:solidFill>
                  <a:srgbClr val="44536A"/>
                </a:solidFill>
                <a:latin typeface="Cambria"/>
                <a:cs typeface="Cambria"/>
              </a:rPr>
              <a:t>to</a:t>
            </a:r>
            <a:endParaRPr sz="1800" dirty="0">
              <a:latin typeface="Cambria"/>
              <a:cs typeface="Cambria"/>
            </a:endParaRPr>
          </a:p>
          <a:p>
            <a:pPr marL="285115">
              <a:lnSpc>
                <a:spcPct val="100000"/>
              </a:lnSpc>
              <a:spcBef>
                <a:spcPts val="1080"/>
              </a:spcBef>
            </a:pPr>
            <a:r>
              <a:rPr sz="1800" spc="-5" dirty="0">
                <a:solidFill>
                  <a:srgbClr val="44536A"/>
                </a:solidFill>
                <a:latin typeface="Cambria"/>
                <a:cs typeface="Cambria"/>
              </a:rPr>
              <a:t>an </a:t>
            </a:r>
            <a:r>
              <a:rPr sz="1800" spc="-10" dirty="0">
                <a:solidFill>
                  <a:srgbClr val="44536A"/>
                </a:solidFill>
                <a:latin typeface="Cambria"/>
                <a:cs typeface="Cambria"/>
              </a:rPr>
              <a:t>appropriate</a:t>
            </a:r>
            <a:r>
              <a:rPr sz="1800" dirty="0">
                <a:solidFill>
                  <a:srgbClr val="44536A"/>
                </a:solidFill>
                <a:latin typeface="Cambria"/>
                <a:cs typeface="Cambria"/>
              </a:rPr>
              <a:t> </a:t>
            </a:r>
            <a:r>
              <a:rPr sz="1800" spc="-5" dirty="0">
                <a:solidFill>
                  <a:srgbClr val="44536A"/>
                </a:solidFill>
                <a:latin typeface="Cambria"/>
                <a:cs typeface="Cambria"/>
              </a:rPr>
              <a:t>base.</a:t>
            </a:r>
            <a:endParaRPr sz="1800" dirty="0">
              <a:latin typeface="Cambria"/>
              <a:cs typeface="Cambria"/>
            </a:endParaRPr>
          </a:p>
          <a:p>
            <a:pPr>
              <a:lnSpc>
                <a:spcPct val="100000"/>
              </a:lnSpc>
              <a:spcBef>
                <a:spcPts val="10"/>
              </a:spcBef>
            </a:pPr>
            <a:endParaRPr sz="2700" dirty="0">
              <a:latin typeface="Times New Roman"/>
              <a:cs typeface="Times New Roman"/>
            </a:endParaRPr>
          </a:p>
          <a:p>
            <a:pPr marL="68580">
              <a:lnSpc>
                <a:spcPct val="100000"/>
              </a:lnSpc>
            </a:pPr>
            <a:r>
              <a:rPr sz="1800" b="1" spc="-5" dirty="0">
                <a:latin typeface="Cambria"/>
                <a:cs typeface="Cambria"/>
              </a:rPr>
              <a:t>Computation</a:t>
            </a:r>
            <a:endParaRPr sz="1800" dirty="0">
              <a:latin typeface="Cambria"/>
              <a:cs typeface="Cambria"/>
            </a:endParaRPr>
          </a:p>
          <a:p>
            <a:pPr marL="680085" indent="-287020">
              <a:lnSpc>
                <a:spcPct val="100000"/>
              </a:lnSpc>
              <a:spcBef>
                <a:spcPts val="1320"/>
              </a:spcBef>
              <a:buFont typeface="Wingdings"/>
              <a:buChar char=""/>
              <a:tabLst>
                <a:tab pos="680085" algn="l"/>
                <a:tab pos="680720" algn="l"/>
              </a:tabLst>
            </a:pPr>
            <a:r>
              <a:rPr sz="1600" dirty="0">
                <a:solidFill>
                  <a:srgbClr val="44536A"/>
                </a:solidFill>
                <a:latin typeface="Cambria"/>
                <a:cs typeface="Cambria"/>
              </a:rPr>
              <a:t>NP </a:t>
            </a:r>
            <a:r>
              <a:rPr sz="1600" spc="-10" dirty="0">
                <a:solidFill>
                  <a:srgbClr val="44536A"/>
                </a:solidFill>
                <a:latin typeface="Cambria"/>
                <a:cs typeface="Cambria"/>
              </a:rPr>
              <a:t>Margin </a:t>
            </a:r>
            <a:r>
              <a:rPr sz="1600" spc="-5" dirty="0">
                <a:solidFill>
                  <a:srgbClr val="44536A"/>
                </a:solidFill>
                <a:latin typeface="Cambria"/>
                <a:cs typeface="Cambria"/>
              </a:rPr>
              <a:t>realised </a:t>
            </a:r>
            <a:r>
              <a:rPr sz="1600" spc="-15" dirty="0">
                <a:solidFill>
                  <a:srgbClr val="44536A"/>
                </a:solidFill>
                <a:latin typeface="Cambria"/>
                <a:cs typeface="Cambria"/>
              </a:rPr>
              <a:t>by </a:t>
            </a:r>
            <a:r>
              <a:rPr sz="1600" spc="-5" dirty="0">
                <a:solidFill>
                  <a:srgbClr val="44536A"/>
                </a:solidFill>
                <a:latin typeface="Cambria"/>
                <a:cs typeface="Cambria"/>
              </a:rPr>
              <a:t>AE </a:t>
            </a:r>
            <a:r>
              <a:rPr sz="1600" spc="-10" dirty="0">
                <a:solidFill>
                  <a:srgbClr val="44536A"/>
                </a:solidFill>
                <a:latin typeface="Cambria"/>
                <a:cs typeface="Cambria"/>
              </a:rPr>
              <a:t>from </a:t>
            </a:r>
            <a:r>
              <a:rPr sz="1600" spc="-5" dirty="0">
                <a:solidFill>
                  <a:srgbClr val="44536A"/>
                </a:solidFill>
                <a:latin typeface="Cambria"/>
                <a:cs typeface="Cambria"/>
              </a:rPr>
              <a:t>international </a:t>
            </a:r>
            <a:r>
              <a:rPr sz="1600" spc="-10" dirty="0">
                <a:solidFill>
                  <a:srgbClr val="44536A"/>
                </a:solidFill>
                <a:latin typeface="Cambria"/>
                <a:cs typeface="Cambria"/>
              </a:rPr>
              <a:t>transaction </a:t>
            </a:r>
            <a:r>
              <a:rPr sz="1600" spc="-5" dirty="0">
                <a:solidFill>
                  <a:srgbClr val="44536A"/>
                </a:solidFill>
                <a:latin typeface="Cambria"/>
                <a:cs typeface="Cambria"/>
              </a:rPr>
              <a:t>is </a:t>
            </a:r>
            <a:r>
              <a:rPr sz="1600" spc="-10" dirty="0">
                <a:solidFill>
                  <a:srgbClr val="44536A"/>
                </a:solidFill>
                <a:latin typeface="Cambria"/>
                <a:cs typeface="Cambria"/>
              </a:rPr>
              <a:t>to </a:t>
            </a:r>
            <a:r>
              <a:rPr sz="1600" spc="-5" dirty="0">
                <a:solidFill>
                  <a:srgbClr val="44536A"/>
                </a:solidFill>
                <a:latin typeface="Cambria"/>
                <a:cs typeface="Cambria"/>
              </a:rPr>
              <a:t>be</a:t>
            </a:r>
            <a:r>
              <a:rPr sz="1600" spc="135" dirty="0">
                <a:solidFill>
                  <a:srgbClr val="44536A"/>
                </a:solidFill>
                <a:latin typeface="Cambria"/>
                <a:cs typeface="Cambria"/>
              </a:rPr>
              <a:t> </a:t>
            </a:r>
            <a:r>
              <a:rPr sz="1600" spc="-5" dirty="0">
                <a:solidFill>
                  <a:srgbClr val="44536A"/>
                </a:solidFill>
                <a:latin typeface="Cambria"/>
                <a:cs typeface="Cambria"/>
              </a:rPr>
              <a:t>calculated.</a:t>
            </a:r>
            <a:endParaRPr sz="1600" dirty="0">
              <a:latin typeface="Cambria"/>
              <a:cs typeface="Cambria"/>
            </a:endParaRPr>
          </a:p>
          <a:p>
            <a:pPr marL="680085" indent="-287020">
              <a:lnSpc>
                <a:spcPct val="100000"/>
              </a:lnSpc>
              <a:spcBef>
                <a:spcPts val="960"/>
              </a:spcBef>
              <a:buFont typeface="Wingdings"/>
              <a:buChar char=""/>
              <a:tabLst>
                <a:tab pos="680085" algn="l"/>
                <a:tab pos="680720" algn="l"/>
              </a:tabLst>
            </a:pPr>
            <a:r>
              <a:rPr sz="1600" spc="-5" dirty="0">
                <a:solidFill>
                  <a:srgbClr val="44536A"/>
                </a:solidFill>
                <a:latin typeface="Cambria"/>
                <a:cs typeface="Cambria"/>
              </a:rPr>
              <a:t>NP </a:t>
            </a:r>
            <a:r>
              <a:rPr sz="1600" spc="-10" dirty="0">
                <a:solidFill>
                  <a:srgbClr val="44536A"/>
                </a:solidFill>
                <a:latin typeface="Cambria"/>
                <a:cs typeface="Cambria"/>
              </a:rPr>
              <a:t>Margin </a:t>
            </a:r>
            <a:r>
              <a:rPr sz="1600" spc="-5" dirty="0">
                <a:solidFill>
                  <a:srgbClr val="44536A"/>
                </a:solidFill>
                <a:latin typeface="Cambria"/>
                <a:cs typeface="Cambria"/>
              </a:rPr>
              <a:t>realised </a:t>
            </a:r>
            <a:r>
              <a:rPr sz="1600" spc="-15" dirty="0">
                <a:solidFill>
                  <a:srgbClr val="44536A"/>
                </a:solidFill>
                <a:latin typeface="Cambria"/>
                <a:cs typeface="Cambria"/>
              </a:rPr>
              <a:t>by </a:t>
            </a:r>
            <a:r>
              <a:rPr sz="1600" spc="-10" dirty="0">
                <a:solidFill>
                  <a:srgbClr val="44536A"/>
                </a:solidFill>
                <a:latin typeface="Cambria"/>
                <a:cs typeface="Cambria"/>
              </a:rPr>
              <a:t>tested </a:t>
            </a:r>
            <a:r>
              <a:rPr sz="1600" spc="-5" dirty="0">
                <a:solidFill>
                  <a:srgbClr val="44536A"/>
                </a:solidFill>
                <a:latin typeface="Cambria"/>
                <a:cs typeface="Cambria"/>
              </a:rPr>
              <a:t>party or an </a:t>
            </a:r>
            <a:r>
              <a:rPr sz="1600" spc="-10" dirty="0">
                <a:solidFill>
                  <a:srgbClr val="44536A"/>
                </a:solidFill>
                <a:latin typeface="Cambria"/>
                <a:cs typeface="Cambria"/>
              </a:rPr>
              <a:t>unrelated </a:t>
            </a:r>
            <a:r>
              <a:rPr sz="1600" spc="-5" dirty="0">
                <a:solidFill>
                  <a:srgbClr val="44536A"/>
                </a:solidFill>
                <a:latin typeface="Cambria"/>
                <a:cs typeface="Cambria"/>
              </a:rPr>
              <a:t>party in a </a:t>
            </a:r>
            <a:r>
              <a:rPr sz="1600" spc="-10" dirty="0">
                <a:solidFill>
                  <a:srgbClr val="44536A"/>
                </a:solidFill>
                <a:latin typeface="Cambria"/>
                <a:cs typeface="Cambria"/>
              </a:rPr>
              <a:t>comparable uncontrolled</a:t>
            </a:r>
            <a:r>
              <a:rPr sz="1600" spc="140" dirty="0">
                <a:solidFill>
                  <a:srgbClr val="44536A"/>
                </a:solidFill>
                <a:latin typeface="Cambria"/>
                <a:cs typeface="Cambria"/>
              </a:rPr>
              <a:t> </a:t>
            </a:r>
            <a:r>
              <a:rPr sz="1600" spc="-10" dirty="0">
                <a:solidFill>
                  <a:srgbClr val="44536A"/>
                </a:solidFill>
                <a:latin typeface="Cambria"/>
                <a:cs typeface="Cambria"/>
              </a:rPr>
              <a:t>transaction.</a:t>
            </a:r>
            <a:endParaRPr sz="1600" dirty="0">
              <a:latin typeface="Cambria"/>
              <a:cs typeface="Cambria"/>
            </a:endParaRPr>
          </a:p>
          <a:p>
            <a:pPr marL="680085" indent="-287020">
              <a:lnSpc>
                <a:spcPct val="100000"/>
              </a:lnSpc>
              <a:spcBef>
                <a:spcPts val="965"/>
              </a:spcBef>
              <a:buFont typeface="Wingdings"/>
              <a:buChar char=""/>
              <a:tabLst>
                <a:tab pos="680085" algn="l"/>
                <a:tab pos="680720" algn="l"/>
              </a:tabLst>
            </a:pPr>
            <a:r>
              <a:rPr sz="1600" dirty="0">
                <a:solidFill>
                  <a:srgbClr val="44536A"/>
                </a:solidFill>
                <a:latin typeface="Cambria"/>
                <a:cs typeface="Cambria"/>
              </a:rPr>
              <a:t>NP </a:t>
            </a:r>
            <a:r>
              <a:rPr sz="1600" spc="-10" dirty="0">
                <a:solidFill>
                  <a:srgbClr val="44536A"/>
                </a:solidFill>
                <a:latin typeface="Cambria"/>
                <a:cs typeface="Cambria"/>
              </a:rPr>
              <a:t>Margin </a:t>
            </a:r>
            <a:r>
              <a:rPr sz="1600" spc="-5" dirty="0">
                <a:solidFill>
                  <a:srgbClr val="44536A"/>
                </a:solidFill>
                <a:latin typeface="Cambria"/>
                <a:cs typeface="Cambria"/>
              </a:rPr>
              <a:t>realised </a:t>
            </a:r>
            <a:r>
              <a:rPr sz="1600" spc="-10" dirty="0">
                <a:solidFill>
                  <a:srgbClr val="44536A"/>
                </a:solidFill>
                <a:latin typeface="Cambria"/>
                <a:cs typeface="Cambria"/>
              </a:rPr>
              <a:t>from uncontrolled transaction </a:t>
            </a:r>
            <a:r>
              <a:rPr sz="1600" spc="-5" dirty="0">
                <a:solidFill>
                  <a:srgbClr val="44536A"/>
                </a:solidFill>
                <a:latin typeface="Cambria"/>
                <a:cs typeface="Cambria"/>
              </a:rPr>
              <a:t>is</a:t>
            </a:r>
            <a:r>
              <a:rPr sz="1600" spc="110" dirty="0">
                <a:solidFill>
                  <a:srgbClr val="44536A"/>
                </a:solidFill>
                <a:latin typeface="Cambria"/>
                <a:cs typeface="Cambria"/>
              </a:rPr>
              <a:t> </a:t>
            </a:r>
            <a:r>
              <a:rPr sz="1600" spc="-10" dirty="0">
                <a:solidFill>
                  <a:srgbClr val="44536A"/>
                </a:solidFill>
                <a:latin typeface="Cambria"/>
                <a:cs typeface="Cambria"/>
              </a:rPr>
              <a:t>adjusted</a:t>
            </a:r>
            <a:endParaRPr sz="1600" dirty="0">
              <a:latin typeface="Cambria"/>
              <a:cs typeface="Cambria"/>
            </a:endParaRPr>
          </a:p>
          <a:p>
            <a:pPr marL="680085" indent="-287020">
              <a:lnSpc>
                <a:spcPct val="100000"/>
              </a:lnSpc>
              <a:spcBef>
                <a:spcPts val="960"/>
              </a:spcBef>
              <a:buFont typeface="Wingdings"/>
              <a:buChar char=""/>
              <a:tabLst>
                <a:tab pos="680085" algn="l"/>
                <a:tab pos="680720" algn="l"/>
              </a:tabLst>
            </a:pPr>
            <a:r>
              <a:rPr sz="1600" spc="-5" dirty="0">
                <a:solidFill>
                  <a:srgbClr val="44536A"/>
                </a:solidFill>
                <a:latin typeface="Cambria"/>
                <a:cs typeface="Cambria"/>
              </a:rPr>
              <a:t>The </a:t>
            </a:r>
            <a:r>
              <a:rPr sz="1600" dirty="0">
                <a:solidFill>
                  <a:srgbClr val="44536A"/>
                </a:solidFill>
                <a:latin typeface="Cambria"/>
                <a:cs typeface="Cambria"/>
              </a:rPr>
              <a:t>NP </a:t>
            </a:r>
            <a:r>
              <a:rPr sz="1600" spc="-10" dirty="0">
                <a:solidFill>
                  <a:srgbClr val="44536A"/>
                </a:solidFill>
                <a:latin typeface="Cambria"/>
                <a:cs typeface="Cambria"/>
              </a:rPr>
              <a:t>thus </a:t>
            </a:r>
            <a:r>
              <a:rPr sz="1600" spc="-5" dirty="0">
                <a:solidFill>
                  <a:srgbClr val="44536A"/>
                </a:solidFill>
                <a:latin typeface="Cambria"/>
                <a:cs typeface="Cambria"/>
              </a:rPr>
              <a:t>established , is </a:t>
            </a:r>
            <a:r>
              <a:rPr sz="1600" spc="-10" dirty="0">
                <a:solidFill>
                  <a:srgbClr val="44536A"/>
                </a:solidFill>
                <a:latin typeface="Cambria"/>
                <a:cs typeface="Cambria"/>
              </a:rPr>
              <a:t>taken </a:t>
            </a:r>
            <a:r>
              <a:rPr sz="1600" spc="-5" dirty="0">
                <a:solidFill>
                  <a:srgbClr val="44536A"/>
                </a:solidFill>
                <a:latin typeface="Cambria"/>
                <a:cs typeface="Cambria"/>
              </a:rPr>
              <a:t>as</a:t>
            </a:r>
            <a:r>
              <a:rPr sz="1600" spc="60" dirty="0">
                <a:solidFill>
                  <a:srgbClr val="44536A"/>
                </a:solidFill>
                <a:latin typeface="Cambria"/>
                <a:cs typeface="Cambria"/>
              </a:rPr>
              <a:t> </a:t>
            </a:r>
            <a:r>
              <a:rPr sz="1600" spc="-10" dirty="0">
                <a:solidFill>
                  <a:srgbClr val="44536A"/>
                </a:solidFill>
                <a:latin typeface="Cambria"/>
                <a:cs typeface="Cambria"/>
              </a:rPr>
              <a:t>alp</a:t>
            </a:r>
            <a:endParaRPr sz="1600" dirty="0">
              <a:latin typeface="Cambria"/>
              <a:cs typeface="Cambria"/>
            </a:endParaRPr>
          </a:p>
          <a:p>
            <a:pPr>
              <a:lnSpc>
                <a:spcPct val="100000"/>
              </a:lnSpc>
            </a:pPr>
            <a:endParaRPr sz="1800" dirty="0">
              <a:latin typeface="Times New Roman"/>
              <a:cs typeface="Times New Roman"/>
            </a:endParaRPr>
          </a:p>
          <a:p>
            <a:pPr>
              <a:lnSpc>
                <a:spcPct val="100000"/>
              </a:lnSpc>
              <a:spcBef>
                <a:spcPts val="10"/>
              </a:spcBef>
            </a:pPr>
            <a:endParaRPr sz="1650" dirty="0">
              <a:latin typeface="Times New Roman"/>
              <a:cs typeface="Times New Roman"/>
            </a:endParaRPr>
          </a:p>
          <a:p>
            <a:pPr marL="432434">
              <a:lnSpc>
                <a:spcPct val="100000"/>
              </a:lnSpc>
            </a:pPr>
            <a:r>
              <a:rPr sz="1800" b="1" spc="-5" dirty="0">
                <a:latin typeface="Cambria"/>
                <a:cs typeface="Cambria"/>
              </a:rPr>
              <a:t>Scope</a:t>
            </a:r>
            <a:endParaRPr sz="1800" dirty="0">
              <a:latin typeface="Cambria"/>
              <a:cs typeface="Cambria"/>
            </a:endParaRPr>
          </a:p>
          <a:p>
            <a:pPr marL="391795">
              <a:lnSpc>
                <a:spcPct val="100000"/>
              </a:lnSpc>
              <a:spcBef>
                <a:spcPts val="1205"/>
              </a:spcBef>
            </a:pPr>
            <a:r>
              <a:rPr sz="1600" spc="-10" dirty="0">
                <a:solidFill>
                  <a:srgbClr val="44536A"/>
                </a:solidFill>
                <a:latin typeface="Cambria"/>
                <a:cs typeface="Cambria"/>
              </a:rPr>
              <a:t>Generally</a:t>
            </a:r>
            <a:r>
              <a:rPr sz="1600" spc="135" dirty="0">
                <a:solidFill>
                  <a:srgbClr val="44536A"/>
                </a:solidFill>
                <a:latin typeface="Cambria"/>
                <a:cs typeface="Cambria"/>
              </a:rPr>
              <a:t> </a:t>
            </a:r>
            <a:r>
              <a:rPr sz="1600" spc="-10" dirty="0">
                <a:solidFill>
                  <a:srgbClr val="44536A"/>
                </a:solidFill>
                <a:latin typeface="Cambria"/>
                <a:cs typeface="Cambria"/>
              </a:rPr>
              <a:t>accepted</a:t>
            </a:r>
            <a:r>
              <a:rPr sz="1600" spc="130" dirty="0">
                <a:solidFill>
                  <a:srgbClr val="44536A"/>
                </a:solidFill>
                <a:latin typeface="Cambria"/>
                <a:cs typeface="Cambria"/>
              </a:rPr>
              <a:t> </a:t>
            </a:r>
            <a:r>
              <a:rPr sz="1600" spc="-5" dirty="0">
                <a:solidFill>
                  <a:srgbClr val="44536A"/>
                </a:solidFill>
                <a:latin typeface="Cambria"/>
                <a:cs typeface="Cambria"/>
              </a:rPr>
              <a:t>in</a:t>
            </a:r>
            <a:r>
              <a:rPr sz="1600" spc="125" dirty="0">
                <a:solidFill>
                  <a:srgbClr val="44536A"/>
                </a:solidFill>
                <a:latin typeface="Cambria"/>
                <a:cs typeface="Cambria"/>
              </a:rPr>
              <a:t> </a:t>
            </a:r>
            <a:r>
              <a:rPr sz="1600" dirty="0">
                <a:solidFill>
                  <a:srgbClr val="44536A"/>
                </a:solidFill>
                <a:latin typeface="Cambria"/>
                <a:cs typeface="Cambria"/>
              </a:rPr>
              <a:t>cases</a:t>
            </a:r>
            <a:r>
              <a:rPr sz="1600" spc="125" dirty="0">
                <a:solidFill>
                  <a:srgbClr val="44536A"/>
                </a:solidFill>
                <a:latin typeface="Cambria"/>
                <a:cs typeface="Cambria"/>
              </a:rPr>
              <a:t> </a:t>
            </a:r>
            <a:r>
              <a:rPr sz="1600" spc="-5" dirty="0">
                <a:solidFill>
                  <a:srgbClr val="44536A"/>
                </a:solidFill>
                <a:latin typeface="Cambria"/>
                <a:cs typeface="Cambria"/>
              </a:rPr>
              <a:t>of</a:t>
            </a:r>
            <a:r>
              <a:rPr sz="1600" spc="140" dirty="0">
                <a:solidFill>
                  <a:srgbClr val="44536A"/>
                </a:solidFill>
                <a:latin typeface="Cambria"/>
                <a:cs typeface="Cambria"/>
              </a:rPr>
              <a:t> </a:t>
            </a:r>
            <a:r>
              <a:rPr sz="1600" spc="-10" dirty="0">
                <a:solidFill>
                  <a:srgbClr val="44536A"/>
                </a:solidFill>
                <a:latin typeface="Cambria"/>
                <a:cs typeface="Cambria"/>
              </a:rPr>
              <a:t>transfer</a:t>
            </a:r>
            <a:r>
              <a:rPr sz="1600" spc="140" dirty="0">
                <a:solidFill>
                  <a:srgbClr val="44536A"/>
                </a:solidFill>
                <a:latin typeface="Cambria"/>
                <a:cs typeface="Cambria"/>
              </a:rPr>
              <a:t> </a:t>
            </a:r>
            <a:r>
              <a:rPr sz="1600" spc="-5" dirty="0">
                <a:solidFill>
                  <a:srgbClr val="44536A"/>
                </a:solidFill>
                <a:latin typeface="Cambria"/>
                <a:cs typeface="Cambria"/>
              </a:rPr>
              <a:t>of</a:t>
            </a:r>
            <a:r>
              <a:rPr sz="1600" spc="135" dirty="0">
                <a:solidFill>
                  <a:srgbClr val="44536A"/>
                </a:solidFill>
                <a:latin typeface="Cambria"/>
                <a:cs typeface="Cambria"/>
              </a:rPr>
              <a:t> </a:t>
            </a:r>
            <a:r>
              <a:rPr sz="1600" spc="-5" dirty="0">
                <a:solidFill>
                  <a:srgbClr val="44536A"/>
                </a:solidFill>
                <a:latin typeface="Cambria"/>
                <a:cs typeface="Cambria"/>
              </a:rPr>
              <a:t>semi-completed</a:t>
            </a:r>
            <a:r>
              <a:rPr sz="1600" spc="135" dirty="0">
                <a:solidFill>
                  <a:srgbClr val="44536A"/>
                </a:solidFill>
                <a:latin typeface="Cambria"/>
                <a:cs typeface="Cambria"/>
              </a:rPr>
              <a:t> </a:t>
            </a:r>
            <a:r>
              <a:rPr sz="1600" spc="-5" dirty="0">
                <a:solidFill>
                  <a:srgbClr val="44536A"/>
                </a:solidFill>
                <a:latin typeface="Cambria"/>
                <a:cs typeface="Cambria"/>
              </a:rPr>
              <a:t>products,</a:t>
            </a:r>
            <a:r>
              <a:rPr sz="1600" spc="130" dirty="0">
                <a:solidFill>
                  <a:srgbClr val="44536A"/>
                </a:solidFill>
                <a:latin typeface="Cambria"/>
                <a:cs typeface="Cambria"/>
              </a:rPr>
              <a:t> </a:t>
            </a:r>
            <a:r>
              <a:rPr sz="1600" spc="-5" dirty="0">
                <a:solidFill>
                  <a:srgbClr val="44536A"/>
                </a:solidFill>
                <a:latin typeface="Cambria"/>
                <a:cs typeface="Cambria"/>
              </a:rPr>
              <a:t>distribution</a:t>
            </a:r>
            <a:r>
              <a:rPr sz="1600" spc="145" dirty="0">
                <a:solidFill>
                  <a:srgbClr val="44536A"/>
                </a:solidFill>
                <a:latin typeface="Cambria"/>
                <a:cs typeface="Cambria"/>
              </a:rPr>
              <a:t> </a:t>
            </a:r>
            <a:r>
              <a:rPr sz="1600" spc="-5" dirty="0">
                <a:solidFill>
                  <a:srgbClr val="44536A"/>
                </a:solidFill>
                <a:latin typeface="Cambria"/>
                <a:cs typeface="Cambria"/>
              </a:rPr>
              <a:t>of</a:t>
            </a:r>
            <a:r>
              <a:rPr sz="1600" spc="135" dirty="0">
                <a:solidFill>
                  <a:srgbClr val="44536A"/>
                </a:solidFill>
                <a:latin typeface="Cambria"/>
                <a:cs typeface="Cambria"/>
              </a:rPr>
              <a:t> </a:t>
            </a:r>
            <a:r>
              <a:rPr sz="1600" spc="-5" dirty="0">
                <a:solidFill>
                  <a:srgbClr val="44536A"/>
                </a:solidFill>
                <a:latin typeface="Cambria"/>
                <a:cs typeface="Cambria"/>
              </a:rPr>
              <a:t>completed</a:t>
            </a:r>
            <a:r>
              <a:rPr sz="1600" spc="135" dirty="0">
                <a:solidFill>
                  <a:srgbClr val="44536A"/>
                </a:solidFill>
                <a:latin typeface="Cambria"/>
                <a:cs typeface="Cambria"/>
              </a:rPr>
              <a:t> </a:t>
            </a:r>
            <a:r>
              <a:rPr sz="1600" spc="-5" dirty="0">
                <a:solidFill>
                  <a:srgbClr val="44536A"/>
                </a:solidFill>
                <a:latin typeface="Cambria"/>
                <a:cs typeface="Cambria"/>
              </a:rPr>
              <a:t>goods</a:t>
            </a:r>
            <a:r>
              <a:rPr sz="1600" spc="130" dirty="0">
                <a:solidFill>
                  <a:srgbClr val="44536A"/>
                </a:solidFill>
                <a:latin typeface="Cambria"/>
                <a:cs typeface="Cambria"/>
              </a:rPr>
              <a:t> </a:t>
            </a:r>
            <a:r>
              <a:rPr sz="1600" spc="-5" dirty="0">
                <a:solidFill>
                  <a:srgbClr val="44536A"/>
                </a:solidFill>
                <a:latin typeface="Cambria"/>
                <a:cs typeface="Cambria"/>
              </a:rPr>
              <a:t>and</a:t>
            </a:r>
            <a:endParaRPr sz="1600" dirty="0">
              <a:latin typeface="Cambria"/>
              <a:cs typeface="Cambria"/>
            </a:endParaRPr>
          </a:p>
          <a:p>
            <a:pPr marL="391795">
              <a:lnSpc>
                <a:spcPct val="100000"/>
              </a:lnSpc>
              <a:spcBef>
                <a:spcPts val="960"/>
              </a:spcBef>
            </a:pPr>
            <a:r>
              <a:rPr sz="1600" spc="-10" dirty="0">
                <a:solidFill>
                  <a:srgbClr val="44536A"/>
                </a:solidFill>
                <a:latin typeface="Cambria"/>
                <a:cs typeface="Cambria"/>
              </a:rPr>
              <a:t>transactions linking the </a:t>
            </a:r>
            <a:r>
              <a:rPr sz="1600" spc="-5" dirty="0">
                <a:solidFill>
                  <a:srgbClr val="44536A"/>
                </a:solidFill>
                <a:latin typeface="Cambria"/>
                <a:cs typeface="Cambria"/>
              </a:rPr>
              <a:t>condition of</a:t>
            </a:r>
            <a:r>
              <a:rPr sz="1600" spc="50" dirty="0">
                <a:solidFill>
                  <a:srgbClr val="44536A"/>
                </a:solidFill>
                <a:latin typeface="Cambria"/>
                <a:cs typeface="Cambria"/>
              </a:rPr>
              <a:t> </a:t>
            </a:r>
            <a:r>
              <a:rPr sz="1600" spc="-5" dirty="0">
                <a:solidFill>
                  <a:srgbClr val="44536A"/>
                </a:solidFill>
                <a:latin typeface="Cambria"/>
                <a:cs typeface="Cambria"/>
              </a:rPr>
              <a:t>services.</a:t>
            </a:r>
            <a:endParaRPr sz="1600" dirty="0">
              <a:latin typeface="Cambria"/>
              <a:cs typeface="Cambria"/>
            </a:endParaRPr>
          </a:p>
          <a:p>
            <a:pPr>
              <a:lnSpc>
                <a:spcPct val="100000"/>
              </a:lnSpc>
              <a:spcBef>
                <a:spcPts val="20"/>
              </a:spcBef>
            </a:pPr>
            <a:endParaRPr sz="2400" dirty="0">
              <a:latin typeface="Times New Roman"/>
              <a:cs typeface="Times New Roman"/>
            </a:endParaRPr>
          </a:p>
          <a:p>
            <a:pPr marR="5080" algn="r">
              <a:lnSpc>
                <a:spcPct val="100000"/>
              </a:lnSpc>
            </a:pPr>
            <a:r>
              <a:rPr sz="1600" b="1" spc="-10" dirty="0">
                <a:solidFill>
                  <a:srgbClr val="FFFFFF"/>
                </a:solidFill>
                <a:latin typeface="Calibri"/>
                <a:cs typeface="Calibri"/>
              </a:rPr>
              <a:t>29</a:t>
            </a:r>
            <a:endParaRPr sz="1600" dirty="0">
              <a:latin typeface="Calibri"/>
              <a:cs typeface="Calibri"/>
            </a:endParaRPr>
          </a:p>
        </p:txBody>
      </p:sp>
      <p:sp>
        <p:nvSpPr>
          <p:cNvPr id="16" name="object 16"/>
          <p:cNvSpPr/>
          <p:nvPr/>
        </p:nvSpPr>
        <p:spPr>
          <a:xfrm>
            <a:off x="10040111" y="140207"/>
            <a:ext cx="2151886" cy="2017776"/>
          </a:xfrm>
          <a:prstGeom prst="rect">
            <a:avLst/>
          </a:prstGeom>
          <a:blipFill>
            <a:blip r:embed="rId3" cstate="print"/>
            <a:stretch>
              <a:fillRect/>
            </a:stretch>
          </a:blipFill>
        </p:spPr>
        <p:txBody>
          <a:bodyPr wrap="square" lIns="0" tIns="0" rIns="0" bIns="0" rtlCol="0"/>
          <a:lstStyle/>
          <a:p>
            <a:endParaRPr/>
          </a:p>
        </p:txBody>
      </p:sp>
      <p:sp>
        <p:nvSpPr>
          <p:cNvPr id="17" name="object 17"/>
          <p:cNvSpPr txBox="1">
            <a:spLocks noGrp="1"/>
          </p:cNvSpPr>
          <p:nvPr>
            <p:ph type="title"/>
          </p:nvPr>
        </p:nvSpPr>
        <p:spPr>
          <a:xfrm>
            <a:off x="489305" y="129667"/>
            <a:ext cx="7689215" cy="422275"/>
          </a:xfrm>
          <a:prstGeom prst="rect">
            <a:avLst/>
          </a:prstGeom>
        </p:spPr>
        <p:txBody>
          <a:bodyPr vert="horz" wrap="square" lIns="0" tIns="12700" rIns="0" bIns="0" rtlCol="0">
            <a:spAutoFit/>
          </a:bodyPr>
          <a:lstStyle/>
          <a:p>
            <a:pPr marL="12700">
              <a:lnSpc>
                <a:spcPct val="100000"/>
              </a:lnSpc>
              <a:spcBef>
                <a:spcPts val="100"/>
              </a:spcBef>
            </a:pPr>
            <a:r>
              <a:rPr sz="2600" b="1" spc="-10" dirty="0">
                <a:solidFill>
                  <a:srgbClr val="002060"/>
                </a:solidFill>
              </a:rPr>
              <a:t>TRANSACTIONAL </a:t>
            </a:r>
            <a:r>
              <a:rPr sz="2600" b="1" spc="-5" dirty="0">
                <a:solidFill>
                  <a:srgbClr val="002060"/>
                </a:solidFill>
              </a:rPr>
              <a:t>NET </a:t>
            </a:r>
            <a:r>
              <a:rPr sz="2600" b="1" dirty="0">
                <a:solidFill>
                  <a:srgbClr val="002060"/>
                </a:solidFill>
              </a:rPr>
              <a:t>MARGIN METHOD</a:t>
            </a:r>
            <a:r>
              <a:rPr sz="2600" b="1" spc="-65" dirty="0">
                <a:solidFill>
                  <a:srgbClr val="002060"/>
                </a:solidFill>
              </a:rPr>
              <a:t> </a:t>
            </a:r>
            <a:r>
              <a:rPr sz="2600" b="1" spc="-5" dirty="0">
                <a:solidFill>
                  <a:srgbClr val="002060"/>
                </a:solidFill>
              </a:rPr>
              <a:t>(TNMM)</a:t>
            </a:r>
            <a:endParaRPr sz="2600" b="1" dirty="0">
              <a:solidFill>
                <a:srgbClr val="002060"/>
              </a:solidFill>
            </a:endParaRPr>
          </a:p>
        </p:txBody>
      </p:sp>
      <p:sp>
        <p:nvSpPr>
          <p:cNvPr id="18" name="object 18"/>
          <p:cNvSpPr/>
          <p:nvPr/>
        </p:nvSpPr>
        <p:spPr>
          <a:xfrm>
            <a:off x="13716" y="47244"/>
            <a:ext cx="396240" cy="551815"/>
          </a:xfrm>
          <a:custGeom>
            <a:avLst/>
            <a:gdLst/>
            <a:ahLst/>
            <a:cxnLst/>
            <a:rect l="l" t="t" r="r" b="b"/>
            <a:pathLst>
              <a:path w="396240" h="551815">
                <a:moveTo>
                  <a:pt x="0" y="551688"/>
                </a:moveTo>
                <a:lnTo>
                  <a:pt x="396240" y="551688"/>
                </a:lnTo>
                <a:lnTo>
                  <a:pt x="396240"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2752" y="649249"/>
            <a:ext cx="1491996" cy="48308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11040" y="624801"/>
            <a:ext cx="1453896" cy="59439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52188" y="688848"/>
            <a:ext cx="1377696" cy="370332"/>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6276594" y="2306828"/>
            <a:ext cx="8013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mbria"/>
                <a:cs typeface="Cambria"/>
              </a:rPr>
              <a:t>PQR</a:t>
            </a:r>
            <a:r>
              <a:rPr sz="1800" spc="-75" dirty="0">
                <a:latin typeface="Cambria"/>
                <a:cs typeface="Cambria"/>
              </a:rPr>
              <a:t> </a:t>
            </a:r>
            <a:r>
              <a:rPr sz="1800" dirty="0">
                <a:latin typeface="Cambria"/>
                <a:cs typeface="Cambria"/>
              </a:rPr>
              <a:t>Inc</a:t>
            </a:r>
            <a:endParaRPr sz="1800">
              <a:latin typeface="Cambria"/>
              <a:cs typeface="Cambria"/>
            </a:endParaRPr>
          </a:p>
        </p:txBody>
      </p:sp>
      <p:sp>
        <p:nvSpPr>
          <p:cNvPr id="6" name="object 6"/>
          <p:cNvSpPr txBox="1"/>
          <p:nvPr/>
        </p:nvSpPr>
        <p:spPr>
          <a:xfrm>
            <a:off x="3374897" y="2347721"/>
            <a:ext cx="762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mbria"/>
                <a:cs typeface="Cambria"/>
              </a:rPr>
              <a:t>XYZ</a:t>
            </a:r>
            <a:r>
              <a:rPr sz="1800" spc="-100" dirty="0">
                <a:latin typeface="Cambria"/>
                <a:cs typeface="Cambria"/>
              </a:rPr>
              <a:t> </a:t>
            </a:r>
            <a:r>
              <a:rPr sz="1800" dirty="0">
                <a:latin typeface="Cambria"/>
                <a:cs typeface="Cambria"/>
              </a:rPr>
              <a:t>Inc</a:t>
            </a:r>
            <a:endParaRPr sz="1800">
              <a:latin typeface="Cambria"/>
              <a:cs typeface="Cambria"/>
            </a:endParaRPr>
          </a:p>
        </p:txBody>
      </p:sp>
      <p:sp>
        <p:nvSpPr>
          <p:cNvPr id="7" name="object 7"/>
          <p:cNvSpPr/>
          <p:nvPr/>
        </p:nvSpPr>
        <p:spPr>
          <a:xfrm>
            <a:off x="3855720" y="1054988"/>
            <a:ext cx="1064895" cy="1212215"/>
          </a:xfrm>
          <a:custGeom>
            <a:avLst/>
            <a:gdLst/>
            <a:ahLst/>
            <a:cxnLst/>
            <a:rect l="l" t="t" r="r" b="b"/>
            <a:pathLst>
              <a:path w="1064895" h="1212214">
                <a:moveTo>
                  <a:pt x="21589" y="1129411"/>
                </a:moveTo>
                <a:lnTo>
                  <a:pt x="0" y="1211834"/>
                </a:lnTo>
                <a:lnTo>
                  <a:pt x="78866" y="1179702"/>
                </a:lnTo>
                <a:lnTo>
                  <a:pt x="65994" y="1168400"/>
                </a:lnTo>
                <a:lnTo>
                  <a:pt x="46608" y="1168400"/>
                </a:lnTo>
                <a:lnTo>
                  <a:pt x="37083" y="1160018"/>
                </a:lnTo>
                <a:lnTo>
                  <a:pt x="45512" y="1150416"/>
                </a:lnTo>
                <a:lnTo>
                  <a:pt x="21589" y="1129411"/>
                </a:lnTo>
                <a:close/>
              </a:path>
              <a:path w="1064895" h="1212214">
                <a:moveTo>
                  <a:pt x="45512" y="1150416"/>
                </a:moveTo>
                <a:lnTo>
                  <a:pt x="37083" y="1160018"/>
                </a:lnTo>
                <a:lnTo>
                  <a:pt x="46608" y="1168400"/>
                </a:lnTo>
                <a:lnTo>
                  <a:pt x="55046" y="1158787"/>
                </a:lnTo>
                <a:lnTo>
                  <a:pt x="45512" y="1150416"/>
                </a:lnTo>
                <a:close/>
              </a:path>
              <a:path w="1064895" h="1212214">
                <a:moveTo>
                  <a:pt x="55046" y="1158787"/>
                </a:moveTo>
                <a:lnTo>
                  <a:pt x="46608" y="1168400"/>
                </a:lnTo>
                <a:lnTo>
                  <a:pt x="65994" y="1168400"/>
                </a:lnTo>
                <a:lnTo>
                  <a:pt x="55046" y="1158787"/>
                </a:lnTo>
                <a:close/>
              </a:path>
              <a:path w="1064895" h="1212214">
                <a:moveTo>
                  <a:pt x="1055369" y="0"/>
                </a:moveTo>
                <a:lnTo>
                  <a:pt x="45512" y="1150416"/>
                </a:lnTo>
                <a:lnTo>
                  <a:pt x="55046" y="1158787"/>
                </a:lnTo>
                <a:lnTo>
                  <a:pt x="1064894" y="8382"/>
                </a:lnTo>
                <a:lnTo>
                  <a:pt x="1055369" y="0"/>
                </a:lnTo>
                <a:close/>
              </a:path>
            </a:pathLst>
          </a:custGeom>
          <a:solidFill>
            <a:srgbClr val="4471C4"/>
          </a:solidFill>
        </p:spPr>
        <p:txBody>
          <a:bodyPr wrap="square" lIns="0" tIns="0" rIns="0" bIns="0" rtlCol="0"/>
          <a:lstStyle/>
          <a:p>
            <a:endParaRPr/>
          </a:p>
        </p:txBody>
      </p:sp>
      <p:sp>
        <p:nvSpPr>
          <p:cNvPr id="8" name="object 8"/>
          <p:cNvSpPr/>
          <p:nvPr/>
        </p:nvSpPr>
        <p:spPr>
          <a:xfrm>
            <a:off x="5560567" y="1073658"/>
            <a:ext cx="891540" cy="1206500"/>
          </a:xfrm>
          <a:custGeom>
            <a:avLst/>
            <a:gdLst/>
            <a:ahLst/>
            <a:cxnLst/>
            <a:rect l="l" t="t" r="r" b="b"/>
            <a:pathLst>
              <a:path w="891539" h="1206500">
                <a:moveTo>
                  <a:pt x="840987" y="1148573"/>
                </a:moveTo>
                <a:lnTo>
                  <a:pt x="815467" y="1167383"/>
                </a:lnTo>
                <a:lnTo>
                  <a:pt x="891286" y="1206118"/>
                </a:lnTo>
                <a:lnTo>
                  <a:pt x="883116" y="1158747"/>
                </a:lnTo>
                <a:lnTo>
                  <a:pt x="848487" y="1158747"/>
                </a:lnTo>
                <a:lnTo>
                  <a:pt x="840987" y="1148573"/>
                </a:lnTo>
                <a:close/>
              </a:path>
              <a:path w="891539" h="1206500">
                <a:moveTo>
                  <a:pt x="851231" y="1141023"/>
                </a:moveTo>
                <a:lnTo>
                  <a:pt x="840987" y="1148573"/>
                </a:lnTo>
                <a:lnTo>
                  <a:pt x="848487" y="1158747"/>
                </a:lnTo>
                <a:lnTo>
                  <a:pt x="858774" y="1151254"/>
                </a:lnTo>
                <a:lnTo>
                  <a:pt x="851231" y="1141023"/>
                </a:lnTo>
                <a:close/>
              </a:path>
              <a:path w="891539" h="1206500">
                <a:moveTo>
                  <a:pt x="876808" y="1122171"/>
                </a:moveTo>
                <a:lnTo>
                  <a:pt x="851231" y="1141023"/>
                </a:lnTo>
                <a:lnTo>
                  <a:pt x="858774" y="1151254"/>
                </a:lnTo>
                <a:lnTo>
                  <a:pt x="848487" y="1158747"/>
                </a:lnTo>
                <a:lnTo>
                  <a:pt x="883116" y="1158747"/>
                </a:lnTo>
                <a:lnTo>
                  <a:pt x="876808" y="1122171"/>
                </a:lnTo>
                <a:close/>
              </a:path>
              <a:path w="891539" h="1206500">
                <a:moveTo>
                  <a:pt x="10160" y="0"/>
                </a:moveTo>
                <a:lnTo>
                  <a:pt x="0" y="7619"/>
                </a:lnTo>
                <a:lnTo>
                  <a:pt x="840987" y="1148573"/>
                </a:lnTo>
                <a:lnTo>
                  <a:pt x="851231" y="1141023"/>
                </a:lnTo>
                <a:lnTo>
                  <a:pt x="10160" y="0"/>
                </a:lnTo>
                <a:close/>
              </a:path>
            </a:pathLst>
          </a:custGeom>
          <a:solidFill>
            <a:srgbClr val="4471C4"/>
          </a:solidFill>
        </p:spPr>
        <p:txBody>
          <a:bodyPr wrap="square" lIns="0" tIns="0" rIns="0" bIns="0" rtlCol="0"/>
          <a:lstStyle/>
          <a:p>
            <a:endParaRPr/>
          </a:p>
        </p:txBody>
      </p:sp>
      <p:sp>
        <p:nvSpPr>
          <p:cNvPr id="9" name="object 9"/>
          <p:cNvSpPr/>
          <p:nvPr/>
        </p:nvSpPr>
        <p:spPr>
          <a:xfrm>
            <a:off x="1013460" y="1743455"/>
            <a:ext cx="2121408" cy="109880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013460" y="1743455"/>
            <a:ext cx="2121535" cy="1099185"/>
          </a:xfrm>
          <a:custGeom>
            <a:avLst/>
            <a:gdLst/>
            <a:ahLst/>
            <a:cxnLst/>
            <a:rect l="l" t="t" r="r" b="b"/>
            <a:pathLst>
              <a:path w="2121535" h="1099185">
                <a:moveTo>
                  <a:pt x="0" y="549402"/>
                </a:moveTo>
                <a:lnTo>
                  <a:pt x="7135" y="485334"/>
                </a:lnTo>
                <a:lnTo>
                  <a:pt x="28011" y="423436"/>
                </a:lnTo>
                <a:lnTo>
                  <a:pt x="61833" y="364120"/>
                </a:lnTo>
                <a:lnTo>
                  <a:pt x="107804" y="307799"/>
                </a:lnTo>
                <a:lnTo>
                  <a:pt x="135097" y="280890"/>
                </a:lnTo>
                <a:lnTo>
                  <a:pt x="165128" y="254884"/>
                </a:lnTo>
                <a:lnTo>
                  <a:pt x="197800" y="229833"/>
                </a:lnTo>
                <a:lnTo>
                  <a:pt x="233012" y="205788"/>
                </a:lnTo>
                <a:lnTo>
                  <a:pt x="270664" y="182802"/>
                </a:lnTo>
                <a:lnTo>
                  <a:pt x="310657" y="160924"/>
                </a:lnTo>
                <a:lnTo>
                  <a:pt x="352893" y="140208"/>
                </a:lnTo>
                <a:lnTo>
                  <a:pt x="397270" y="120704"/>
                </a:lnTo>
                <a:lnTo>
                  <a:pt x="443691" y="102465"/>
                </a:lnTo>
                <a:lnTo>
                  <a:pt x="492055" y="85541"/>
                </a:lnTo>
                <a:lnTo>
                  <a:pt x="542263" y="69984"/>
                </a:lnTo>
                <a:lnTo>
                  <a:pt x="594215" y="55845"/>
                </a:lnTo>
                <a:lnTo>
                  <a:pt x="647813" y="43178"/>
                </a:lnTo>
                <a:lnTo>
                  <a:pt x="702956" y="32031"/>
                </a:lnTo>
                <a:lnTo>
                  <a:pt x="759545" y="22459"/>
                </a:lnTo>
                <a:lnTo>
                  <a:pt x="817481" y="14511"/>
                </a:lnTo>
                <a:lnTo>
                  <a:pt x="876664" y="8239"/>
                </a:lnTo>
                <a:lnTo>
                  <a:pt x="936996" y="3696"/>
                </a:lnTo>
                <a:lnTo>
                  <a:pt x="998375" y="932"/>
                </a:lnTo>
                <a:lnTo>
                  <a:pt x="1060704" y="0"/>
                </a:lnTo>
                <a:lnTo>
                  <a:pt x="1123032" y="932"/>
                </a:lnTo>
                <a:lnTo>
                  <a:pt x="1184411" y="3696"/>
                </a:lnTo>
                <a:lnTo>
                  <a:pt x="1244743" y="8239"/>
                </a:lnTo>
                <a:lnTo>
                  <a:pt x="1303926" y="14511"/>
                </a:lnTo>
                <a:lnTo>
                  <a:pt x="1361862" y="22459"/>
                </a:lnTo>
                <a:lnTo>
                  <a:pt x="1418451" y="32031"/>
                </a:lnTo>
                <a:lnTo>
                  <a:pt x="1473594" y="43178"/>
                </a:lnTo>
                <a:lnTo>
                  <a:pt x="1527192" y="55845"/>
                </a:lnTo>
                <a:lnTo>
                  <a:pt x="1579144" y="69984"/>
                </a:lnTo>
                <a:lnTo>
                  <a:pt x="1629352" y="85541"/>
                </a:lnTo>
                <a:lnTo>
                  <a:pt x="1677716" y="102465"/>
                </a:lnTo>
                <a:lnTo>
                  <a:pt x="1724137" y="120704"/>
                </a:lnTo>
                <a:lnTo>
                  <a:pt x="1768514" y="140208"/>
                </a:lnTo>
                <a:lnTo>
                  <a:pt x="1810750" y="160924"/>
                </a:lnTo>
                <a:lnTo>
                  <a:pt x="1850743" y="182802"/>
                </a:lnTo>
                <a:lnTo>
                  <a:pt x="1888395" y="205788"/>
                </a:lnTo>
                <a:lnTo>
                  <a:pt x="1923607" y="229833"/>
                </a:lnTo>
                <a:lnTo>
                  <a:pt x="1956279" y="254884"/>
                </a:lnTo>
                <a:lnTo>
                  <a:pt x="1986310" y="280890"/>
                </a:lnTo>
                <a:lnTo>
                  <a:pt x="2013603" y="307799"/>
                </a:lnTo>
                <a:lnTo>
                  <a:pt x="2059574" y="364120"/>
                </a:lnTo>
                <a:lnTo>
                  <a:pt x="2093396" y="423436"/>
                </a:lnTo>
                <a:lnTo>
                  <a:pt x="2114272" y="485334"/>
                </a:lnTo>
                <a:lnTo>
                  <a:pt x="2121408" y="549402"/>
                </a:lnTo>
                <a:lnTo>
                  <a:pt x="2119607" y="581681"/>
                </a:lnTo>
                <a:lnTo>
                  <a:pt x="2105502" y="644715"/>
                </a:lnTo>
                <a:lnTo>
                  <a:pt x="2078053" y="705373"/>
                </a:lnTo>
                <a:lnTo>
                  <a:pt x="2038058" y="763244"/>
                </a:lnTo>
                <a:lnTo>
                  <a:pt x="1986310" y="817913"/>
                </a:lnTo>
                <a:lnTo>
                  <a:pt x="1956279" y="843919"/>
                </a:lnTo>
                <a:lnTo>
                  <a:pt x="1923607" y="868970"/>
                </a:lnTo>
                <a:lnTo>
                  <a:pt x="1888395" y="893015"/>
                </a:lnTo>
                <a:lnTo>
                  <a:pt x="1850743" y="916001"/>
                </a:lnTo>
                <a:lnTo>
                  <a:pt x="1810750" y="937879"/>
                </a:lnTo>
                <a:lnTo>
                  <a:pt x="1768514" y="958595"/>
                </a:lnTo>
                <a:lnTo>
                  <a:pt x="1724137" y="978099"/>
                </a:lnTo>
                <a:lnTo>
                  <a:pt x="1677716" y="996338"/>
                </a:lnTo>
                <a:lnTo>
                  <a:pt x="1629352" y="1013262"/>
                </a:lnTo>
                <a:lnTo>
                  <a:pt x="1579144" y="1028819"/>
                </a:lnTo>
                <a:lnTo>
                  <a:pt x="1527192" y="1042958"/>
                </a:lnTo>
                <a:lnTo>
                  <a:pt x="1473594" y="1055625"/>
                </a:lnTo>
                <a:lnTo>
                  <a:pt x="1418451" y="1066772"/>
                </a:lnTo>
                <a:lnTo>
                  <a:pt x="1361862" y="1076344"/>
                </a:lnTo>
                <a:lnTo>
                  <a:pt x="1303926" y="1084292"/>
                </a:lnTo>
                <a:lnTo>
                  <a:pt x="1244743" y="1090564"/>
                </a:lnTo>
                <a:lnTo>
                  <a:pt x="1184411" y="1095107"/>
                </a:lnTo>
                <a:lnTo>
                  <a:pt x="1123032" y="1097871"/>
                </a:lnTo>
                <a:lnTo>
                  <a:pt x="1060704" y="1098804"/>
                </a:lnTo>
                <a:lnTo>
                  <a:pt x="998375" y="1097871"/>
                </a:lnTo>
                <a:lnTo>
                  <a:pt x="936996" y="1095107"/>
                </a:lnTo>
                <a:lnTo>
                  <a:pt x="876664" y="1090564"/>
                </a:lnTo>
                <a:lnTo>
                  <a:pt x="817481" y="1084292"/>
                </a:lnTo>
                <a:lnTo>
                  <a:pt x="759545" y="1076344"/>
                </a:lnTo>
                <a:lnTo>
                  <a:pt x="702956" y="1066772"/>
                </a:lnTo>
                <a:lnTo>
                  <a:pt x="647813" y="1055625"/>
                </a:lnTo>
                <a:lnTo>
                  <a:pt x="594215" y="1042958"/>
                </a:lnTo>
                <a:lnTo>
                  <a:pt x="542263" y="1028819"/>
                </a:lnTo>
                <a:lnTo>
                  <a:pt x="492055" y="1013262"/>
                </a:lnTo>
                <a:lnTo>
                  <a:pt x="443691" y="996338"/>
                </a:lnTo>
                <a:lnTo>
                  <a:pt x="397270" y="978099"/>
                </a:lnTo>
                <a:lnTo>
                  <a:pt x="352893" y="958595"/>
                </a:lnTo>
                <a:lnTo>
                  <a:pt x="310657" y="937879"/>
                </a:lnTo>
                <a:lnTo>
                  <a:pt x="270664" y="916001"/>
                </a:lnTo>
                <a:lnTo>
                  <a:pt x="233012" y="893015"/>
                </a:lnTo>
                <a:lnTo>
                  <a:pt x="197800" y="868970"/>
                </a:lnTo>
                <a:lnTo>
                  <a:pt x="165128" y="843919"/>
                </a:lnTo>
                <a:lnTo>
                  <a:pt x="135097" y="817913"/>
                </a:lnTo>
                <a:lnTo>
                  <a:pt x="107804" y="791004"/>
                </a:lnTo>
                <a:lnTo>
                  <a:pt x="61833" y="734683"/>
                </a:lnTo>
                <a:lnTo>
                  <a:pt x="28011" y="675367"/>
                </a:lnTo>
                <a:lnTo>
                  <a:pt x="7135" y="613469"/>
                </a:lnTo>
                <a:lnTo>
                  <a:pt x="0" y="549402"/>
                </a:lnTo>
                <a:close/>
              </a:path>
            </a:pathLst>
          </a:custGeom>
          <a:ln w="6096">
            <a:solidFill>
              <a:srgbClr val="FFC000"/>
            </a:solidFill>
          </a:ln>
        </p:spPr>
        <p:txBody>
          <a:bodyPr wrap="square" lIns="0" tIns="0" rIns="0" bIns="0" rtlCol="0"/>
          <a:lstStyle/>
          <a:p>
            <a:endParaRPr/>
          </a:p>
        </p:txBody>
      </p:sp>
      <p:sp>
        <p:nvSpPr>
          <p:cNvPr id="11" name="object 11"/>
          <p:cNvSpPr txBox="1"/>
          <p:nvPr/>
        </p:nvSpPr>
        <p:spPr>
          <a:xfrm>
            <a:off x="1183944" y="1996821"/>
            <a:ext cx="1744345" cy="1120820"/>
          </a:xfrm>
          <a:prstGeom prst="rect">
            <a:avLst/>
          </a:prstGeom>
        </p:spPr>
        <p:txBody>
          <a:bodyPr vert="horz" wrap="square" lIns="0" tIns="12700" rIns="0" bIns="0" rtlCol="0">
            <a:spAutoFit/>
          </a:bodyPr>
          <a:lstStyle/>
          <a:p>
            <a:pPr marL="12065" marR="5080" indent="1905" algn="ctr">
              <a:lnSpc>
                <a:spcPct val="100000"/>
              </a:lnSpc>
              <a:spcBef>
                <a:spcPts val="100"/>
              </a:spcBef>
            </a:pPr>
            <a:r>
              <a:rPr sz="1800" b="1" spc="-5" dirty="0">
                <a:latin typeface="Cambria"/>
                <a:cs typeface="Cambria"/>
              </a:rPr>
              <a:t>Holding </a:t>
            </a:r>
            <a:r>
              <a:rPr sz="1800" b="1" spc="-15" dirty="0">
                <a:latin typeface="Cambria"/>
                <a:cs typeface="Cambria"/>
              </a:rPr>
              <a:t>Co. </a:t>
            </a:r>
            <a:r>
              <a:rPr sz="1800" b="1" spc="-5" dirty="0">
                <a:latin typeface="Cambria"/>
                <a:cs typeface="Cambria"/>
              </a:rPr>
              <a:t>of  </a:t>
            </a:r>
            <a:r>
              <a:rPr sz="1800" b="1" dirty="0">
                <a:latin typeface="Cambria"/>
                <a:cs typeface="Cambria"/>
              </a:rPr>
              <a:t>ABC</a:t>
            </a:r>
            <a:r>
              <a:rPr sz="1800" b="1" spc="-65" dirty="0">
                <a:latin typeface="Cambria"/>
                <a:cs typeface="Cambria"/>
              </a:rPr>
              <a:t> </a:t>
            </a:r>
            <a:r>
              <a:rPr lang="en-IN" sz="1800" b="1" spc="-65" dirty="0" smtClean="0">
                <a:latin typeface="Cambria"/>
                <a:cs typeface="Cambria"/>
              </a:rPr>
              <a:t>Pvt </a:t>
            </a:r>
            <a:r>
              <a:rPr sz="1800" b="1" spc="-10" dirty="0" smtClean="0">
                <a:latin typeface="Cambria"/>
                <a:cs typeface="Cambria"/>
              </a:rPr>
              <a:t>Ltd(Related  </a:t>
            </a:r>
            <a:r>
              <a:rPr sz="1800" b="1" spc="-15" dirty="0">
                <a:latin typeface="Cambria"/>
                <a:cs typeface="Cambria"/>
              </a:rPr>
              <a:t>Party)</a:t>
            </a:r>
            <a:endParaRPr sz="1800" dirty="0">
              <a:latin typeface="Cambria"/>
              <a:cs typeface="Cambria"/>
            </a:endParaRPr>
          </a:p>
        </p:txBody>
      </p:sp>
      <p:sp>
        <p:nvSpPr>
          <p:cNvPr id="12" name="object 12"/>
          <p:cNvSpPr/>
          <p:nvPr/>
        </p:nvSpPr>
        <p:spPr>
          <a:xfrm>
            <a:off x="7391400" y="1729739"/>
            <a:ext cx="2119883" cy="110032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391400" y="1729739"/>
            <a:ext cx="2120265" cy="1100455"/>
          </a:xfrm>
          <a:custGeom>
            <a:avLst/>
            <a:gdLst/>
            <a:ahLst/>
            <a:cxnLst/>
            <a:rect l="l" t="t" r="r" b="b"/>
            <a:pathLst>
              <a:path w="2120265" h="1100455">
                <a:moveTo>
                  <a:pt x="0" y="550163"/>
                </a:moveTo>
                <a:lnTo>
                  <a:pt x="7131" y="486014"/>
                </a:lnTo>
                <a:lnTo>
                  <a:pt x="27996" y="424036"/>
                </a:lnTo>
                <a:lnTo>
                  <a:pt x="61798" y="364641"/>
                </a:lnTo>
                <a:lnTo>
                  <a:pt x="107741" y="308243"/>
                </a:lnTo>
                <a:lnTo>
                  <a:pt x="135018" y="281297"/>
                </a:lnTo>
                <a:lnTo>
                  <a:pt x="165031" y="255255"/>
                </a:lnTo>
                <a:lnTo>
                  <a:pt x="197682" y="230169"/>
                </a:lnTo>
                <a:lnTo>
                  <a:pt x="232872" y="206091"/>
                </a:lnTo>
                <a:lnTo>
                  <a:pt x="270500" y="183071"/>
                </a:lnTo>
                <a:lnTo>
                  <a:pt x="310467" y="161163"/>
                </a:lnTo>
                <a:lnTo>
                  <a:pt x="352674" y="140416"/>
                </a:lnTo>
                <a:lnTo>
                  <a:pt x="397021" y="120884"/>
                </a:lnTo>
                <a:lnTo>
                  <a:pt x="443410" y="102618"/>
                </a:lnTo>
                <a:lnTo>
                  <a:pt x="491740" y="85669"/>
                </a:lnTo>
                <a:lnTo>
                  <a:pt x="541912" y="70089"/>
                </a:lnTo>
                <a:lnTo>
                  <a:pt x="593826" y="55930"/>
                </a:lnTo>
                <a:lnTo>
                  <a:pt x="647384" y="43243"/>
                </a:lnTo>
                <a:lnTo>
                  <a:pt x="702485" y="32080"/>
                </a:lnTo>
                <a:lnTo>
                  <a:pt x="759031" y="22493"/>
                </a:lnTo>
                <a:lnTo>
                  <a:pt x="816921" y="14533"/>
                </a:lnTo>
                <a:lnTo>
                  <a:pt x="876057" y="8252"/>
                </a:lnTo>
                <a:lnTo>
                  <a:pt x="936339" y="3702"/>
                </a:lnTo>
                <a:lnTo>
                  <a:pt x="997667" y="934"/>
                </a:lnTo>
                <a:lnTo>
                  <a:pt x="1059942" y="0"/>
                </a:lnTo>
                <a:lnTo>
                  <a:pt x="1122216" y="934"/>
                </a:lnTo>
                <a:lnTo>
                  <a:pt x="1183544" y="3702"/>
                </a:lnTo>
                <a:lnTo>
                  <a:pt x="1243826" y="8252"/>
                </a:lnTo>
                <a:lnTo>
                  <a:pt x="1302962" y="14533"/>
                </a:lnTo>
                <a:lnTo>
                  <a:pt x="1360852" y="22493"/>
                </a:lnTo>
                <a:lnTo>
                  <a:pt x="1417398" y="32080"/>
                </a:lnTo>
                <a:lnTo>
                  <a:pt x="1472499" y="43243"/>
                </a:lnTo>
                <a:lnTo>
                  <a:pt x="1526057" y="55930"/>
                </a:lnTo>
                <a:lnTo>
                  <a:pt x="1577971" y="70089"/>
                </a:lnTo>
                <a:lnTo>
                  <a:pt x="1628143" y="85669"/>
                </a:lnTo>
                <a:lnTo>
                  <a:pt x="1676473" y="102618"/>
                </a:lnTo>
                <a:lnTo>
                  <a:pt x="1722862" y="120884"/>
                </a:lnTo>
                <a:lnTo>
                  <a:pt x="1767209" y="140416"/>
                </a:lnTo>
                <a:lnTo>
                  <a:pt x="1809416" y="161162"/>
                </a:lnTo>
                <a:lnTo>
                  <a:pt x="1849383" y="183071"/>
                </a:lnTo>
                <a:lnTo>
                  <a:pt x="1887011" y="206091"/>
                </a:lnTo>
                <a:lnTo>
                  <a:pt x="1922201" y="230169"/>
                </a:lnTo>
                <a:lnTo>
                  <a:pt x="1954852" y="255255"/>
                </a:lnTo>
                <a:lnTo>
                  <a:pt x="1984865" y="281297"/>
                </a:lnTo>
                <a:lnTo>
                  <a:pt x="2012142" y="308243"/>
                </a:lnTo>
                <a:lnTo>
                  <a:pt x="2058085" y="364641"/>
                </a:lnTo>
                <a:lnTo>
                  <a:pt x="2091887" y="424036"/>
                </a:lnTo>
                <a:lnTo>
                  <a:pt x="2112752" y="486014"/>
                </a:lnTo>
                <a:lnTo>
                  <a:pt x="2119883" y="550163"/>
                </a:lnTo>
                <a:lnTo>
                  <a:pt x="2118084" y="582484"/>
                </a:lnTo>
                <a:lnTo>
                  <a:pt x="2103986" y="645599"/>
                </a:lnTo>
                <a:lnTo>
                  <a:pt x="2076554" y="706337"/>
                </a:lnTo>
                <a:lnTo>
                  <a:pt x="2036581" y="764285"/>
                </a:lnTo>
                <a:lnTo>
                  <a:pt x="1984865" y="819030"/>
                </a:lnTo>
                <a:lnTo>
                  <a:pt x="1954852" y="845072"/>
                </a:lnTo>
                <a:lnTo>
                  <a:pt x="1922201" y="870158"/>
                </a:lnTo>
                <a:lnTo>
                  <a:pt x="1887011" y="894236"/>
                </a:lnTo>
                <a:lnTo>
                  <a:pt x="1849383" y="917256"/>
                </a:lnTo>
                <a:lnTo>
                  <a:pt x="1809416" y="939164"/>
                </a:lnTo>
                <a:lnTo>
                  <a:pt x="1767209" y="959911"/>
                </a:lnTo>
                <a:lnTo>
                  <a:pt x="1722862" y="979443"/>
                </a:lnTo>
                <a:lnTo>
                  <a:pt x="1676473" y="997709"/>
                </a:lnTo>
                <a:lnTo>
                  <a:pt x="1628143" y="1014658"/>
                </a:lnTo>
                <a:lnTo>
                  <a:pt x="1577971" y="1030238"/>
                </a:lnTo>
                <a:lnTo>
                  <a:pt x="1526057" y="1044397"/>
                </a:lnTo>
                <a:lnTo>
                  <a:pt x="1472499" y="1057084"/>
                </a:lnTo>
                <a:lnTo>
                  <a:pt x="1417398" y="1068247"/>
                </a:lnTo>
                <a:lnTo>
                  <a:pt x="1360852" y="1077834"/>
                </a:lnTo>
                <a:lnTo>
                  <a:pt x="1302962" y="1085794"/>
                </a:lnTo>
                <a:lnTo>
                  <a:pt x="1243826" y="1092075"/>
                </a:lnTo>
                <a:lnTo>
                  <a:pt x="1183544" y="1096625"/>
                </a:lnTo>
                <a:lnTo>
                  <a:pt x="1122216" y="1099393"/>
                </a:lnTo>
                <a:lnTo>
                  <a:pt x="1059942" y="1100327"/>
                </a:lnTo>
                <a:lnTo>
                  <a:pt x="997667" y="1099393"/>
                </a:lnTo>
                <a:lnTo>
                  <a:pt x="936339" y="1096625"/>
                </a:lnTo>
                <a:lnTo>
                  <a:pt x="876057" y="1092075"/>
                </a:lnTo>
                <a:lnTo>
                  <a:pt x="816921" y="1085794"/>
                </a:lnTo>
                <a:lnTo>
                  <a:pt x="759031" y="1077834"/>
                </a:lnTo>
                <a:lnTo>
                  <a:pt x="702485" y="1068247"/>
                </a:lnTo>
                <a:lnTo>
                  <a:pt x="647384" y="1057084"/>
                </a:lnTo>
                <a:lnTo>
                  <a:pt x="593826" y="1044397"/>
                </a:lnTo>
                <a:lnTo>
                  <a:pt x="541912" y="1030238"/>
                </a:lnTo>
                <a:lnTo>
                  <a:pt x="491740" y="1014658"/>
                </a:lnTo>
                <a:lnTo>
                  <a:pt x="443410" y="997709"/>
                </a:lnTo>
                <a:lnTo>
                  <a:pt x="397021" y="979443"/>
                </a:lnTo>
                <a:lnTo>
                  <a:pt x="352674" y="959911"/>
                </a:lnTo>
                <a:lnTo>
                  <a:pt x="310467" y="939165"/>
                </a:lnTo>
                <a:lnTo>
                  <a:pt x="270500" y="917256"/>
                </a:lnTo>
                <a:lnTo>
                  <a:pt x="232872" y="894236"/>
                </a:lnTo>
                <a:lnTo>
                  <a:pt x="197682" y="870158"/>
                </a:lnTo>
                <a:lnTo>
                  <a:pt x="165031" y="845072"/>
                </a:lnTo>
                <a:lnTo>
                  <a:pt x="135018" y="819030"/>
                </a:lnTo>
                <a:lnTo>
                  <a:pt x="107741" y="792084"/>
                </a:lnTo>
                <a:lnTo>
                  <a:pt x="61798" y="735686"/>
                </a:lnTo>
                <a:lnTo>
                  <a:pt x="27996" y="676291"/>
                </a:lnTo>
                <a:lnTo>
                  <a:pt x="7131" y="614313"/>
                </a:lnTo>
                <a:lnTo>
                  <a:pt x="0" y="550163"/>
                </a:lnTo>
                <a:close/>
              </a:path>
            </a:pathLst>
          </a:custGeom>
          <a:ln w="6096">
            <a:solidFill>
              <a:srgbClr val="FFC000"/>
            </a:solidFill>
          </a:ln>
        </p:spPr>
        <p:txBody>
          <a:bodyPr wrap="square" lIns="0" tIns="0" rIns="0" bIns="0" rtlCol="0"/>
          <a:lstStyle/>
          <a:p>
            <a:endParaRPr/>
          </a:p>
        </p:txBody>
      </p:sp>
      <p:sp>
        <p:nvSpPr>
          <p:cNvPr id="14" name="object 14"/>
          <p:cNvSpPr/>
          <p:nvPr/>
        </p:nvSpPr>
        <p:spPr>
          <a:xfrm>
            <a:off x="7633716" y="1929383"/>
            <a:ext cx="1536192" cy="646176"/>
          </a:xfrm>
          <a:prstGeom prst="rect">
            <a:avLst/>
          </a:prstGeom>
          <a:blipFill>
            <a:blip r:embed="rId7" cstate="print"/>
            <a:stretch>
              <a:fillRect/>
            </a:stretch>
          </a:blipFill>
        </p:spPr>
        <p:txBody>
          <a:bodyPr wrap="square" lIns="0" tIns="0" rIns="0" bIns="0" rtlCol="0"/>
          <a:lstStyle/>
          <a:p>
            <a:endParaRPr/>
          </a:p>
        </p:txBody>
      </p:sp>
      <p:sp>
        <p:nvSpPr>
          <p:cNvPr id="15" name="object 15"/>
          <p:cNvSpPr txBox="1"/>
          <p:nvPr/>
        </p:nvSpPr>
        <p:spPr>
          <a:xfrm>
            <a:off x="7633716" y="1956561"/>
            <a:ext cx="1536700" cy="574040"/>
          </a:xfrm>
          <a:prstGeom prst="rect">
            <a:avLst/>
          </a:prstGeom>
        </p:spPr>
        <p:txBody>
          <a:bodyPr vert="horz" wrap="square" lIns="0" tIns="12700" rIns="0" bIns="0" rtlCol="0">
            <a:spAutoFit/>
          </a:bodyPr>
          <a:lstStyle/>
          <a:p>
            <a:pPr marL="485775" marR="234950" indent="-241300">
              <a:lnSpc>
                <a:spcPct val="100000"/>
              </a:lnSpc>
              <a:spcBef>
                <a:spcPts val="100"/>
              </a:spcBef>
            </a:pPr>
            <a:r>
              <a:rPr sz="1800" b="1" spc="-5" dirty="0">
                <a:latin typeface="Cambria"/>
                <a:cs typeface="Cambria"/>
              </a:rPr>
              <a:t>Un</a:t>
            </a:r>
            <a:r>
              <a:rPr sz="1800" b="1" spc="-30" dirty="0">
                <a:latin typeface="Cambria"/>
                <a:cs typeface="Cambria"/>
              </a:rPr>
              <a:t>r</a:t>
            </a:r>
            <a:r>
              <a:rPr sz="1800" b="1" dirty="0">
                <a:latin typeface="Cambria"/>
                <a:cs typeface="Cambria"/>
              </a:rPr>
              <a:t>ela</a:t>
            </a:r>
            <a:r>
              <a:rPr sz="1800" b="1" spc="-25" dirty="0">
                <a:latin typeface="Cambria"/>
                <a:cs typeface="Cambria"/>
              </a:rPr>
              <a:t>t</a:t>
            </a:r>
            <a:r>
              <a:rPr sz="1800" b="1" dirty="0">
                <a:latin typeface="Cambria"/>
                <a:cs typeface="Cambria"/>
              </a:rPr>
              <a:t>ed  </a:t>
            </a:r>
            <a:r>
              <a:rPr sz="1800" b="1" spc="-15" dirty="0">
                <a:latin typeface="Cambria"/>
                <a:cs typeface="Cambria"/>
              </a:rPr>
              <a:t>Party</a:t>
            </a:r>
            <a:endParaRPr sz="1800">
              <a:latin typeface="Cambria"/>
              <a:cs typeface="Cambria"/>
            </a:endParaRPr>
          </a:p>
        </p:txBody>
      </p:sp>
      <p:sp>
        <p:nvSpPr>
          <p:cNvPr id="16" name="object 16"/>
          <p:cNvSpPr/>
          <p:nvPr/>
        </p:nvSpPr>
        <p:spPr>
          <a:xfrm>
            <a:off x="0" y="0"/>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
        <p:nvSpPr>
          <p:cNvPr id="17" name="object 17"/>
          <p:cNvSpPr/>
          <p:nvPr/>
        </p:nvSpPr>
        <p:spPr>
          <a:xfrm>
            <a:off x="2929127" y="2726435"/>
            <a:ext cx="1744980" cy="431800"/>
          </a:xfrm>
          <a:custGeom>
            <a:avLst/>
            <a:gdLst/>
            <a:ahLst/>
            <a:cxnLst/>
            <a:rect l="l" t="t" r="r" b="b"/>
            <a:pathLst>
              <a:path w="1744979" h="431800">
                <a:moveTo>
                  <a:pt x="0" y="431291"/>
                </a:moveTo>
                <a:lnTo>
                  <a:pt x="1744979" y="431291"/>
                </a:lnTo>
                <a:lnTo>
                  <a:pt x="1744979" y="0"/>
                </a:lnTo>
                <a:lnTo>
                  <a:pt x="0" y="0"/>
                </a:lnTo>
                <a:lnTo>
                  <a:pt x="0" y="431291"/>
                </a:lnTo>
                <a:close/>
              </a:path>
            </a:pathLst>
          </a:custGeom>
          <a:solidFill>
            <a:srgbClr val="FFFFFF"/>
          </a:solidFill>
        </p:spPr>
        <p:txBody>
          <a:bodyPr wrap="square" lIns="0" tIns="0" rIns="0" bIns="0" rtlCol="0"/>
          <a:lstStyle/>
          <a:p>
            <a:endParaRPr/>
          </a:p>
        </p:txBody>
      </p:sp>
      <p:sp>
        <p:nvSpPr>
          <p:cNvPr id="18" name="object 18"/>
          <p:cNvSpPr txBox="1"/>
          <p:nvPr/>
        </p:nvSpPr>
        <p:spPr>
          <a:xfrm>
            <a:off x="2929127" y="2726435"/>
            <a:ext cx="1744980" cy="431800"/>
          </a:xfrm>
          <a:prstGeom prst="rect">
            <a:avLst/>
          </a:prstGeom>
          <a:ln w="12192">
            <a:solidFill>
              <a:srgbClr val="5B9BD4"/>
            </a:solidFill>
          </a:ln>
        </p:spPr>
        <p:txBody>
          <a:bodyPr vert="horz" wrap="square" lIns="0" tIns="73025" rIns="0" bIns="0" rtlCol="0">
            <a:spAutoFit/>
          </a:bodyPr>
          <a:lstStyle/>
          <a:p>
            <a:pPr marL="381000">
              <a:lnSpc>
                <a:spcPct val="100000"/>
              </a:lnSpc>
              <a:spcBef>
                <a:spcPts val="575"/>
              </a:spcBef>
            </a:pPr>
            <a:r>
              <a:rPr sz="1800" spc="-15" dirty="0">
                <a:latin typeface="Cambria"/>
                <a:cs typeface="Cambria"/>
              </a:rPr>
              <a:t>At </a:t>
            </a:r>
            <a:r>
              <a:rPr sz="1800" spc="-10" dirty="0">
                <a:latin typeface="Cambria"/>
                <a:cs typeface="Cambria"/>
              </a:rPr>
              <a:t>Rs.</a:t>
            </a:r>
            <a:r>
              <a:rPr sz="1800" dirty="0">
                <a:latin typeface="Cambria"/>
                <a:cs typeface="Cambria"/>
              </a:rPr>
              <a:t> 120</a:t>
            </a:r>
            <a:endParaRPr sz="1800">
              <a:latin typeface="Cambria"/>
              <a:cs typeface="Cambria"/>
            </a:endParaRPr>
          </a:p>
        </p:txBody>
      </p:sp>
      <p:sp>
        <p:nvSpPr>
          <p:cNvPr id="19" name="object 19"/>
          <p:cNvSpPr/>
          <p:nvPr/>
        </p:nvSpPr>
        <p:spPr>
          <a:xfrm>
            <a:off x="5929884" y="2726435"/>
            <a:ext cx="1744980" cy="431800"/>
          </a:xfrm>
          <a:custGeom>
            <a:avLst/>
            <a:gdLst/>
            <a:ahLst/>
            <a:cxnLst/>
            <a:rect l="l" t="t" r="r" b="b"/>
            <a:pathLst>
              <a:path w="1744979" h="431800">
                <a:moveTo>
                  <a:pt x="0" y="431291"/>
                </a:moveTo>
                <a:lnTo>
                  <a:pt x="1744980" y="431291"/>
                </a:lnTo>
                <a:lnTo>
                  <a:pt x="1744980" y="0"/>
                </a:lnTo>
                <a:lnTo>
                  <a:pt x="0" y="0"/>
                </a:lnTo>
                <a:lnTo>
                  <a:pt x="0" y="431291"/>
                </a:lnTo>
                <a:close/>
              </a:path>
            </a:pathLst>
          </a:custGeom>
          <a:solidFill>
            <a:srgbClr val="FFFFFF"/>
          </a:solidFill>
        </p:spPr>
        <p:txBody>
          <a:bodyPr wrap="square" lIns="0" tIns="0" rIns="0" bIns="0" rtlCol="0"/>
          <a:lstStyle/>
          <a:p>
            <a:endParaRPr/>
          </a:p>
        </p:txBody>
      </p:sp>
      <p:sp>
        <p:nvSpPr>
          <p:cNvPr id="20" name="object 20"/>
          <p:cNvSpPr txBox="1"/>
          <p:nvPr/>
        </p:nvSpPr>
        <p:spPr>
          <a:xfrm>
            <a:off x="5929884" y="2726435"/>
            <a:ext cx="1744980" cy="431800"/>
          </a:xfrm>
          <a:prstGeom prst="rect">
            <a:avLst/>
          </a:prstGeom>
          <a:ln w="12192">
            <a:solidFill>
              <a:srgbClr val="5B9BD4"/>
            </a:solidFill>
          </a:ln>
        </p:spPr>
        <p:txBody>
          <a:bodyPr vert="horz" wrap="square" lIns="0" tIns="73025" rIns="0" bIns="0" rtlCol="0">
            <a:spAutoFit/>
          </a:bodyPr>
          <a:lstStyle/>
          <a:p>
            <a:pPr marL="381000">
              <a:lnSpc>
                <a:spcPct val="100000"/>
              </a:lnSpc>
              <a:spcBef>
                <a:spcPts val="575"/>
              </a:spcBef>
            </a:pPr>
            <a:r>
              <a:rPr sz="1800" spc="-15" dirty="0">
                <a:latin typeface="Cambria"/>
                <a:cs typeface="Cambria"/>
              </a:rPr>
              <a:t>At </a:t>
            </a:r>
            <a:r>
              <a:rPr sz="1800" spc="-10" dirty="0">
                <a:latin typeface="Cambria"/>
                <a:cs typeface="Cambria"/>
              </a:rPr>
              <a:t>Rs.</a:t>
            </a:r>
            <a:r>
              <a:rPr sz="1800" dirty="0">
                <a:latin typeface="Cambria"/>
                <a:cs typeface="Cambria"/>
              </a:rPr>
              <a:t> 200</a:t>
            </a:r>
            <a:endParaRPr sz="1800">
              <a:latin typeface="Cambria"/>
              <a:cs typeface="Cambria"/>
            </a:endParaRPr>
          </a:p>
        </p:txBody>
      </p:sp>
      <p:sp>
        <p:nvSpPr>
          <p:cNvPr id="21" name="object 21"/>
          <p:cNvSpPr/>
          <p:nvPr/>
        </p:nvSpPr>
        <p:spPr>
          <a:xfrm>
            <a:off x="4386071" y="3183635"/>
            <a:ext cx="1710055" cy="749935"/>
          </a:xfrm>
          <a:custGeom>
            <a:avLst/>
            <a:gdLst/>
            <a:ahLst/>
            <a:cxnLst/>
            <a:rect l="l" t="t" r="r" b="b"/>
            <a:pathLst>
              <a:path w="1710054" h="749935">
                <a:moveTo>
                  <a:pt x="1709927" y="0"/>
                </a:moveTo>
                <a:lnTo>
                  <a:pt x="1708659" y="75543"/>
                </a:lnTo>
                <a:lnTo>
                  <a:pt x="1705022" y="145911"/>
                </a:lnTo>
                <a:lnTo>
                  <a:pt x="1699265" y="209593"/>
                </a:lnTo>
                <a:lnTo>
                  <a:pt x="1691639" y="265080"/>
                </a:lnTo>
                <a:lnTo>
                  <a:pt x="1682394" y="310864"/>
                </a:lnTo>
                <a:lnTo>
                  <a:pt x="1660046" y="367285"/>
                </a:lnTo>
                <a:lnTo>
                  <a:pt x="1647443" y="374903"/>
                </a:lnTo>
                <a:lnTo>
                  <a:pt x="917448" y="374903"/>
                </a:lnTo>
                <a:lnTo>
                  <a:pt x="904845" y="382522"/>
                </a:lnTo>
                <a:lnTo>
                  <a:pt x="882497" y="438943"/>
                </a:lnTo>
                <a:lnTo>
                  <a:pt x="873251" y="484727"/>
                </a:lnTo>
                <a:lnTo>
                  <a:pt x="865626" y="540214"/>
                </a:lnTo>
                <a:lnTo>
                  <a:pt x="859869" y="603896"/>
                </a:lnTo>
                <a:lnTo>
                  <a:pt x="856232" y="674264"/>
                </a:lnTo>
                <a:lnTo>
                  <a:pt x="854963" y="749807"/>
                </a:lnTo>
                <a:lnTo>
                  <a:pt x="853695" y="674264"/>
                </a:lnTo>
                <a:lnTo>
                  <a:pt x="850058" y="603896"/>
                </a:lnTo>
                <a:lnTo>
                  <a:pt x="844301" y="540214"/>
                </a:lnTo>
                <a:lnTo>
                  <a:pt x="836676" y="484727"/>
                </a:lnTo>
                <a:lnTo>
                  <a:pt x="827430" y="438943"/>
                </a:lnTo>
                <a:lnTo>
                  <a:pt x="805082" y="382522"/>
                </a:lnTo>
                <a:lnTo>
                  <a:pt x="792479" y="374903"/>
                </a:lnTo>
                <a:lnTo>
                  <a:pt x="62483" y="374903"/>
                </a:lnTo>
                <a:lnTo>
                  <a:pt x="49881" y="367285"/>
                </a:lnTo>
                <a:lnTo>
                  <a:pt x="27533" y="310864"/>
                </a:lnTo>
                <a:lnTo>
                  <a:pt x="18287" y="265080"/>
                </a:lnTo>
                <a:lnTo>
                  <a:pt x="10662" y="209593"/>
                </a:lnTo>
                <a:lnTo>
                  <a:pt x="4905" y="145911"/>
                </a:lnTo>
                <a:lnTo>
                  <a:pt x="1268" y="75543"/>
                </a:lnTo>
                <a:lnTo>
                  <a:pt x="0" y="0"/>
                </a:lnTo>
              </a:path>
            </a:pathLst>
          </a:custGeom>
          <a:ln w="6096">
            <a:solidFill>
              <a:srgbClr val="4471C4"/>
            </a:solidFill>
          </a:ln>
        </p:spPr>
        <p:txBody>
          <a:bodyPr wrap="square" lIns="0" tIns="0" rIns="0" bIns="0" rtlCol="0"/>
          <a:lstStyle/>
          <a:p>
            <a:endParaRPr/>
          </a:p>
        </p:txBody>
      </p:sp>
      <p:sp>
        <p:nvSpPr>
          <p:cNvPr id="22" name="object 22"/>
          <p:cNvSpPr/>
          <p:nvPr/>
        </p:nvSpPr>
        <p:spPr>
          <a:xfrm>
            <a:off x="3520440" y="3971544"/>
            <a:ext cx="3870960" cy="646176"/>
          </a:xfrm>
          <a:prstGeom prst="rect">
            <a:avLst/>
          </a:prstGeom>
          <a:blipFill>
            <a:blip r:embed="rId8" cstate="print"/>
            <a:stretch>
              <a:fillRect/>
            </a:stretch>
          </a:blipFill>
        </p:spPr>
        <p:txBody>
          <a:bodyPr wrap="square" lIns="0" tIns="0" rIns="0" bIns="0" rtlCol="0"/>
          <a:lstStyle/>
          <a:p>
            <a:endParaRPr/>
          </a:p>
        </p:txBody>
      </p:sp>
      <p:sp>
        <p:nvSpPr>
          <p:cNvPr id="23" name="object 23"/>
          <p:cNvSpPr txBox="1"/>
          <p:nvPr/>
        </p:nvSpPr>
        <p:spPr>
          <a:xfrm>
            <a:off x="3520440" y="3971544"/>
            <a:ext cx="3870960" cy="646430"/>
          </a:xfrm>
          <a:prstGeom prst="rect">
            <a:avLst/>
          </a:prstGeom>
          <a:ln w="6096">
            <a:solidFill>
              <a:srgbClr val="A4A4A4"/>
            </a:solidFill>
          </a:ln>
        </p:spPr>
        <p:txBody>
          <a:bodyPr vert="horz" wrap="square" lIns="0" tIns="40005" rIns="0" bIns="0" rtlCol="0">
            <a:spAutoFit/>
          </a:bodyPr>
          <a:lstStyle/>
          <a:p>
            <a:pPr marL="91440" marR="472440">
              <a:lnSpc>
                <a:spcPct val="100000"/>
              </a:lnSpc>
              <a:spcBef>
                <a:spcPts val="315"/>
              </a:spcBef>
            </a:pPr>
            <a:r>
              <a:rPr sz="1800" dirty="0">
                <a:solidFill>
                  <a:srgbClr val="FF0000"/>
                </a:solidFill>
                <a:latin typeface="Cambria"/>
                <a:cs typeface="Cambria"/>
              </a:rPr>
              <a:t>80 </a:t>
            </a:r>
            <a:r>
              <a:rPr sz="1800" spc="-10" dirty="0">
                <a:solidFill>
                  <a:srgbClr val="FF0000"/>
                </a:solidFill>
                <a:latin typeface="Cambria"/>
                <a:cs typeface="Cambria"/>
              </a:rPr>
              <a:t>Rs </a:t>
            </a:r>
            <a:r>
              <a:rPr sz="1800" dirty="0">
                <a:solidFill>
                  <a:srgbClr val="FF0000"/>
                </a:solidFill>
                <a:latin typeface="Cambria"/>
                <a:cs typeface="Cambria"/>
              </a:rPr>
              <a:t>Loss </a:t>
            </a:r>
            <a:r>
              <a:rPr sz="1800" spc="-10" dirty="0">
                <a:solidFill>
                  <a:srgbClr val="FF0000"/>
                </a:solidFill>
                <a:latin typeface="Cambria"/>
                <a:cs typeface="Cambria"/>
              </a:rPr>
              <a:t>for </a:t>
            </a:r>
            <a:r>
              <a:rPr sz="1800" dirty="0">
                <a:solidFill>
                  <a:srgbClr val="FF0000"/>
                </a:solidFill>
                <a:latin typeface="Cambria"/>
                <a:cs typeface="Cambria"/>
              </a:rPr>
              <a:t>Indian Govt. </a:t>
            </a:r>
            <a:r>
              <a:rPr sz="1800" spc="-10" dirty="0">
                <a:solidFill>
                  <a:srgbClr val="FF0000"/>
                </a:solidFill>
                <a:latin typeface="Cambria"/>
                <a:cs typeface="Cambria"/>
              </a:rPr>
              <a:t>for</a:t>
            </a:r>
            <a:r>
              <a:rPr sz="1800" spc="-75" dirty="0">
                <a:solidFill>
                  <a:srgbClr val="FF0000"/>
                </a:solidFill>
                <a:latin typeface="Cambria"/>
                <a:cs typeface="Cambria"/>
              </a:rPr>
              <a:t> </a:t>
            </a:r>
            <a:r>
              <a:rPr sz="1800" spc="-5" dirty="0">
                <a:solidFill>
                  <a:srgbClr val="FF0000"/>
                </a:solidFill>
                <a:latin typeface="Cambria"/>
                <a:cs typeface="Cambria"/>
              </a:rPr>
              <a:t>the  related party</a:t>
            </a:r>
            <a:r>
              <a:rPr sz="1800" spc="5" dirty="0">
                <a:solidFill>
                  <a:srgbClr val="FF0000"/>
                </a:solidFill>
                <a:latin typeface="Cambria"/>
                <a:cs typeface="Cambria"/>
              </a:rPr>
              <a:t> </a:t>
            </a:r>
            <a:r>
              <a:rPr sz="1800" spc="-10" dirty="0">
                <a:solidFill>
                  <a:srgbClr val="FF0000"/>
                </a:solidFill>
                <a:latin typeface="Cambria"/>
                <a:cs typeface="Cambria"/>
              </a:rPr>
              <a:t>transaction.</a:t>
            </a:r>
            <a:endParaRPr sz="1800">
              <a:latin typeface="Cambria"/>
              <a:cs typeface="Cambria"/>
            </a:endParaRPr>
          </a:p>
        </p:txBody>
      </p:sp>
      <p:sp>
        <p:nvSpPr>
          <p:cNvPr id="24" name="object 24"/>
          <p:cNvSpPr/>
          <p:nvPr/>
        </p:nvSpPr>
        <p:spPr>
          <a:xfrm>
            <a:off x="5106923" y="4654296"/>
            <a:ext cx="268605" cy="906780"/>
          </a:xfrm>
          <a:custGeom>
            <a:avLst/>
            <a:gdLst/>
            <a:ahLst/>
            <a:cxnLst/>
            <a:rect l="l" t="t" r="r" b="b"/>
            <a:pathLst>
              <a:path w="268604" h="906779">
                <a:moveTo>
                  <a:pt x="0" y="772667"/>
                </a:moveTo>
                <a:lnTo>
                  <a:pt x="67055" y="772667"/>
                </a:lnTo>
                <a:lnTo>
                  <a:pt x="67055" y="0"/>
                </a:lnTo>
                <a:lnTo>
                  <a:pt x="201167" y="0"/>
                </a:lnTo>
                <a:lnTo>
                  <a:pt x="201167" y="772667"/>
                </a:lnTo>
                <a:lnTo>
                  <a:pt x="268224" y="772667"/>
                </a:lnTo>
                <a:lnTo>
                  <a:pt x="134112" y="906779"/>
                </a:lnTo>
                <a:lnTo>
                  <a:pt x="0" y="772667"/>
                </a:lnTo>
                <a:close/>
              </a:path>
            </a:pathLst>
          </a:custGeom>
          <a:ln w="12192">
            <a:solidFill>
              <a:srgbClr val="A4A4A4"/>
            </a:solidFill>
          </a:ln>
        </p:spPr>
        <p:txBody>
          <a:bodyPr wrap="square" lIns="0" tIns="0" rIns="0" bIns="0" rtlCol="0"/>
          <a:lstStyle/>
          <a:p>
            <a:endParaRPr/>
          </a:p>
        </p:txBody>
      </p:sp>
      <p:sp>
        <p:nvSpPr>
          <p:cNvPr id="25" name="object 25"/>
          <p:cNvSpPr/>
          <p:nvPr/>
        </p:nvSpPr>
        <p:spPr>
          <a:xfrm>
            <a:off x="2895600" y="5561076"/>
            <a:ext cx="4645660" cy="1073150"/>
          </a:xfrm>
          <a:custGeom>
            <a:avLst/>
            <a:gdLst/>
            <a:ahLst/>
            <a:cxnLst/>
            <a:rect l="l" t="t" r="r" b="b"/>
            <a:pathLst>
              <a:path w="4645659" h="1073150">
                <a:moveTo>
                  <a:pt x="2322576" y="0"/>
                </a:moveTo>
                <a:lnTo>
                  <a:pt x="2175695" y="1055"/>
                </a:lnTo>
                <a:lnTo>
                  <a:pt x="2031241" y="4179"/>
                </a:lnTo>
                <a:lnTo>
                  <a:pt x="1889487" y="9309"/>
                </a:lnTo>
                <a:lnTo>
                  <a:pt x="1750704" y="16383"/>
                </a:lnTo>
                <a:lnTo>
                  <a:pt x="1615165" y="25337"/>
                </a:lnTo>
                <a:lnTo>
                  <a:pt x="1483142" y="36108"/>
                </a:lnTo>
                <a:lnTo>
                  <a:pt x="1354907" y="48634"/>
                </a:lnTo>
                <a:lnTo>
                  <a:pt x="1230731" y="62852"/>
                </a:lnTo>
                <a:lnTo>
                  <a:pt x="1110888" y="78698"/>
                </a:lnTo>
                <a:lnTo>
                  <a:pt x="995648" y="96111"/>
                </a:lnTo>
                <a:lnTo>
                  <a:pt x="939840" y="105386"/>
                </a:lnTo>
                <a:lnTo>
                  <a:pt x="885285" y="115028"/>
                </a:lnTo>
                <a:lnTo>
                  <a:pt x="832017" y="125030"/>
                </a:lnTo>
                <a:lnTo>
                  <a:pt x="780070" y="135385"/>
                </a:lnTo>
                <a:lnTo>
                  <a:pt x="729478" y="146084"/>
                </a:lnTo>
                <a:lnTo>
                  <a:pt x="680275" y="157119"/>
                </a:lnTo>
                <a:lnTo>
                  <a:pt x="632495" y="168483"/>
                </a:lnTo>
                <a:lnTo>
                  <a:pt x="586173" y="180169"/>
                </a:lnTo>
                <a:lnTo>
                  <a:pt x="541341" y="192167"/>
                </a:lnTo>
                <a:lnTo>
                  <a:pt x="498035" y="204470"/>
                </a:lnTo>
                <a:lnTo>
                  <a:pt x="456288" y="217070"/>
                </a:lnTo>
                <a:lnTo>
                  <a:pt x="416134" y="229960"/>
                </a:lnTo>
                <a:lnTo>
                  <a:pt x="377607" y="243132"/>
                </a:lnTo>
                <a:lnTo>
                  <a:pt x="340742" y="256577"/>
                </a:lnTo>
                <a:lnTo>
                  <a:pt x="272130" y="284258"/>
                </a:lnTo>
                <a:lnTo>
                  <a:pt x="210572" y="312939"/>
                </a:lnTo>
                <a:lnTo>
                  <a:pt x="156338" y="342558"/>
                </a:lnTo>
                <a:lnTo>
                  <a:pt x="109702" y="373052"/>
                </a:lnTo>
                <a:lnTo>
                  <a:pt x="70935" y="404358"/>
                </a:lnTo>
                <a:lnTo>
                  <a:pt x="40309" y="436413"/>
                </a:lnTo>
                <a:lnTo>
                  <a:pt x="18096" y="469155"/>
                </a:lnTo>
                <a:lnTo>
                  <a:pt x="1148" y="519418"/>
                </a:lnTo>
                <a:lnTo>
                  <a:pt x="0" y="536448"/>
                </a:lnTo>
                <a:lnTo>
                  <a:pt x="1148" y="553476"/>
                </a:lnTo>
                <a:lnTo>
                  <a:pt x="18096" y="603737"/>
                </a:lnTo>
                <a:lnTo>
                  <a:pt x="40309" y="636478"/>
                </a:lnTo>
                <a:lnTo>
                  <a:pt x="70935" y="668533"/>
                </a:lnTo>
                <a:lnTo>
                  <a:pt x="109702" y="699838"/>
                </a:lnTo>
                <a:lnTo>
                  <a:pt x="156338" y="730332"/>
                </a:lnTo>
                <a:lnTo>
                  <a:pt x="210572" y="759951"/>
                </a:lnTo>
                <a:lnTo>
                  <a:pt x="272130" y="788632"/>
                </a:lnTo>
                <a:lnTo>
                  <a:pt x="340742" y="816312"/>
                </a:lnTo>
                <a:lnTo>
                  <a:pt x="377607" y="829757"/>
                </a:lnTo>
                <a:lnTo>
                  <a:pt x="416134" y="842929"/>
                </a:lnTo>
                <a:lnTo>
                  <a:pt x="456288" y="855819"/>
                </a:lnTo>
                <a:lnTo>
                  <a:pt x="498035" y="868420"/>
                </a:lnTo>
                <a:lnTo>
                  <a:pt x="541341" y="880723"/>
                </a:lnTo>
                <a:lnTo>
                  <a:pt x="586173" y="892721"/>
                </a:lnTo>
                <a:lnTo>
                  <a:pt x="632495" y="904407"/>
                </a:lnTo>
                <a:lnTo>
                  <a:pt x="680275" y="915771"/>
                </a:lnTo>
                <a:lnTo>
                  <a:pt x="729478" y="926807"/>
                </a:lnTo>
                <a:lnTo>
                  <a:pt x="780070" y="937506"/>
                </a:lnTo>
                <a:lnTo>
                  <a:pt x="832017" y="947861"/>
                </a:lnTo>
                <a:lnTo>
                  <a:pt x="885285" y="957863"/>
                </a:lnTo>
                <a:lnTo>
                  <a:pt x="939840" y="967506"/>
                </a:lnTo>
                <a:lnTo>
                  <a:pt x="995648" y="976780"/>
                </a:lnTo>
                <a:lnTo>
                  <a:pt x="1110888" y="994194"/>
                </a:lnTo>
                <a:lnTo>
                  <a:pt x="1230731" y="1010041"/>
                </a:lnTo>
                <a:lnTo>
                  <a:pt x="1354907" y="1024259"/>
                </a:lnTo>
                <a:lnTo>
                  <a:pt x="1483142" y="1036786"/>
                </a:lnTo>
                <a:lnTo>
                  <a:pt x="1615165" y="1047557"/>
                </a:lnTo>
                <a:lnTo>
                  <a:pt x="1750704" y="1056511"/>
                </a:lnTo>
                <a:lnTo>
                  <a:pt x="1889487" y="1063585"/>
                </a:lnTo>
                <a:lnTo>
                  <a:pt x="2031241" y="1068716"/>
                </a:lnTo>
                <a:lnTo>
                  <a:pt x="2175695" y="1071840"/>
                </a:lnTo>
                <a:lnTo>
                  <a:pt x="2322576" y="1072896"/>
                </a:lnTo>
                <a:lnTo>
                  <a:pt x="2469456" y="1071840"/>
                </a:lnTo>
                <a:lnTo>
                  <a:pt x="2613910" y="1068716"/>
                </a:lnTo>
                <a:lnTo>
                  <a:pt x="2755664" y="1063585"/>
                </a:lnTo>
                <a:lnTo>
                  <a:pt x="2894447" y="1056511"/>
                </a:lnTo>
                <a:lnTo>
                  <a:pt x="3029986" y="1047557"/>
                </a:lnTo>
                <a:lnTo>
                  <a:pt x="3162009" y="1036786"/>
                </a:lnTo>
                <a:lnTo>
                  <a:pt x="3290244" y="1024259"/>
                </a:lnTo>
                <a:lnTo>
                  <a:pt x="3414420" y="1010041"/>
                </a:lnTo>
                <a:lnTo>
                  <a:pt x="3534263" y="994194"/>
                </a:lnTo>
                <a:lnTo>
                  <a:pt x="3649503" y="976780"/>
                </a:lnTo>
                <a:lnTo>
                  <a:pt x="3705311" y="967506"/>
                </a:lnTo>
                <a:lnTo>
                  <a:pt x="3759866" y="957863"/>
                </a:lnTo>
                <a:lnTo>
                  <a:pt x="3813134" y="947861"/>
                </a:lnTo>
                <a:lnTo>
                  <a:pt x="3865081" y="937506"/>
                </a:lnTo>
                <a:lnTo>
                  <a:pt x="3915673" y="926807"/>
                </a:lnTo>
                <a:lnTo>
                  <a:pt x="3964876" y="915771"/>
                </a:lnTo>
                <a:lnTo>
                  <a:pt x="4012656" y="904407"/>
                </a:lnTo>
                <a:lnTo>
                  <a:pt x="4058978" y="892721"/>
                </a:lnTo>
                <a:lnTo>
                  <a:pt x="4103810" y="880723"/>
                </a:lnTo>
                <a:lnTo>
                  <a:pt x="4147116" y="868420"/>
                </a:lnTo>
                <a:lnTo>
                  <a:pt x="4188863" y="855819"/>
                </a:lnTo>
                <a:lnTo>
                  <a:pt x="4229017" y="842929"/>
                </a:lnTo>
                <a:lnTo>
                  <a:pt x="4267544" y="829757"/>
                </a:lnTo>
                <a:lnTo>
                  <a:pt x="4304409" y="816312"/>
                </a:lnTo>
                <a:lnTo>
                  <a:pt x="4373021" y="788632"/>
                </a:lnTo>
                <a:lnTo>
                  <a:pt x="4434579" y="759951"/>
                </a:lnTo>
                <a:lnTo>
                  <a:pt x="4488813" y="730332"/>
                </a:lnTo>
                <a:lnTo>
                  <a:pt x="4535449" y="699838"/>
                </a:lnTo>
                <a:lnTo>
                  <a:pt x="4574216" y="668533"/>
                </a:lnTo>
                <a:lnTo>
                  <a:pt x="4604842" y="636478"/>
                </a:lnTo>
                <a:lnTo>
                  <a:pt x="4627055" y="603737"/>
                </a:lnTo>
                <a:lnTo>
                  <a:pt x="4644003" y="553476"/>
                </a:lnTo>
                <a:lnTo>
                  <a:pt x="4645152" y="536448"/>
                </a:lnTo>
                <a:lnTo>
                  <a:pt x="4644003" y="519418"/>
                </a:lnTo>
                <a:lnTo>
                  <a:pt x="4627055" y="469155"/>
                </a:lnTo>
                <a:lnTo>
                  <a:pt x="4604842" y="436413"/>
                </a:lnTo>
                <a:lnTo>
                  <a:pt x="4574216" y="404358"/>
                </a:lnTo>
                <a:lnTo>
                  <a:pt x="4535449" y="373052"/>
                </a:lnTo>
                <a:lnTo>
                  <a:pt x="4488813" y="342558"/>
                </a:lnTo>
                <a:lnTo>
                  <a:pt x="4434579" y="312939"/>
                </a:lnTo>
                <a:lnTo>
                  <a:pt x="4373021" y="284258"/>
                </a:lnTo>
                <a:lnTo>
                  <a:pt x="4304409" y="256577"/>
                </a:lnTo>
                <a:lnTo>
                  <a:pt x="4267544" y="243132"/>
                </a:lnTo>
                <a:lnTo>
                  <a:pt x="4229017" y="229960"/>
                </a:lnTo>
                <a:lnTo>
                  <a:pt x="4188863" y="217070"/>
                </a:lnTo>
                <a:lnTo>
                  <a:pt x="4147116" y="204470"/>
                </a:lnTo>
                <a:lnTo>
                  <a:pt x="4103810" y="192167"/>
                </a:lnTo>
                <a:lnTo>
                  <a:pt x="4058978" y="180169"/>
                </a:lnTo>
                <a:lnTo>
                  <a:pt x="4012656" y="168483"/>
                </a:lnTo>
                <a:lnTo>
                  <a:pt x="3964876" y="157119"/>
                </a:lnTo>
                <a:lnTo>
                  <a:pt x="3915673" y="146084"/>
                </a:lnTo>
                <a:lnTo>
                  <a:pt x="3865081" y="135385"/>
                </a:lnTo>
                <a:lnTo>
                  <a:pt x="3813134" y="125030"/>
                </a:lnTo>
                <a:lnTo>
                  <a:pt x="3759866" y="115028"/>
                </a:lnTo>
                <a:lnTo>
                  <a:pt x="3705311" y="105386"/>
                </a:lnTo>
                <a:lnTo>
                  <a:pt x="3649503" y="96111"/>
                </a:lnTo>
                <a:lnTo>
                  <a:pt x="3534263" y="78698"/>
                </a:lnTo>
                <a:lnTo>
                  <a:pt x="3414420" y="62852"/>
                </a:lnTo>
                <a:lnTo>
                  <a:pt x="3290244" y="48634"/>
                </a:lnTo>
                <a:lnTo>
                  <a:pt x="3162009" y="36108"/>
                </a:lnTo>
                <a:lnTo>
                  <a:pt x="3029986" y="25337"/>
                </a:lnTo>
                <a:lnTo>
                  <a:pt x="2894447" y="16383"/>
                </a:lnTo>
                <a:lnTo>
                  <a:pt x="2755664" y="9309"/>
                </a:lnTo>
                <a:lnTo>
                  <a:pt x="2613910" y="4179"/>
                </a:lnTo>
                <a:lnTo>
                  <a:pt x="2469456" y="1055"/>
                </a:lnTo>
                <a:lnTo>
                  <a:pt x="2396302" y="265"/>
                </a:lnTo>
                <a:lnTo>
                  <a:pt x="2322576" y="0"/>
                </a:lnTo>
                <a:close/>
              </a:path>
            </a:pathLst>
          </a:custGeom>
          <a:solidFill>
            <a:srgbClr val="000000"/>
          </a:solidFill>
        </p:spPr>
        <p:txBody>
          <a:bodyPr wrap="square" lIns="0" tIns="0" rIns="0" bIns="0" rtlCol="0"/>
          <a:lstStyle/>
          <a:p>
            <a:endParaRPr/>
          </a:p>
        </p:txBody>
      </p:sp>
      <p:sp>
        <p:nvSpPr>
          <p:cNvPr id="26" name="object 26"/>
          <p:cNvSpPr/>
          <p:nvPr/>
        </p:nvSpPr>
        <p:spPr>
          <a:xfrm>
            <a:off x="2895600" y="5561076"/>
            <a:ext cx="4645660" cy="1073150"/>
          </a:xfrm>
          <a:custGeom>
            <a:avLst/>
            <a:gdLst/>
            <a:ahLst/>
            <a:cxnLst/>
            <a:rect l="l" t="t" r="r" b="b"/>
            <a:pathLst>
              <a:path w="4645659" h="1073150">
                <a:moveTo>
                  <a:pt x="0" y="536448"/>
                </a:moveTo>
                <a:lnTo>
                  <a:pt x="10230" y="485764"/>
                </a:lnTo>
                <a:lnTo>
                  <a:pt x="40309" y="436413"/>
                </a:lnTo>
                <a:lnTo>
                  <a:pt x="70935" y="404358"/>
                </a:lnTo>
                <a:lnTo>
                  <a:pt x="109702" y="373052"/>
                </a:lnTo>
                <a:lnTo>
                  <a:pt x="156338" y="342558"/>
                </a:lnTo>
                <a:lnTo>
                  <a:pt x="210572" y="312939"/>
                </a:lnTo>
                <a:lnTo>
                  <a:pt x="272130" y="284258"/>
                </a:lnTo>
                <a:lnTo>
                  <a:pt x="340742" y="256577"/>
                </a:lnTo>
                <a:lnTo>
                  <a:pt x="377607" y="243132"/>
                </a:lnTo>
                <a:lnTo>
                  <a:pt x="416134" y="229960"/>
                </a:lnTo>
                <a:lnTo>
                  <a:pt x="456288" y="217070"/>
                </a:lnTo>
                <a:lnTo>
                  <a:pt x="498035" y="204470"/>
                </a:lnTo>
                <a:lnTo>
                  <a:pt x="541341" y="192167"/>
                </a:lnTo>
                <a:lnTo>
                  <a:pt x="586173" y="180169"/>
                </a:lnTo>
                <a:lnTo>
                  <a:pt x="632495" y="168483"/>
                </a:lnTo>
                <a:lnTo>
                  <a:pt x="680275" y="157119"/>
                </a:lnTo>
                <a:lnTo>
                  <a:pt x="729478" y="146084"/>
                </a:lnTo>
                <a:lnTo>
                  <a:pt x="780070" y="135385"/>
                </a:lnTo>
                <a:lnTo>
                  <a:pt x="832017" y="125030"/>
                </a:lnTo>
                <a:lnTo>
                  <a:pt x="885285" y="115028"/>
                </a:lnTo>
                <a:lnTo>
                  <a:pt x="939840" y="105386"/>
                </a:lnTo>
                <a:lnTo>
                  <a:pt x="995648" y="96111"/>
                </a:lnTo>
                <a:lnTo>
                  <a:pt x="1052675" y="87213"/>
                </a:lnTo>
                <a:lnTo>
                  <a:pt x="1110888" y="78698"/>
                </a:lnTo>
                <a:lnTo>
                  <a:pt x="1170251" y="70575"/>
                </a:lnTo>
                <a:lnTo>
                  <a:pt x="1230731" y="62852"/>
                </a:lnTo>
                <a:lnTo>
                  <a:pt x="1292294" y="55535"/>
                </a:lnTo>
                <a:lnTo>
                  <a:pt x="1354907" y="48634"/>
                </a:lnTo>
                <a:lnTo>
                  <a:pt x="1418534" y="42155"/>
                </a:lnTo>
                <a:lnTo>
                  <a:pt x="1483142" y="36108"/>
                </a:lnTo>
                <a:lnTo>
                  <a:pt x="1548697" y="30499"/>
                </a:lnTo>
                <a:lnTo>
                  <a:pt x="1615165" y="25337"/>
                </a:lnTo>
                <a:lnTo>
                  <a:pt x="1682512" y="20629"/>
                </a:lnTo>
                <a:lnTo>
                  <a:pt x="1750704" y="16383"/>
                </a:lnTo>
                <a:lnTo>
                  <a:pt x="1819707" y="12607"/>
                </a:lnTo>
                <a:lnTo>
                  <a:pt x="1889487" y="9309"/>
                </a:lnTo>
                <a:lnTo>
                  <a:pt x="1960010" y="6497"/>
                </a:lnTo>
                <a:lnTo>
                  <a:pt x="2031241" y="4179"/>
                </a:lnTo>
                <a:lnTo>
                  <a:pt x="2103147" y="2362"/>
                </a:lnTo>
                <a:lnTo>
                  <a:pt x="2175695" y="1055"/>
                </a:lnTo>
                <a:lnTo>
                  <a:pt x="2248849" y="265"/>
                </a:lnTo>
                <a:lnTo>
                  <a:pt x="2322576" y="0"/>
                </a:lnTo>
                <a:lnTo>
                  <a:pt x="2396302" y="265"/>
                </a:lnTo>
                <a:lnTo>
                  <a:pt x="2469456" y="1055"/>
                </a:lnTo>
                <a:lnTo>
                  <a:pt x="2542004" y="2362"/>
                </a:lnTo>
                <a:lnTo>
                  <a:pt x="2613910" y="4179"/>
                </a:lnTo>
                <a:lnTo>
                  <a:pt x="2685141" y="6497"/>
                </a:lnTo>
                <a:lnTo>
                  <a:pt x="2755664" y="9309"/>
                </a:lnTo>
                <a:lnTo>
                  <a:pt x="2825444" y="12607"/>
                </a:lnTo>
                <a:lnTo>
                  <a:pt x="2894447" y="16383"/>
                </a:lnTo>
                <a:lnTo>
                  <a:pt x="2962639" y="20629"/>
                </a:lnTo>
                <a:lnTo>
                  <a:pt x="3029986" y="25337"/>
                </a:lnTo>
                <a:lnTo>
                  <a:pt x="3096454" y="30499"/>
                </a:lnTo>
                <a:lnTo>
                  <a:pt x="3162009" y="36108"/>
                </a:lnTo>
                <a:lnTo>
                  <a:pt x="3226617" y="42155"/>
                </a:lnTo>
                <a:lnTo>
                  <a:pt x="3290244" y="48634"/>
                </a:lnTo>
                <a:lnTo>
                  <a:pt x="3352857" y="55535"/>
                </a:lnTo>
                <a:lnTo>
                  <a:pt x="3414420" y="62852"/>
                </a:lnTo>
                <a:lnTo>
                  <a:pt x="3474900" y="70575"/>
                </a:lnTo>
                <a:lnTo>
                  <a:pt x="3534263" y="78698"/>
                </a:lnTo>
                <a:lnTo>
                  <a:pt x="3592476" y="87213"/>
                </a:lnTo>
                <a:lnTo>
                  <a:pt x="3649503" y="96111"/>
                </a:lnTo>
                <a:lnTo>
                  <a:pt x="3705311" y="105386"/>
                </a:lnTo>
                <a:lnTo>
                  <a:pt x="3759866" y="115028"/>
                </a:lnTo>
                <a:lnTo>
                  <a:pt x="3813134" y="125030"/>
                </a:lnTo>
                <a:lnTo>
                  <a:pt x="3865081" y="135385"/>
                </a:lnTo>
                <a:lnTo>
                  <a:pt x="3915673" y="146084"/>
                </a:lnTo>
                <a:lnTo>
                  <a:pt x="3964876" y="157119"/>
                </a:lnTo>
                <a:lnTo>
                  <a:pt x="4012656" y="168483"/>
                </a:lnTo>
                <a:lnTo>
                  <a:pt x="4058978" y="180169"/>
                </a:lnTo>
                <a:lnTo>
                  <a:pt x="4103810" y="192167"/>
                </a:lnTo>
                <a:lnTo>
                  <a:pt x="4147116" y="204470"/>
                </a:lnTo>
                <a:lnTo>
                  <a:pt x="4188863" y="217070"/>
                </a:lnTo>
                <a:lnTo>
                  <a:pt x="4229017" y="229960"/>
                </a:lnTo>
                <a:lnTo>
                  <a:pt x="4267544" y="243132"/>
                </a:lnTo>
                <a:lnTo>
                  <a:pt x="4304409" y="256577"/>
                </a:lnTo>
                <a:lnTo>
                  <a:pt x="4373021" y="284258"/>
                </a:lnTo>
                <a:lnTo>
                  <a:pt x="4434579" y="312939"/>
                </a:lnTo>
                <a:lnTo>
                  <a:pt x="4488813" y="342558"/>
                </a:lnTo>
                <a:lnTo>
                  <a:pt x="4535449" y="373052"/>
                </a:lnTo>
                <a:lnTo>
                  <a:pt x="4574216" y="404358"/>
                </a:lnTo>
                <a:lnTo>
                  <a:pt x="4604842" y="436413"/>
                </a:lnTo>
                <a:lnTo>
                  <a:pt x="4627055" y="469155"/>
                </a:lnTo>
                <a:lnTo>
                  <a:pt x="4644003" y="519418"/>
                </a:lnTo>
                <a:lnTo>
                  <a:pt x="4645152" y="536448"/>
                </a:lnTo>
                <a:lnTo>
                  <a:pt x="4644003" y="553476"/>
                </a:lnTo>
                <a:lnTo>
                  <a:pt x="4627055" y="603737"/>
                </a:lnTo>
                <a:lnTo>
                  <a:pt x="4604842" y="636478"/>
                </a:lnTo>
                <a:lnTo>
                  <a:pt x="4574216" y="668533"/>
                </a:lnTo>
                <a:lnTo>
                  <a:pt x="4535449" y="699838"/>
                </a:lnTo>
                <a:lnTo>
                  <a:pt x="4488813" y="730332"/>
                </a:lnTo>
                <a:lnTo>
                  <a:pt x="4434579" y="759951"/>
                </a:lnTo>
                <a:lnTo>
                  <a:pt x="4373021" y="788632"/>
                </a:lnTo>
                <a:lnTo>
                  <a:pt x="4304409" y="816312"/>
                </a:lnTo>
                <a:lnTo>
                  <a:pt x="4267544" y="829757"/>
                </a:lnTo>
                <a:lnTo>
                  <a:pt x="4229017" y="842929"/>
                </a:lnTo>
                <a:lnTo>
                  <a:pt x="4188863" y="855819"/>
                </a:lnTo>
                <a:lnTo>
                  <a:pt x="4147116" y="868420"/>
                </a:lnTo>
                <a:lnTo>
                  <a:pt x="4103810" y="880723"/>
                </a:lnTo>
                <a:lnTo>
                  <a:pt x="4058978" y="892721"/>
                </a:lnTo>
                <a:lnTo>
                  <a:pt x="4012656" y="904407"/>
                </a:lnTo>
                <a:lnTo>
                  <a:pt x="3964876" y="915771"/>
                </a:lnTo>
                <a:lnTo>
                  <a:pt x="3915673" y="926807"/>
                </a:lnTo>
                <a:lnTo>
                  <a:pt x="3865081" y="937506"/>
                </a:lnTo>
                <a:lnTo>
                  <a:pt x="3813134" y="947861"/>
                </a:lnTo>
                <a:lnTo>
                  <a:pt x="3759866" y="957863"/>
                </a:lnTo>
                <a:lnTo>
                  <a:pt x="3705311" y="967506"/>
                </a:lnTo>
                <a:lnTo>
                  <a:pt x="3649503" y="976780"/>
                </a:lnTo>
                <a:lnTo>
                  <a:pt x="3592476" y="985679"/>
                </a:lnTo>
                <a:lnTo>
                  <a:pt x="3534263" y="994194"/>
                </a:lnTo>
                <a:lnTo>
                  <a:pt x="3474900" y="1002317"/>
                </a:lnTo>
                <a:lnTo>
                  <a:pt x="3414420" y="1010041"/>
                </a:lnTo>
                <a:lnTo>
                  <a:pt x="3352857" y="1017358"/>
                </a:lnTo>
                <a:lnTo>
                  <a:pt x="3290244" y="1024259"/>
                </a:lnTo>
                <a:lnTo>
                  <a:pt x="3226617" y="1030738"/>
                </a:lnTo>
                <a:lnTo>
                  <a:pt x="3162009" y="1036786"/>
                </a:lnTo>
                <a:lnTo>
                  <a:pt x="3096454" y="1042395"/>
                </a:lnTo>
                <a:lnTo>
                  <a:pt x="3029986" y="1047557"/>
                </a:lnTo>
                <a:lnTo>
                  <a:pt x="2962639" y="1052266"/>
                </a:lnTo>
                <a:lnTo>
                  <a:pt x="2894447" y="1056511"/>
                </a:lnTo>
                <a:lnTo>
                  <a:pt x="2825444" y="1060287"/>
                </a:lnTo>
                <a:lnTo>
                  <a:pt x="2755664" y="1063585"/>
                </a:lnTo>
                <a:lnTo>
                  <a:pt x="2685141" y="1066397"/>
                </a:lnTo>
                <a:lnTo>
                  <a:pt x="2613910" y="1068716"/>
                </a:lnTo>
                <a:lnTo>
                  <a:pt x="2542004" y="1070533"/>
                </a:lnTo>
                <a:lnTo>
                  <a:pt x="2469456" y="1071840"/>
                </a:lnTo>
                <a:lnTo>
                  <a:pt x="2396302" y="1072630"/>
                </a:lnTo>
                <a:lnTo>
                  <a:pt x="2322576" y="1072896"/>
                </a:lnTo>
                <a:lnTo>
                  <a:pt x="2248849" y="1072630"/>
                </a:lnTo>
                <a:lnTo>
                  <a:pt x="2175695" y="1071840"/>
                </a:lnTo>
                <a:lnTo>
                  <a:pt x="2103147" y="1070533"/>
                </a:lnTo>
                <a:lnTo>
                  <a:pt x="2031241" y="1068716"/>
                </a:lnTo>
                <a:lnTo>
                  <a:pt x="1960010" y="1066397"/>
                </a:lnTo>
                <a:lnTo>
                  <a:pt x="1889487" y="1063585"/>
                </a:lnTo>
                <a:lnTo>
                  <a:pt x="1819707" y="1060287"/>
                </a:lnTo>
                <a:lnTo>
                  <a:pt x="1750704" y="1056511"/>
                </a:lnTo>
                <a:lnTo>
                  <a:pt x="1682512" y="1052266"/>
                </a:lnTo>
                <a:lnTo>
                  <a:pt x="1615165" y="1047557"/>
                </a:lnTo>
                <a:lnTo>
                  <a:pt x="1548697" y="1042395"/>
                </a:lnTo>
                <a:lnTo>
                  <a:pt x="1483142" y="1036786"/>
                </a:lnTo>
                <a:lnTo>
                  <a:pt x="1418534" y="1030738"/>
                </a:lnTo>
                <a:lnTo>
                  <a:pt x="1354907" y="1024259"/>
                </a:lnTo>
                <a:lnTo>
                  <a:pt x="1292294" y="1017358"/>
                </a:lnTo>
                <a:lnTo>
                  <a:pt x="1230731" y="1010041"/>
                </a:lnTo>
                <a:lnTo>
                  <a:pt x="1170251" y="1002317"/>
                </a:lnTo>
                <a:lnTo>
                  <a:pt x="1110888" y="994194"/>
                </a:lnTo>
                <a:lnTo>
                  <a:pt x="1052675" y="985679"/>
                </a:lnTo>
                <a:lnTo>
                  <a:pt x="995648" y="976780"/>
                </a:lnTo>
                <a:lnTo>
                  <a:pt x="939840" y="967506"/>
                </a:lnTo>
                <a:lnTo>
                  <a:pt x="885285" y="957863"/>
                </a:lnTo>
                <a:lnTo>
                  <a:pt x="832017" y="947861"/>
                </a:lnTo>
                <a:lnTo>
                  <a:pt x="780070" y="937506"/>
                </a:lnTo>
                <a:lnTo>
                  <a:pt x="729478" y="926807"/>
                </a:lnTo>
                <a:lnTo>
                  <a:pt x="680275" y="915771"/>
                </a:lnTo>
                <a:lnTo>
                  <a:pt x="632495" y="904407"/>
                </a:lnTo>
                <a:lnTo>
                  <a:pt x="586173" y="892721"/>
                </a:lnTo>
                <a:lnTo>
                  <a:pt x="541341" y="880723"/>
                </a:lnTo>
                <a:lnTo>
                  <a:pt x="498035" y="868420"/>
                </a:lnTo>
                <a:lnTo>
                  <a:pt x="456288" y="855819"/>
                </a:lnTo>
                <a:lnTo>
                  <a:pt x="416134" y="842929"/>
                </a:lnTo>
                <a:lnTo>
                  <a:pt x="377607" y="829757"/>
                </a:lnTo>
                <a:lnTo>
                  <a:pt x="340742" y="816312"/>
                </a:lnTo>
                <a:lnTo>
                  <a:pt x="272130" y="788632"/>
                </a:lnTo>
                <a:lnTo>
                  <a:pt x="210572" y="759951"/>
                </a:lnTo>
                <a:lnTo>
                  <a:pt x="156338" y="730332"/>
                </a:lnTo>
                <a:lnTo>
                  <a:pt x="109702" y="699838"/>
                </a:lnTo>
                <a:lnTo>
                  <a:pt x="70935" y="668533"/>
                </a:lnTo>
                <a:lnTo>
                  <a:pt x="40309" y="636478"/>
                </a:lnTo>
                <a:lnTo>
                  <a:pt x="18096" y="603737"/>
                </a:lnTo>
                <a:lnTo>
                  <a:pt x="1148" y="553476"/>
                </a:lnTo>
                <a:lnTo>
                  <a:pt x="0" y="536448"/>
                </a:lnTo>
                <a:close/>
              </a:path>
            </a:pathLst>
          </a:custGeom>
          <a:ln w="12191">
            <a:solidFill>
              <a:srgbClr val="000000"/>
            </a:solidFill>
          </a:ln>
        </p:spPr>
        <p:txBody>
          <a:bodyPr wrap="square" lIns="0" tIns="0" rIns="0" bIns="0" rtlCol="0"/>
          <a:lstStyle/>
          <a:p>
            <a:endParaRPr/>
          </a:p>
        </p:txBody>
      </p:sp>
      <p:sp>
        <p:nvSpPr>
          <p:cNvPr id="27" name="object 27"/>
          <p:cNvSpPr txBox="1"/>
          <p:nvPr/>
        </p:nvSpPr>
        <p:spPr>
          <a:xfrm>
            <a:off x="3914394" y="5802579"/>
            <a:ext cx="2922905" cy="574040"/>
          </a:xfrm>
          <a:prstGeom prst="rect">
            <a:avLst/>
          </a:prstGeom>
        </p:spPr>
        <p:txBody>
          <a:bodyPr vert="horz" wrap="square" lIns="0" tIns="12700" rIns="0" bIns="0" rtlCol="0">
            <a:spAutoFit/>
          </a:bodyPr>
          <a:lstStyle/>
          <a:p>
            <a:pPr marL="461645" marR="5080" indent="-449580">
              <a:lnSpc>
                <a:spcPct val="100000"/>
              </a:lnSpc>
              <a:spcBef>
                <a:spcPts val="100"/>
              </a:spcBef>
            </a:pPr>
            <a:r>
              <a:rPr sz="1800" b="1" spc="-15" dirty="0">
                <a:solidFill>
                  <a:srgbClr val="FFFFFF"/>
                </a:solidFill>
                <a:latin typeface="Cambria"/>
                <a:cs typeface="Cambria"/>
              </a:rPr>
              <a:t>Transfer </a:t>
            </a:r>
            <a:r>
              <a:rPr sz="1800" b="1" spc="-5" dirty="0">
                <a:solidFill>
                  <a:srgbClr val="FFFFFF"/>
                </a:solidFill>
                <a:latin typeface="Cambria"/>
                <a:cs typeface="Cambria"/>
              </a:rPr>
              <a:t>Pricing </a:t>
            </a:r>
            <a:r>
              <a:rPr sz="1800" b="1" spc="-10" dirty="0">
                <a:solidFill>
                  <a:srgbClr val="FFFFFF"/>
                </a:solidFill>
                <a:latin typeface="Cambria"/>
                <a:cs typeface="Cambria"/>
              </a:rPr>
              <a:t>Regulation  comes into picture.</a:t>
            </a:r>
            <a:endParaRPr sz="1800">
              <a:latin typeface="Cambria"/>
              <a:cs typeface="Cambria"/>
            </a:endParaRPr>
          </a:p>
        </p:txBody>
      </p:sp>
      <p:sp>
        <p:nvSpPr>
          <p:cNvPr id="31" name="object 31"/>
          <p:cNvSpPr/>
          <p:nvPr/>
        </p:nvSpPr>
        <p:spPr>
          <a:xfrm>
            <a:off x="4492752" y="647712"/>
            <a:ext cx="1491996" cy="481571"/>
          </a:xfrm>
          <a:prstGeom prst="rect">
            <a:avLst/>
          </a:prstGeom>
          <a:blipFill>
            <a:blip r:embed="rId9" cstate="print"/>
            <a:stretch>
              <a:fillRect/>
            </a:stretch>
          </a:blipFill>
        </p:spPr>
        <p:txBody>
          <a:bodyPr wrap="square" lIns="0" tIns="0" rIns="0" bIns="0" rtlCol="0"/>
          <a:lstStyle/>
          <a:p>
            <a:endParaRPr/>
          </a:p>
        </p:txBody>
      </p:sp>
      <p:sp>
        <p:nvSpPr>
          <p:cNvPr id="33" name="object 33"/>
          <p:cNvSpPr/>
          <p:nvPr/>
        </p:nvSpPr>
        <p:spPr>
          <a:xfrm>
            <a:off x="4552188" y="687323"/>
            <a:ext cx="1377696" cy="368808"/>
          </a:xfrm>
          <a:prstGeom prst="rect">
            <a:avLst/>
          </a:prstGeom>
          <a:blipFill>
            <a:blip r:embed="rId10" cstate="print"/>
            <a:stretch>
              <a:fillRect/>
            </a:stretch>
          </a:blipFill>
        </p:spPr>
        <p:txBody>
          <a:bodyPr wrap="square" lIns="0" tIns="0" rIns="0" bIns="0" rtlCol="0"/>
          <a:lstStyle/>
          <a:p>
            <a:r>
              <a:rPr lang="en-IN" b="1" dirty="0">
                <a:solidFill>
                  <a:schemeClr val="bg1"/>
                </a:solidFill>
                <a:highlight>
                  <a:srgbClr val="000000"/>
                </a:highlight>
              </a:rPr>
              <a:t>ABC PVT LTD</a:t>
            </a:r>
            <a:endParaRPr b="1" dirty="0">
              <a:solidFill>
                <a:schemeClr val="bg1"/>
              </a:solidFill>
              <a:highlight>
                <a:srgbClr val="000000"/>
              </a:highligh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2107"/>
            <a:ext cx="12192000" cy="890269"/>
          </a:xfrm>
          <a:custGeom>
            <a:avLst/>
            <a:gdLst/>
            <a:ahLst/>
            <a:cxnLst/>
            <a:rect l="l" t="t" r="r" b="b"/>
            <a:pathLst>
              <a:path w="12192000" h="890269">
                <a:moveTo>
                  <a:pt x="0" y="890016"/>
                </a:moveTo>
                <a:lnTo>
                  <a:pt x="12192000" y="890016"/>
                </a:lnTo>
                <a:lnTo>
                  <a:pt x="12192000" y="0"/>
                </a:lnTo>
                <a:lnTo>
                  <a:pt x="0" y="0"/>
                </a:lnTo>
                <a:lnTo>
                  <a:pt x="0" y="890016"/>
                </a:lnTo>
                <a:close/>
              </a:path>
            </a:pathLst>
          </a:custGeom>
          <a:solidFill>
            <a:srgbClr val="99A8BC">
              <a:alpha val="29019"/>
            </a:srgbClr>
          </a:solidFill>
        </p:spPr>
        <p:txBody>
          <a:bodyPr wrap="square" lIns="0" tIns="0" rIns="0" bIns="0" rtlCol="0"/>
          <a:lstStyle/>
          <a:p>
            <a:endParaRPr/>
          </a:p>
        </p:txBody>
      </p:sp>
      <p:sp>
        <p:nvSpPr>
          <p:cNvPr id="3" name="object 3"/>
          <p:cNvSpPr/>
          <p:nvPr/>
        </p:nvSpPr>
        <p:spPr>
          <a:xfrm>
            <a:off x="0" y="0"/>
            <a:ext cx="12192000" cy="102235"/>
          </a:xfrm>
          <a:custGeom>
            <a:avLst/>
            <a:gdLst/>
            <a:ahLst/>
            <a:cxnLst/>
            <a:rect l="l" t="t" r="r" b="b"/>
            <a:pathLst>
              <a:path w="12192000" h="102235">
                <a:moveTo>
                  <a:pt x="0" y="102107"/>
                </a:moveTo>
                <a:lnTo>
                  <a:pt x="12192000" y="102107"/>
                </a:lnTo>
                <a:lnTo>
                  <a:pt x="12192000" y="0"/>
                </a:lnTo>
                <a:lnTo>
                  <a:pt x="0" y="0"/>
                </a:lnTo>
                <a:lnTo>
                  <a:pt x="0" y="102107"/>
                </a:lnTo>
                <a:close/>
              </a:path>
            </a:pathLst>
          </a:custGeom>
          <a:solidFill>
            <a:srgbClr val="44536A"/>
          </a:solidFill>
        </p:spPr>
        <p:txBody>
          <a:bodyPr wrap="square" lIns="0" tIns="0" rIns="0" bIns="0" rtlCol="0"/>
          <a:lstStyle/>
          <a:p>
            <a:endParaRPr/>
          </a:p>
        </p:txBody>
      </p:sp>
      <p:sp>
        <p:nvSpPr>
          <p:cNvPr id="4" name="object 4"/>
          <p:cNvSpPr/>
          <p:nvPr/>
        </p:nvSpPr>
        <p:spPr>
          <a:xfrm>
            <a:off x="10791443"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5B9BD4"/>
          </a:solidFill>
        </p:spPr>
        <p:txBody>
          <a:bodyPr wrap="square" lIns="0" tIns="0" rIns="0" bIns="0" rtlCol="0"/>
          <a:lstStyle/>
          <a:p>
            <a:endParaRPr/>
          </a:p>
        </p:txBody>
      </p:sp>
      <p:sp>
        <p:nvSpPr>
          <p:cNvPr id="5" name="object 5"/>
          <p:cNvSpPr/>
          <p:nvPr/>
        </p:nvSpPr>
        <p:spPr>
          <a:xfrm>
            <a:off x="10102595"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FFC000"/>
          </a:solidFill>
        </p:spPr>
        <p:txBody>
          <a:bodyPr wrap="square" lIns="0" tIns="0" rIns="0" bIns="0" rtlCol="0"/>
          <a:lstStyle/>
          <a:p>
            <a:endParaRPr/>
          </a:p>
        </p:txBody>
      </p:sp>
      <p:sp>
        <p:nvSpPr>
          <p:cNvPr id="6" name="object 6"/>
          <p:cNvSpPr/>
          <p:nvPr/>
        </p:nvSpPr>
        <p:spPr>
          <a:xfrm>
            <a:off x="9413747"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A4A4A4"/>
          </a:solidFill>
        </p:spPr>
        <p:txBody>
          <a:bodyPr wrap="square" lIns="0" tIns="0" rIns="0" bIns="0" rtlCol="0"/>
          <a:lstStyle/>
          <a:p>
            <a:endParaRPr/>
          </a:p>
        </p:txBody>
      </p:sp>
      <p:sp>
        <p:nvSpPr>
          <p:cNvPr id="7" name="object 7"/>
          <p:cNvSpPr/>
          <p:nvPr/>
        </p:nvSpPr>
        <p:spPr>
          <a:xfrm>
            <a:off x="8724900"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EC7C30"/>
          </a:solidFill>
        </p:spPr>
        <p:txBody>
          <a:bodyPr wrap="square" lIns="0" tIns="0" rIns="0" bIns="0" rtlCol="0"/>
          <a:lstStyle/>
          <a:p>
            <a:endParaRPr/>
          </a:p>
        </p:txBody>
      </p:sp>
      <p:sp>
        <p:nvSpPr>
          <p:cNvPr id="8" name="object 8"/>
          <p:cNvSpPr/>
          <p:nvPr/>
        </p:nvSpPr>
        <p:spPr>
          <a:xfrm>
            <a:off x="8036052"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4471C4"/>
          </a:solidFill>
        </p:spPr>
        <p:txBody>
          <a:bodyPr wrap="square" lIns="0" tIns="0" rIns="0" bIns="0" rtlCol="0"/>
          <a:lstStyle/>
          <a:p>
            <a:endParaRPr/>
          </a:p>
        </p:txBody>
      </p:sp>
      <p:sp>
        <p:nvSpPr>
          <p:cNvPr id="9" name="object 9"/>
          <p:cNvSpPr/>
          <p:nvPr/>
        </p:nvSpPr>
        <p:spPr>
          <a:xfrm>
            <a:off x="11480292" y="0"/>
            <a:ext cx="711835" cy="102235"/>
          </a:xfrm>
          <a:custGeom>
            <a:avLst/>
            <a:gdLst/>
            <a:ahLst/>
            <a:cxnLst/>
            <a:rect l="l" t="t" r="r" b="b"/>
            <a:pathLst>
              <a:path w="711834" h="102235">
                <a:moveTo>
                  <a:pt x="711707" y="0"/>
                </a:moveTo>
                <a:lnTo>
                  <a:pt x="57150" y="0"/>
                </a:lnTo>
                <a:lnTo>
                  <a:pt x="0" y="102107"/>
                </a:lnTo>
                <a:lnTo>
                  <a:pt x="711707" y="102107"/>
                </a:lnTo>
                <a:lnTo>
                  <a:pt x="711707" y="0"/>
                </a:lnTo>
                <a:close/>
              </a:path>
            </a:pathLst>
          </a:custGeom>
          <a:solidFill>
            <a:srgbClr val="6FAC46"/>
          </a:solidFill>
        </p:spPr>
        <p:txBody>
          <a:bodyPr wrap="square" lIns="0" tIns="0" rIns="0" bIns="0" rtlCol="0"/>
          <a:lstStyle/>
          <a:p>
            <a:endParaRPr/>
          </a:p>
        </p:txBody>
      </p:sp>
      <p:sp>
        <p:nvSpPr>
          <p:cNvPr id="10" name="object 10"/>
          <p:cNvSpPr/>
          <p:nvPr/>
        </p:nvSpPr>
        <p:spPr>
          <a:xfrm>
            <a:off x="11541252" y="6170676"/>
            <a:ext cx="413384" cy="510540"/>
          </a:xfrm>
          <a:custGeom>
            <a:avLst/>
            <a:gdLst/>
            <a:ahLst/>
            <a:cxnLst/>
            <a:rect l="l" t="t" r="r" b="b"/>
            <a:pathLst>
              <a:path w="413384" h="510540">
                <a:moveTo>
                  <a:pt x="206501" y="0"/>
                </a:moveTo>
                <a:lnTo>
                  <a:pt x="0" y="103251"/>
                </a:lnTo>
                <a:lnTo>
                  <a:pt x="0" y="407289"/>
                </a:lnTo>
                <a:lnTo>
                  <a:pt x="206501" y="510540"/>
                </a:lnTo>
                <a:lnTo>
                  <a:pt x="413003" y="407289"/>
                </a:lnTo>
                <a:lnTo>
                  <a:pt x="413003" y="103251"/>
                </a:lnTo>
                <a:lnTo>
                  <a:pt x="206501" y="0"/>
                </a:lnTo>
                <a:close/>
              </a:path>
            </a:pathLst>
          </a:custGeom>
          <a:solidFill>
            <a:srgbClr val="4471C4"/>
          </a:solidFill>
        </p:spPr>
        <p:txBody>
          <a:bodyPr wrap="square" lIns="0" tIns="0" rIns="0" bIns="0" rtlCol="0"/>
          <a:lstStyle/>
          <a:p>
            <a:endParaRPr/>
          </a:p>
        </p:txBody>
      </p:sp>
      <p:sp>
        <p:nvSpPr>
          <p:cNvPr id="11" name="object 11"/>
          <p:cNvSpPr txBox="1"/>
          <p:nvPr/>
        </p:nvSpPr>
        <p:spPr>
          <a:xfrm>
            <a:off x="11647169" y="6278981"/>
            <a:ext cx="22987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FFFFFF"/>
                </a:solidFill>
                <a:latin typeface="Calibri"/>
                <a:cs typeface="Calibri"/>
              </a:rPr>
              <a:t>30</a:t>
            </a:r>
            <a:endParaRPr sz="1600">
              <a:latin typeface="Calibri"/>
              <a:cs typeface="Calibri"/>
            </a:endParaRPr>
          </a:p>
        </p:txBody>
      </p:sp>
      <p:sp>
        <p:nvSpPr>
          <p:cNvPr id="12" name="object 12"/>
          <p:cNvSpPr/>
          <p:nvPr/>
        </p:nvSpPr>
        <p:spPr>
          <a:xfrm>
            <a:off x="1874520" y="1156716"/>
            <a:ext cx="9747504" cy="172364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874520" y="1156716"/>
            <a:ext cx="9747885" cy="1724025"/>
          </a:xfrm>
          <a:custGeom>
            <a:avLst/>
            <a:gdLst/>
            <a:ahLst/>
            <a:cxnLst/>
            <a:rect l="l" t="t" r="r" b="b"/>
            <a:pathLst>
              <a:path w="9747885" h="1724025">
                <a:moveTo>
                  <a:pt x="0" y="1723643"/>
                </a:moveTo>
                <a:lnTo>
                  <a:pt x="9747504" y="1723643"/>
                </a:lnTo>
                <a:lnTo>
                  <a:pt x="9747504" y="0"/>
                </a:lnTo>
                <a:lnTo>
                  <a:pt x="0" y="0"/>
                </a:lnTo>
                <a:lnTo>
                  <a:pt x="0" y="1723643"/>
                </a:lnTo>
                <a:close/>
              </a:path>
            </a:pathLst>
          </a:custGeom>
          <a:ln w="6096">
            <a:solidFill>
              <a:srgbClr val="4471C4"/>
            </a:solidFill>
          </a:ln>
        </p:spPr>
        <p:txBody>
          <a:bodyPr wrap="square" lIns="0" tIns="0" rIns="0" bIns="0" rtlCol="0"/>
          <a:lstStyle/>
          <a:p>
            <a:endParaRPr/>
          </a:p>
        </p:txBody>
      </p:sp>
      <p:sp>
        <p:nvSpPr>
          <p:cNvPr id="14" name="object 14"/>
          <p:cNvSpPr txBox="1"/>
          <p:nvPr/>
        </p:nvSpPr>
        <p:spPr>
          <a:xfrm>
            <a:off x="2868295" y="1142491"/>
            <a:ext cx="8676640" cy="1397635"/>
          </a:xfrm>
          <a:prstGeom prst="rect">
            <a:avLst/>
          </a:prstGeom>
        </p:spPr>
        <p:txBody>
          <a:bodyPr vert="horz" wrap="square" lIns="0" tIns="127000" rIns="0" bIns="0" rtlCol="0">
            <a:spAutoFit/>
          </a:bodyPr>
          <a:lstStyle/>
          <a:p>
            <a:pPr marL="12700">
              <a:lnSpc>
                <a:spcPct val="100000"/>
              </a:lnSpc>
              <a:spcBef>
                <a:spcPts val="1000"/>
              </a:spcBef>
            </a:pPr>
            <a:r>
              <a:rPr sz="1500" spc="-30" dirty="0">
                <a:latin typeface="Cambria"/>
                <a:cs typeface="Cambria"/>
              </a:rPr>
              <a:t>Takes </a:t>
            </a:r>
            <a:r>
              <a:rPr sz="1500" spc="-5" dirty="0">
                <a:latin typeface="Cambria"/>
                <a:cs typeface="Cambria"/>
              </a:rPr>
              <a:t>into</a:t>
            </a:r>
            <a:r>
              <a:rPr sz="1500" spc="20" dirty="0">
                <a:latin typeface="Cambria"/>
                <a:cs typeface="Cambria"/>
              </a:rPr>
              <a:t> </a:t>
            </a:r>
            <a:r>
              <a:rPr sz="1500" spc="-10" dirty="0">
                <a:latin typeface="Cambria"/>
                <a:cs typeface="Cambria"/>
              </a:rPr>
              <a:t>account</a:t>
            </a:r>
            <a:endParaRPr sz="1500">
              <a:latin typeface="Cambria"/>
              <a:cs typeface="Cambria"/>
            </a:endParaRPr>
          </a:p>
          <a:p>
            <a:pPr marL="184785" indent="-172085">
              <a:lnSpc>
                <a:spcPct val="100000"/>
              </a:lnSpc>
              <a:spcBef>
                <a:spcPts val="900"/>
              </a:spcBef>
              <a:buClr>
                <a:srgbClr val="44536A"/>
              </a:buClr>
              <a:buFont typeface="Courier New"/>
              <a:buChar char="o"/>
              <a:tabLst>
                <a:tab pos="185420" algn="l"/>
              </a:tabLst>
            </a:pPr>
            <a:r>
              <a:rPr sz="1500" dirty="0">
                <a:latin typeface="Cambria"/>
                <a:cs typeface="Cambria"/>
              </a:rPr>
              <a:t>The price </a:t>
            </a:r>
            <a:r>
              <a:rPr sz="1500" spc="-5" dirty="0">
                <a:latin typeface="Cambria"/>
                <a:cs typeface="Cambria"/>
              </a:rPr>
              <a:t>which </a:t>
            </a:r>
            <a:r>
              <a:rPr sz="1500" dirty="0">
                <a:latin typeface="Cambria"/>
                <a:cs typeface="Cambria"/>
              </a:rPr>
              <a:t>has </a:t>
            </a:r>
            <a:r>
              <a:rPr sz="1500" spc="-5" dirty="0">
                <a:latin typeface="Cambria"/>
                <a:cs typeface="Cambria"/>
              </a:rPr>
              <a:t>been charged or</a:t>
            </a:r>
            <a:r>
              <a:rPr sz="1500" dirty="0">
                <a:latin typeface="Cambria"/>
                <a:cs typeface="Cambria"/>
              </a:rPr>
              <a:t> </a:t>
            </a:r>
            <a:r>
              <a:rPr sz="1500" spc="-5" dirty="0">
                <a:latin typeface="Cambria"/>
                <a:cs typeface="Cambria"/>
              </a:rPr>
              <a:t>paid,</a:t>
            </a:r>
            <a:endParaRPr sz="1500">
              <a:latin typeface="Cambria"/>
              <a:cs typeface="Cambria"/>
            </a:endParaRPr>
          </a:p>
          <a:p>
            <a:pPr marL="184785" indent="-172085">
              <a:lnSpc>
                <a:spcPct val="100000"/>
              </a:lnSpc>
              <a:spcBef>
                <a:spcPts val="900"/>
              </a:spcBef>
              <a:buClr>
                <a:srgbClr val="44536A"/>
              </a:buClr>
              <a:buFont typeface="Courier New"/>
              <a:buChar char="o"/>
              <a:tabLst>
                <a:tab pos="185420" algn="l"/>
              </a:tabLst>
            </a:pPr>
            <a:r>
              <a:rPr sz="1500" spc="-25" dirty="0">
                <a:latin typeface="Cambria"/>
                <a:cs typeface="Cambria"/>
              </a:rPr>
              <a:t>For</a:t>
            </a:r>
            <a:r>
              <a:rPr sz="1500" spc="204" dirty="0">
                <a:latin typeface="Cambria"/>
                <a:cs typeface="Cambria"/>
              </a:rPr>
              <a:t> </a:t>
            </a:r>
            <a:r>
              <a:rPr sz="1500" spc="-5" dirty="0">
                <a:latin typeface="Cambria"/>
                <a:cs typeface="Cambria"/>
              </a:rPr>
              <a:t>the</a:t>
            </a:r>
            <a:r>
              <a:rPr sz="1500" spc="200" dirty="0">
                <a:latin typeface="Cambria"/>
                <a:cs typeface="Cambria"/>
              </a:rPr>
              <a:t> </a:t>
            </a:r>
            <a:r>
              <a:rPr sz="1500" dirty="0">
                <a:latin typeface="Cambria"/>
                <a:cs typeface="Cambria"/>
              </a:rPr>
              <a:t>same</a:t>
            </a:r>
            <a:r>
              <a:rPr sz="1500" spc="195" dirty="0">
                <a:latin typeface="Cambria"/>
                <a:cs typeface="Cambria"/>
              </a:rPr>
              <a:t> </a:t>
            </a:r>
            <a:r>
              <a:rPr sz="1500" spc="-5" dirty="0">
                <a:latin typeface="Cambria"/>
                <a:cs typeface="Cambria"/>
              </a:rPr>
              <a:t>or</a:t>
            </a:r>
            <a:r>
              <a:rPr sz="1500" spc="210" dirty="0">
                <a:latin typeface="Cambria"/>
                <a:cs typeface="Cambria"/>
              </a:rPr>
              <a:t> </a:t>
            </a:r>
            <a:r>
              <a:rPr sz="1500" spc="-5" dirty="0">
                <a:latin typeface="Cambria"/>
                <a:cs typeface="Cambria"/>
              </a:rPr>
              <a:t>similar</a:t>
            </a:r>
            <a:r>
              <a:rPr sz="1500" spc="204" dirty="0">
                <a:latin typeface="Cambria"/>
                <a:cs typeface="Cambria"/>
              </a:rPr>
              <a:t> </a:t>
            </a:r>
            <a:r>
              <a:rPr sz="1500" spc="-5" dirty="0">
                <a:latin typeface="Cambria"/>
                <a:cs typeface="Cambria"/>
              </a:rPr>
              <a:t>uncontrolled</a:t>
            </a:r>
            <a:r>
              <a:rPr sz="1500" spc="210" dirty="0">
                <a:latin typeface="Cambria"/>
                <a:cs typeface="Cambria"/>
              </a:rPr>
              <a:t> </a:t>
            </a:r>
            <a:r>
              <a:rPr sz="1500" spc="-10" dirty="0">
                <a:latin typeface="Cambria"/>
                <a:cs typeface="Cambria"/>
              </a:rPr>
              <a:t>transaction,</a:t>
            </a:r>
            <a:r>
              <a:rPr sz="1500" spc="215" dirty="0">
                <a:latin typeface="Cambria"/>
                <a:cs typeface="Cambria"/>
              </a:rPr>
              <a:t> </a:t>
            </a:r>
            <a:r>
              <a:rPr sz="1500" spc="-5" dirty="0">
                <a:latin typeface="Cambria"/>
                <a:cs typeface="Cambria"/>
              </a:rPr>
              <a:t>with</a:t>
            </a:r>
            <a:r>
              <a:rPr sz="1500" spc="195" dirty="0">
                <a:latin typeface="Cambria"/>
                <a:cs typeface="Cambria"/>
              </a:rPr>
              <a:t> </a:t>
            </a:r>
            <a:r>
              <a:rPr sz="1500" spc="-5" dirty="0">
                <a:latin typeface="Cambria"/>
                <a:cs typeface="Cambria"/>
              </a:rPr>
              <a:t>or</a:t>
            </a:r>
            <a:r>
              <a:rPr sz="1500" spc="204" dirty="0">
                <a:latin typeface="Cambria"/>
                <a:cs typeface="Cambria"/>
              </a:rPr>
              <a:t> </a:t>
            </a:r>
            <a:r>
              <a:rPr sz="1500" spc="-5" dirty="0">
                <a:latin typeface="Cambria"/>
                <a:cs typeface="Cambria"/>
              </a:rPr>
              <a:t>between</a:t>
            </a:r>
            <a:r>
              <a:rPr sz="1500" spc="200" dirty="0">
                <a:latin typeface="Cambria"/>
                <a:cs typeface="Cambria"/>
              </a:rPr>
              <a:t> </a:t>
            </a:r>
            <a:r>
              <a:rPr sz="1500" dirty="0">
                <a:latin typeface="Cambria"/>
                <a:cs typeface="Cambria"/>
              </a:rPr>
              <a:t>non-associated</a:t>
            </a:r>
            <a:r>
              <a:rPr sz="1500" spc="204" dirty="0">
                <a:latin typeface="Cambria"/>
                <a:cs typeface="Cambria"/>
              </a:rPr>
              <a:t> </a:t>
            </a:r>
            <a:r>
              <a:rPr sz="1500" dirty="0">
                <a:latin typeface="Cambria"/>
                <a:cs typeface="Cambria"/>
              </a:rPr>
              <a:t>enterprises,</a:t>
            </a:r>
            <a:r>
              <a:rPr sz="1500" spc="204" dirty="0">
                <a:latin typeface="Cambria"/>
                <a:cs typeface="Cambria"/>
              </a:rPr>
              <a:t> </a:t>
            </a:r>
            <a:r>
              <a:rPr sz="1500" spc="-5" dirty="0">
                <a:latin typeface="Cambria"/>
                <a:cs typeface="Cambria"/>
              </a:rPr>
              <a:t>under</a:t>
            </a:r>
            <a:endParaRPr sz="1500">
              <a:latin typeface="Cambria"/>
              <a:cs typeface="Cambria"/>
            </a:endParaRPr>
          </a:p>
          <a:p>
            <a:pPr marL="184785">
              <a:lnSpc>
                <a:spcPct val="100000"/>
              </a:lnSpc>
              <a:spcBef>
                <a:spcPts val="900"/>
              </a:spcBef>
            </a:pPr>
            <a:r>
              <a:rPr sz="1500" dirty="0">
                <a:latin typeface="Cambria"/>
                <a:cs typeface="Cambria"/>
              </a:rPr>
              <a:t>similar </a:t>
            </a:r>
            <a:r>
              <a:rPr sz="1500" spc="-5" dirty="0">
                <a:latin typeface="Cambria"/>
                <a:cs typeface="Cambria"/>
              </a:rPr>
              <a:t>circumstances, considering all the </a:t>
            </a:r>
            <a:r>
              <a:rPr sz="1500" spc="-15" dirty="0">
                <a:latin typeface="Cambria"/>
                <a:cs typeface="Cambria"/>
              </a:rPr>
              <a:t>relevant</a:t>
            </a:r>
            <a:r>
              <a:rPr sz="1500" spc="75" dirty="0">
                <a:latin typeface="Cambria"/>
                <a:cs typeface="Cambria"/>
              </a:rPr>
              <a:t> </a:t>
            </a:r>
            <a:r>
              <a:rPr sz="1500" spc="-10" dirty="0">
                <a:latin typeface="Cambria"/>
                <a:cs typeface="Cambria"/>
              </a:rPr>
              <a:t>facts</a:t>
            </a:r>
            <a:endParaRPr sz="1500">
              <a:latin typeface="Cambria"/>
              <a:cs typeface="Cambria"/>
            </a:endParaRPr>
          </a:p>
        </p:txBody>
      </p:sp>
      <p:sp>
        <p:nvSpPr>
          <p:cNvPr id="15" name="object 15"/>
          <p:cNvSpPr/>
          <p:nvPr/>
        </p:nvSpPr>
        <p:spPr>
          <a:xfrm>
            <a:off x="823518" y="1175892"/>
            <a:ext cx="1614881" cy="713613"/>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874520" y="3334511"/>
            <a:ext cx="9747504" cy="784860"/>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1874520" y="3334511"/>
            <a:ext cx="9747885" cy="784860"/>
          </a:xfrm>
          <a:custGeom>
            <a:avLst/>
            <a:gdLst/>
            <a:ahLst/>
            <a:cxnLst/>
            <a:rect l="l" t="t" r="r" b="b"/>
            <a:pathLst>
              <a:path w="9747885" h="784860">
                <a:moveTo>
                  <a:pt x="0" y="784860"/>
                </a:moveTo>
                <a:lnTo>
                  <a:pt x="9747504" y="784860"/>
                </a:lnTo>
                <a:lnTo>
                  <a:pt x="9747504" y="0"/>
                </a:lnTo>
                <a:lnTo>
                  <a:pt x="0" y="0"/>
                </a:lnTo>
                <a:lnTo>
                  <a:pt x="0" y="784860"/>
                </a:lnTo>
                <a:close/>
              </a:path>
            </a:pathLst>
          </a:custGeom>
          <a:ln w="6096">
            <a:solidFill>
              <a:srgbClr val="EC7C30"/>
            </a:solidFill>
          </a:ln>
        </p:spPr>
        <p:txBody>
          <a:bodyPr wrap="square" lIns="0" tIns="0" rIns="0" bIns="0" rtlCol="0"/>
          <a:lstStyle/>
          <a:p>
            <a:endParaRPr/>
          </a:p>
        </p:txBody>
      </p:sp>
      <p:sp>
        <p:nvSpPr>
          <p:cNvPr id="18" name="object 18"/>
          <p:cNvSpPr txBox="1"/>
          <p:nvPr/>
        </p:nvSpPr>
        <p:spPr>
          <a:xfrm>
            <a:off x="2868295" y="3317011"/>
            <a:ext cx="8676005" cy="757555"/>
          </a:xfrm>
          <a:prstGeom prst="rect">
            <a:avLst/>
          </a:prstGeom>
        </p:spPr>
        <p:txBody>
          <a:bodyPr vert="horz" wrap="square" lIns="0" tIns="12700" rIns="0" bIns="0" rtlCol="0">
            <a:spAutoFit/>
          </a:bodyPr>
          <a:lstStyle/>
          <a:p>
            <a:pPr marL="12700" marR="5080">
              <a:lnSpc>
                <a:spcPct val="150100"/>
              </a:lnSpc>
              <a:spcBef>
                <a:spcPts val="100"/>
              </a:spcBef>
            </a:pPr>
            <a:r>
              <a:rPr sz="1600" spc="-10" dirty="0">
                <a:latin typeface="Cambria"/>
                <a:cs typeface="Cambria"/>
              </a:rPr>
              <a:t>Third </a:t>
            </a:r>
            <a:r>
              <a:rPr sz="1600" dirty="0">
                <a:latin typeface="Cambria"/>
                <a:cs typeface="Cambria"/>
              </a:rPr>
              <a:t>party </a:t>
            </a:r>
            <a:r>
              <a:rPr sz="1600" spc="-5" dirty="0">
                <a:latin typeface="Cambria"/>
                <a:cs typeface="Cambria"/>
              </a:rPr>
              <a:t>quotations, </a:t>
            </a:r>
            <a:r>
              <a:rPr sz="1600" spc="-10" dirty="0">
                <a:latin typeface="Cambria"/>
                <a:cs typeface="Cambria"/>
              </a:rPr>
              <a:t>valuation </a:t>
            </a:r>
            <a:r>
              <a:rPr sz="1600" spc="-5" dirty="0">
                <a:latin typeface="Cambria"/>
                <a:cs typeface="Cambria"/>
              </a:rPr>
              <a:t>reports, negotiation documents, </a:t>
            </a:r>
            <a:r>
              <a:rPr sz="1600" spc="-10" dirty="0">
                <a:latin typeface="Cambria"/>
                <a:cs typeface="Cambria"/>
              </a:rPr>
              <a:t>standard </a:t>
            </a:r>
            <a:r>
              <a:rPr sz="1600" spc="-15" dirty="0">
                <a:latin typeface="Cambria"/>
                <a:cs typeface="Cambria"/>
              </a:rPr>
              <a:t>rate </a:t>
            </a:r>
            <a:r>
              <a:rPr sz="1600" spc="-5" dirty="0">
                <a:latin typeface="Cambria"/>
                <a:cs typeface="Cambria"/>
              </a:rPr>
              <a:t>cards, commercial  </a:t>
            </a:r>
            <a:r>
              <a:rPr sz="1600" spc="-10" dirty="0">
                <a:latin typeface="Cambria"/>
                <a:cs typeface="Cambria"/>
              </a:rPr>
              <a:t>and </a:t>
            </a:r>
            <a:r>
              <a:rPr sz="1600" spc="-5" dirty="0">
                <a:latin typeface="Cambria"/>
                <a:cs typeface="Cambria"/>
              </a:rPr>
              <a:t>economical </a:t>
            </a:r>
            <a:r>
              <a:rPr sz="1600" spc="-10" dirty="0">
                <a:latin typeface="Cambria"/>
                <a:cs typeface="Cambria"/>
              </a:rPr>
              <a:t>business </a:t>
            </a:r>
            <a:r>
              <a:rPr sz="1600" spc="-5" dirty="0">
                <a:latin typeface="Cambria"/>
                <a:cs typeface="Cambria"/>
              </a:rPr>
              <a:t>models</a:t>
            </a:r>
            <a:r>
              <a:rPr sz="1600" spc="60" dirty="0">
                <a:latin typeface="Cambria"/>
                <a:cs typeface="Cambria"/>
              </a:rPr>
              <a:t> </a:t>
            </a:r>
            <a:r>
              <a:rPr sz="1600" spc="-5" dirty="0">
                <a:latin typeface="Cambria"/>
                <a:cs typeface="Cambria"/>
              </a:rPr>
              <a:t>etc</a:t>
            </a:r>
            <a:endParaRPr sz="1600">
              <a:latin typeface="Cambria"/>
              <a:cs typeface="Cambria"/>
            </a:endParaRPr>
          </a:p>
        </p:txBody>
      </p:sp>
      <p:sp>
        <p:nvSpPr>
          <p:cNvPr id="19" name="object 19"/>
          <p:cNvSpPr/>
          <p:nvPr/>
        </p:nvSpPr>
        <p:spPr>
          <a:xfrm>
            <a:off x="681355" y="3334511"/>
            <a:ext cx="1756410" cy="971550"/>
          </a:xfrm>
          <a:custGeom>
            <a:avLst/>
            <a:gdLst/>
            <a:ahLst/>
            <a:cxnLst/>
            <a:rect l="l" t="t" r="r" b="b"/>
            <a:pathLst>
              <a:path w="1756410" h="971550">
                <a:moveTo>
                  <a:pt x="1629283" y="0"/>
                </a:moveTo>
                <a:lnTo>
                  <a:pt x="0" y="657606"/>
                </a:lnTo>
                <a:lnTo>
                  <a:pt x="126707" y="971550"/>
                </a:lnTo>
                <a:lnTo>
                  <a:pt x="1756028" y="313944"/>
                </a:lnTo>
                <a:lnTo>
                  <a:pt x="1629283" y="0"/>
                </a:lnTo>
                <a:close/>
              </a:path>
            </a:pathLst>
          </a:custGeom>
          <a:solidFill>
            <a:srgbClr val="EC7C30"/>
          </a:solidFill>
        </p:spPr>
        <p:txBody>
          <a:bodyPr wrap="square" lIns="0" tIns="0" rIns="0" bIns="0" rtlCol="0"/>
          <a:lstStyle/>
          <a:p>
            <a:endParaRPr/>
          </a:p>
        </p:txBody>
      </p:sp>
      <p:sp>
        <p:nvSpPr>
          <p:cNvPr id="20" name="object 20"/>
          <p:cNvSpPr/>
          <p:nvPr/>
        </p:nvSpPr>
        <p:spPr>
          <a:xfrm>
            <a:off x="1368044" y="3734689"/>
            <a:ext cx="387985" cy="216535"/>
          </a:xfrm>
          <a:custGeom>
            <a:avLst/>
            <a:gdLst/>
            <a:ahLst/>
            <a:cxnLst/>
            <a:rect l="l" t="t" r="r" b="b"/>
            <a:pathLst>
              <a:path w="387985" h="216535">
                <a:moveTo>
                  <a:pt x="72517" y="76581"/>
                </a:moveTo>
                <a:lnTo>
                  <a:pt x="5334" y="96519"/>
                </a:lnTo>
                <a:lnTo>
                  <a:pt x="3302" y="97281"/>
                </a:lnTo>
                <a:lnTo>
                  <a:pt x="1778" y="98552"/>
                </a:lnTo>
                <a:lnTo>
                  <a:pt x="0" y="102108"/>
                </a:lnTo>
                <a:lnTo>
                  <a:pt x="59" y="103124"/>
                </a:lnTo>
                <a:lnTo>
                  <a:pt x="42925" y="210566"/>
                </a:lnTo>
                <a:lnTo>
                  <a:pt x="49275" y="216154"/>
                </a:lnTo>
                <a:lnTo>
                  <a:pt x="51181" y="216027"/>
                </a:lnTo>
                <a:lnTo>
                  <a:pt x="89082" y="200501"/>
                </a:lnTo>
                <a:lnTo>
                  <a:pt x="107442" y="189356"/>
                </a:lnTo>
                <a:lnTo>
                  <a:pt x="62356" y="189356"/>
                </a:lnTo>
                <a:lnTo>
                  <a:pt x="29844" y="108585"/>
                </a:lnTo>
                <a:lnTo>
                  <a:pt x="49403" y="100711"/>
                </a:lnTo>
                <a:lnTo>
                  <a:pt x="55753" y="99187"/>
                </a:lnTo>
                <a:lnTo>
                  <a:pt x="110265" y="99187"/>
                </a:lnTo>
                <a:lnTo>
                  <a:pt x="110049" y="98861"/>
                </a:lnTo>
                <a:lnTo>
                  <a:pt x="106044" y="93980"/>
                </a:lnTo>
                <a:lnTo>
                  <a:pt x="100584" y="87884"/>
                </a:lnTo>
                <a:lnTo>
                  <a:pt x="94234" y="83312"/>
                </a:lnTo>
                <a:lnTo>
                  <a:pt x="80264" y="77724"/>
                </a:lnTo>
                <a:lnTo>
                  <a:pt x="72517" y="76581"/>
                </a:lnTo>
                <a:close/>
              </a:path>
              <a:path w="387985" h="216535">
                <a:moveTo>
                  <a:pt x="110265" y="99187"/>
                </a:moveTo>
                <a:lnTo>
                  <a:pt x="55753" y="99187"/>
                </a:lnTo>
                <a:lnTo>
                  <a:pt x="61087" y="99441"/>
                </a:lnTo>
                <a:lnTo>
                  <a:pt x="66547" y="99568"/>
                </a:lnTo>
                <a:lnTo>
                  <a:pt x="71374" y="100837"/>
                </a:lnTo>
                <a:lnTo>
                  <a:pt x="95377" y="128143"/>
                </a:lnTo>
                <a:lnTo>
                  <a:pt x="98171" y="135000"/>
                </a:lnTo>
                <a:lnTo>
                  <a:pt x="99822" y="141224"/>
                </a:lnTo>
                <a:lnTo>
                  <a:pt x="100456" y="146938"/>
                </a:lnTo>
                <a:lnTo>
                  <a:pt x="100965" y="152781"/>
                </a:lnTo>
                <a:lnTo>
                  <a:pt x="100456" y="157987"/>
                </a:lnTo>
                <a:lnTo>
                  <a:pt x="62356" y="189356"/>
                </a:lnTo>
                <a:lnTo>
                  <a:pt x="107442" y="189356"/>
                </a:lnTo>
                <a:lnTo>
                  <a:pt x="127381" y="155702"/>
                </a:lnTo>
                <a:lnTo>
                  <a:pt x="127000" y="146812"/>
                </a:lnTo>
                <a:lnTo>
                  <a:pt x="113633" y="104267"/>
                </a:lnTo>
                <a:lnTo>
                  <a:pt x="110265" y="99187"/>
                </a:lnTo>
                <a:close/>
              </a:path>
              <a:path w="387985" h="216535">
                <a:moveTo>
                  <a:pt x="209232" y="83819"/>
                </a:moveTo>
                <a:lnTo>
                  <a:pt x="177546" y="83819"/>
                </a:lnTo>
                <a:lnTo>
                  <a:pt x="179324" y="85089"/>
                </a:lnTo>
                <a:lnTo>
                  <a:pt x="180975" y="85089"/>
                </a:lnTo>
                <a:lnTo>
                  <a:pt x="182499" y="86359"/>
                </a:lnTo>
                <a:lnTo>
                  <a:pt x="183769" y="88900"/>
                </a:lnTo>
                <a:lnTo>
                  <a:pt x="185165" y="90169"/>
                </a:lnTo>
                <a:lnTo>
                  <a:pt x="186309" y="92709"/>
                </a:lnTo>
                <a:lnTo>
                  <a:pt x="189356" y="100330"/>
                </a:lnTo>
                <a:lnTo>
                  <a:pt x="167894" y="109219"/>
                </a:lnTo>
                <a:lnTo>
                  <a:pt x="157734" y="115569"/>
                </a:lnTo>
                <a:lnTo>
                  <a:pt x="145796" y="139700"/>
                </a:lnTo>
                <a:lnTo>
                  <a:pt x="146558" y="144780"/>
                </a:lnTo>
                <a:lnTo>
                  <a:pt x="168402" y="166369"/>
                </a:lnTo>
                <a:lnTo>
                  <a:pt x="180467" y="166369"/>
                </a:lnTo>
                <a:lnTo>
                  <a:pt x="207708" y="147319"/>
                </a:lnTo>
                <a:lnTo>
                  <a:pt x="180212" y="147319"/>
                </a:lnTo>
                <a:lnTo>
                  <a:pt x="177292" y="146050"/>
                </a:lnTo>
                <a:lnTo>
                  <a:pt x="169544" y="134619"/>
                </a:lnTo>
                <a:lnTo>
                  <a:pt x="169799" y="132080"/>
                </a:lnTo>
                <a:lnTo>
                  <a:pt x="170561" y="129539"/>
                </a:lnTo>
                <a:lnTo>
                  <a:pt x="171703" y="128269"/>
                </a:lnTo>
                <a:lnTo>
                  <a:pt x="172974" y="125730"/>
                </a:lnTo>
                <a:lnTo>
                  <a:pt x="174752" y="124459"/>
                </a:lnTo>
                <a:lnTo>
                  <a:pt x="177165" y="123189"/>
                </a:lnTo>
                <a:lnTo>
                  <a:pt x="179578" y="120650"/>
                </a:lnTo>
                <a:lnTo>
                  <a:pt x="182625" y="119380"/>
                </a:lnTo>
                <a:lnTo>
                  <a:pt x="186309" y="118109"/>
                </a:lnTo>
                <a:lnTo>
                  <a:pt x="195199" y="114300"/>
                </a:lnTo>
                <a:lnTo>
                  <a:pt x="221421" y="114300"/>
                </a:lnTo>
                <a:lnTo>
                  <a:pt x="209803" y="85089"/>
                </a:lnTo>
                <a:lnTo>
                  <a:pt x="209232" y="83819"/>
                </a:lnTo>
                <a:close/>
              </a:path>
              <a:path w="387985" h="216535">
                <a:moveTo>
                  <a:pt x="232283" y="140969"/>
                </a:moveTo>
                <a:lnTo>
                  <a:pt x="210312" y="140969"/>
                </a:lnTo>
                <a:lnTo>
                  <a:pt x="212852" y="148589"/>
                </a:lnTo>
                <a:lnTo>
                  <a:pt x="213233" y="148589"/>
                </a:lnTo>
                <a:lnTo>
                  <a:pt x="213740" y="149859"/>
                </a:lnTo>
                <a:lnTo>
                  <a:pt x="218947" y="149859"/>
                </a:lnTo>
                <a:lnTo>
                  <a:pt x="220980" y="148589"/>
                </a:lnTo>
                <a:lnTo>
                  <a:pt x="226314" y="147319"/>
                </a:lnTo>
                <a:lnTo>
                  <a:pt x="228219" y="146050"/>
                </a:lnTo>
                <a:lnTo>
                  <a:pt x="229362" y="144780"/>
                </a:lnTo>
                <a:lnTo>
                  <a:pt x="230631" y="144780"/>
                </a:lnTo>
                <a:lnTo>
                  <a:pt x="231521" y="143509"/>
                </a:lnTo>
                <a:lnTo>
                  <a:pt x="231902" y="143509"/>
                </a:lnTo>
                <a:lnTo>
                  <a:pt x="232283" y="142239"/>
                </a:lnTo>
                <a:lnTo>
                  <a:pt x="232283" y="140969"/>
                </a:lnTo>
                <a:close/>
              </a:path>
              <a:path w="387985" h="216535">
                <a:moveTo>
                  <a:pt x="221421" y="114300"/>
                </a:moveTo>
                <a:lnTo>
                  <a:pt x="195199" y="114300"/>
                </a:lnTo>
                <a:lnTo>
                  <a:pt x="200787" y="128269"/>
                </a:lnTo>
                <a:lnTo>
                  <a:pt x="199262" y="133350"/>
                </a:lnTo>
                <a:lnTo>
                  <a:pt x="197484" y="135889"/>
                </a:lnTo>
                <a:lnTo>
                  <a:pt x="193421" y="142239"/>
                </a:lnTo>
                <a:lnTo>
                  <a:pt x="190753" y="143509"/>
                </a:lnTo>
                <a:lnTo>
                  <a:pt x="187452" y="144780"/>
                </a:lnTo>
                <a:lnTo>
                  <a:pt x="183642" y="147319"/>
                </a:lnTo>
                <a:lnTo>
                  <a:pt x="207708" y="147319"/>
                </a:lnTo>
                <a:lnTo>
                  <a:pt x="208406" y="146050"/>
                </a:lnTo>
                <a:lnTo>
                  <a:pt x="210312" y="140969"/>
                </a:lnTo>
                <a:lnTo>
                  <a:pt x="232028" y="140969"/>
                </a:lnTo>
                <a:lnTo>
                  <a:pt x="221421" y="114300"/>
                </a:lnTo>
                <a:close/>
              </a:path>
              <a:path w="387985" h="216535">
                <a:moveTo>
                  <a:pt x="257917" y="63500"/>
                </a:moveTo>
                <a:lnTo>
                  <a:pt x="231140" y="63500"/>
                </a:lnTo>
                <a:lnTo>
                  <a:pt x="248158" y="105409"/>
                </a:lnTo>
                <a:lnTo>
                  <a:pt x="250190" y="110489"/>
                </a:lnTo>
                <a:lnTo>
                  <a:pt x="266700" y="127000"/>
                </a:lnTo>
                <a:lnTo>
                  <a:pt x="277875" y="127000"/>
                </a:lnTo>
                <a:lnTo>
                  <a:pt x="282067" y="125730"/>
                </a:lnTo>
                <a:lnTo>
                  <a:pt x="286638" y="124459"/>
                </a:lnTo>
                <a:lnTo>
                  <a:pt x="288289" y="123189"/>
                </a:lnTo>
                <a:lnTo>
                  <a:pt x="290068" y="121919"/>
                </a:lnTo>
                <a:lnTo>
                  <a:pt x="291592" y="121919"/>
                </a:lnTo>
                <a:lnTo>
                  <a:pt x="293243" y="120650"/>
                </a:lnTo>
                <a:lnTo>
                  <a:pt x="296037" y="119380"/>
                </a:lnTo>
                <a:lnTo>
                  <a:pt x="297306" y="118109"/>
                </a:lnTo>
                <a:lnTo>
                  <a:pt x="298323" y="116839"/>
                </a:lnTo>
                <a:lnTo>
                  <a:pt x="300100" y="115569"/>
                </a:lnTo>
                <a:lnTo>
                  <a:pt x="300736" y="114300"/>
                </a:lnTo>
                <a:lnTo>
                  <a:pt x="301117" y="113030"/>
                </a:lnTo>
                <a:lnTo>
                  <a:pt x="301370" y="113030"/>
                </a:lnTo>
                <a:lnTo>
                  <a:pt x="301370" y="111759"/>
                </a:lnTo>
                <a:lnTo>
                  <a:pt x="301117" y="110489"/>
                </a:lnTo>
                <a:lnTo>
                  <a:pt x="300989" y="107950"/>
                </a:lnTo>
                <a:lnTo>
                  <a:pt x="300228" y="106680"/>
                </a:lnTo>
                <a:lnTo>
                  <a:pt x="299212" y="104139"/>
                </a:lnTo>
                <a:lnTo>
                  <a:pt x="298831" y="102869"/>
                </a:lnTo>
                <a:lnTo>
                  <a:pt x="278256" y="102869"/>
                </a:lnTo>
                <a:lnTo>
                  <a:pt x="275844" y="101600"/>
                </a:lnTo>
                <a:lnTo>
                  <a:pt x="273557" y="100330"/>
                </a:lnTo>
                <a:lnTo>
                  <a:pt x="271525" y="96519"/>
                </a:lnTo>
                <a:lnTo>
                  <a:pt x="257917" y="63500"/>
                </a:lnTo>
                <a:close/>
              </a:path>
              <a:path w="387985" h="216535">
                <a:moveTo>
                  <a:pt x="187325" y="62230"/>
                </a:moveTo>
                <a:lnTo>
                  <a:pt x="182880" y="62230"/>
                </a:lnTo>
                <a:lnTo>
                  <a:pt x="177800" y="63500"/>
                </a:lnTo>
                <a:lnTo>
                  <a:pt x="172719" y="63500"/>
                </a:lnTo>
                <a:lnTo>
                  <a:pt x="167005" y="64769"/>
                </a:lnTo>
                <a:lnTo>
                  <a:pt x="160528" y="67309"/>
                </a:lnTo>
                <a:lnTo>
                  <a:pt x="156972" y="68580"/>
                </a:lnTo>
                <a:lnTo>
                  <a:pt x="153543" y="71119"/>
                </a:lnTo>
                <a:lnTo>
                  <a:pt x="147193" y="74930"/>
                </a:lnTo>
                <a:lnTo>
                  <a:pt x="144399" y="76200"/>
                </a:lnTo>
                <a:lnTo>
                  <a:pt x="139446" y="81280"/>
                </a:lnTo>
                <a:lnTo>
                  <a:pt x="137287" y="82550"/>
                </a:lnTo>
                <a:lnTo>
                  <a:pt x="135636" y="85089"/>
                </a:lnTo>
                <a:lnTo>
                  <a:pt x="133858" y="86359"/>
                </a:lnTo>
                <a:lnTo>
                  <a:pt x="132715" y="88900"/>
                </a:lnTo>
                <a:lnTo>
                  <a:pt x="132206" y="90169"/>
                </a:lnTo>
                <a:lnTo>
                  <a:pt x="131825" y="90169"/>
                </a:lnTo>
                <a:lnTo>
                  <a:pt x="131572" y="92709"/>
                </a:lnTo>
                <a:lnTo>
                  <a:pt x="132334" y="96519"/>
                </a:lnTo>
                <a:lnTo>
                  <a:pt x="133096" y="97789"/>
                </a:lnTo>
                <a:lnTo>
                  <a:pt x="133603" y="99059"/>
                </a:lnTo>
                <a:lnTo>
                  <a:pt x="135509" y="102869"/>
                </a:lnTo>
                <a:lnTo>
                  <a:pt x="136271" y="104139"/>
                </a:lnTo>
                <a:lnTo>
                  <a:pt x="136906" y="104139"/>
                </a:lnTo>
                <a:lnTo>
                  <a:pt x="137540" y="105409"/>
                </a:lnTo>
                <a:lnTo>
                  <a:pt x="141986" y="105409"/>
                </a:lnTo>
                <a:lnTo>
                  <a:pt x="143002" y="104139"/>
                </a:lnTo>
                <a:lnTo>
                  <a:pt x="144272" y="102869"/>
                </a:lnTo>
                <a:lnTo>
                  <a:pt x="145415" y="101600"/>
                </a:lnTo>
                <a:lnTo>
                  <a:pt x="147065" y="99059"/>
                </a:lnTo>
                <a:lnTo>
                  <a:pt x="150875" y="95250"/>
                </a:lnTo>
                <a:lnTo>
                  <a:pt x="153162" y="93980"/>
                </a:lnTo>
                <a:lnTo>
                  <a:pt x="158496" y="88900"/>
                </a:lnTo>
                <a:lnTo>
                  <a:pt x="161797" y="87630"/>
                </a:lnTo>
                <a:lnTo>
                  <a:pt x="165608" y="86359"/>
                </a:lnTo>
                <a:lnTo>
                  <a:pt x="168528" y="85089"/>
                </a:lnTo>
                <a:lnTo>
                  <a:pt x="171196" y="83819"/>
                </a:lnTo>
                <a:lnTo>
                  <a:pt x="209232" y="83819"/>
                </a:lnTo>
                <a:lnTo>
                  <a:pt x="191389" y="64769"/>
                </a:lnTo>
                <a:lnTo>
                  <a:pt x="187325" y="62230"/>
                </a:lnTo>
                <a:close/>
              </a:path>
              <a:path w="387985" h="216535">
                <a:moveTo>
                  <a:pt x="364337" y="20319"/>
                </a:moveTo>
                <a:lnTo>
                  <a:pt x="331088" y="20319"/>
                </a:lnTo>
                <a:lnTo>
                  <a:pt x="332994" y="21589"/>
                </a:lnTo>
                <a:lnTo>
                  <a:pt x="334772" y="21589"/>
                </a:lnTo>
                <a:lnTo>
                  <a:pt x="336423" y="22859"/>
                </a:lnTo>
                <a:lnTo>
                  <a:pt x="337947" y="24130"/>
                </a:lnTo>
                <a:lnTo>
                  <a:pt x="339217" y="25400"/>
                </a:lnTo>
                <a:lnTo>
                  <a:pt x="340613" y="27939"/>
                </a:lnTo>
                <a:lnTo>
                  <a:pt x="341756" y="29209"/>
                </a:lnTo>
                <a:lnTo>
                  <a:pt x="344805" y="36830"/>
                </a:lnTo>
                <a:lnTo>
                  <a:pt x="336804" y="40639"/>
                </a:lnTo>
                <a:lnTo>
                  <a:pt x="329438" y="43180"/>
                </a:lnTo>
                <a:lnTo>
                  <a:pt x="313181" y="53339"/>
                </a:lnTo>
                <a:lnTo>
                  <a:pt x="301244" y="77469"/>
                </a:lnTo>
                <a:lnTo>
                  <a:pt x="302006" y="81280"/>
                </a:lnTo>
                <a:lnTo>
                  <a:pt x="323850" y="104139"/>
                </a:lnTo>
                <a:lnTo>
                  <a:pt x="335914" y="104139"/>
                </a:lnTo>
                <a:lnTo>
                  <a:pt x="340106" y="102869"/>
                </a:lnTo>
                <a:lnTo>
                  <a:pt x="344424" y="100330"/>
                </a:lnTo>
                <a:lnTo>
                  <a:pt x="349757" y="99059"/>
                </a:lnTo>
                <a:lnTo>
                  <a:pt x="354075" y="95250"/>
                </a:lnTo>
                <a:lnTo>
                  <a:pt x="361061" y="88900"/>
                </a:lnTo>
                <a:lnTo>
                  <a:pt x="363855" y="83819"/>
                </a:lnTo>
                <a:lnTo>
                  <a:pt x="332739" y="83819"/>
                </a:lnTo>
                <a:lnTo>
                  <a:pt x="329692" y="82550"/>
                </a:lnTo>
                <a:lnTo>
                  <a:pt x="327532" y="80009"/>
                </a:lnTo>
                <a:lnTo>
                  <a:pt x="326136" y="76200"/>
                </a:lnTo>
                <a:lnTo>
                  <a:pt x="325374" y="74930"/>
                </a:lnTo>
                <a:lnTo>
                  <a:pt x="324993" y="72389"/>
                </a:lnTo>
                <a:lnTo>
                  <a:pt x="325247" y="68580"/>
                </a:lnTo>
                <a:lnTo>
                  <a:pt x="326008" y="67309"/>
                </a:lnTo>
                <a:lnTo>
                  <a:pt x="327151" y="64769"/>
                </a:lnTo>
                <a:lnTo>
                  <a:pt x="328422" y="63500"/>
                </a:lnTo>
                <a:lnTo>
                  <a:pt x="330200" y="62230"/>
                </a:lnTo>
                <a:lnTo>
                  <a:pt x="332613" y="59689"/>
                </a:lnTo>
                <a:lnTo>
                  <a:pt x="335025" y="58419"/>
                </a:lnTo>
                <a:lnTo>
                  <a:pt x="338074" y="57150"/>
                </a:lnTo>
                <a:lnTo>
                  <a:pt x="341756" y="55880"/>
                </a:lnTo>
                <a:lnTo>
                  <a:pt x="350647" y="52069"/>
                </a:lnTo>
                <a:lnTo>
                  <a:pt x="377139" y="52069"/>
                </a:lnTo>
                <a:lnTo>
                  <a:pt x="365251" y="22859"/>
                </a:lnTo>
                <a:lnTo>
                  <a:pt x="364337" y="20319"/>
                </a:lnTo>
                <a:close/>
              </a:path>
              <a:path w="387985" h="216535">
                <a:moveTo>
                  <a:pt x="297306" y="99059"/>
                </a:moveTo>
                <a:lnTo>
                  <a:pt x="289687" y="99059"/>
                </a:lnTo>
                <a:lnTo>
                  <a:pt x="288798" y="100330"/>
                </a:lnTo>
                <a:lnTo>
                  <a:pt x="287908" y="100330"/>
                </a:lnTo>
                <a:lnTo>
                  <a:pt x="287019" y="101600"/>
                </a:lnTo>
                <a:lnTo>
                  <a:pt x="284733" y="101600"/>
                </a:lnTo>
                <a:lnTo>
                  <a:pt x="281178" y="102869"/>
                </a:lnTo>
                <a:lnTo>
                  <a:pt x="298831" y="102869"/>
                </a:lnTo>
                <a:lnTo>
                  <a:pt x="298450" y="101600"/>
                </a:lnTo>
                <a:lnTo>
                  <a:pt x="297814" y="100330"/>
                </a:lnTo>
                <a:lnTo>
                  <a:pt x="297306" y="99059"/>
                </a:lnTo>
                <a:close/>
              </a:path>
              <a:path w="387985" h="216535">
                <a:moveTo>
                  <a:pt x="295275" y="96519"/>
                </a:moveTo>
                <a:lnTo>
                  <a:pt x="291845" y="96519"/>
                </a:lnTo>
                <a:lnTo>
                  <a:pt x="291464" y="97789"/>
                </a:lnTo>
                <a:lnTo>
                  <a:pt x="290956" y="97789"/>
                </a:lnTo>
                <a:lnTo>
                  <a:pt x="290322" y="99059"/>
                </a:lnTo>
                <a:lnTo>
                  <a:pt x="296672" y="99059"/>
                </a:lnTo>
                <a:lnTo>
                  <a:pt x="296163" y="97789"/>
                </a:lnTo>
                <a:lnTo>
                  <a:pt x="295275" y="96519"/>
                </a:lnTo>
                <a:close/>
              </a:path>
              <a:path w="387985" h="216535">
                <a:moveTo>
                  <a:pt x="374395" y="86359"/>
                </a:moveTo>
                <a:lnTo>
                  <a:pt x="369188" y="86359"/>
                </a:lnTo>
                <a:lnTo>
                  <a:pt x="370713" y="87630"/>
                </a:lnTo>
                <a:lnTo>
                  <a:pt x="372999" y="87630"/>
                </a:lnTo>
                <a:lnTo>
                  <a:pt x="374395" y="86359"/>
                </a:lnTo>
                <a:close/>
              </a:path>
              <a:path w="387985" h="216535">
                <a:moveTo>
                  <a:pt x="387731" y="78739"/>
                </a:moveTo>
                <a:lnTo>
                  <a:pt x="365760" y="78739"/>
                </a:lnTo>
                <a:lnTo>
                  <a:pt x="368300" y="85089"/>
                </a:lnTo>
                <a:lnTo>
                  <a:pt x="368681" y="86359"/>
                </a:lnTo>
                <a:lnTo>
                  <a:pt x="376428" y="86359"/>
                </a:lnTo>
                <a:lnTo>
                  <a:pt x="381762" y="83819"/>
                </a:lnTo>
                <a:lnTo>
                  <a:pt x="383667" y="82550"/>
                </a:lnTo>
                <a:lnTo>
                  <a:pt x="384810" y="82550"/>
                </a:lnTo>
                <a:lnTo>
                  <a:pt x="386080" y="81280"/>
                </a:lnTo>
                <a:lnTo>
                  <a:pt x="386969" y="81280"/>
                </a:lnTo>
                <a:lnTo>
                  <a:pt x="387350" y="80009"/>
                </a:lnTo>
                <a:lnTo>
                  <a:pt x="387731" y="80009"/>
                </a:lnTo>
                <a:lnTo>
                  <a:pt x="387731" y="78739"/>
                </a:lnTo>
                <a:close/>
              </a:path>
              <a:path w="387985" h="216535">
                <a:moveTo>
                  <a:pt x="377139" y="52069"/>
                </a:moveTo>
                <a:lnTo>
                  <a:pt x="350647" y="52069"/>
                </a:lnTo>
                <a:lnTo>
                  <a:pt x="356235" y="66039"/>
                </a:lnTo>
                <a:lnTo>
                  <a:pt x="354711" y="69850"/>
                </a:lnTo>
                <a:lnTo>
                  <a:pt x="339089" y="83819"/>
                </a:lnTo>
                <a:lnTo>
                  <a:pt x="363855" y="83819"/>
                </a:lnTo>
                <a:lnTo>
                  <a:pt x="365760" y="78739"/>
                </a:lnTo>
                <a:lnTo>
                  <a:pt x="387731" y="78739"/>
                </a:lnTo>
                <a:lnTo>
                  <a:pt x="387476" y="77469"/>
                </a:lnTo>
                <a:lnTo>
                  <a:pt x="377139" y="52069"/>
                </a:lnTo>
                <a:close/>
              </a:path>
              <a:path w="387985" h="216535">
                <a:moveTo>
                  <a:pt x="239014" y="16509"/>
                </a:moveTo>
                <a:lnTo>
                  <a:pt x="230378" y="16509"/>
                </a:lnTo>
                <a:lnTo>
                  <a:pt x="222122" y="19050"/>
                </a:lnTo>
                <a:lnTo>
                  <a:pt x="219328" y="21589"/>
                </a:lnTo>
                <a:lnTo>
                  <a:pt x="218186" y="21589"/>
                </a:lnTo>
                <a:lnTo>
                  <a:pt x="217424" y="22859"/>
                </a:lnTo>
                <a:lnTo>
                  <a:pt x="216662" y="22859"/>
                </a:lnTo>
                <a:lnTo>
                  <a:pt x="216281" y="24130"/>
                </a:lnTo>
                <a:lnTo>
                  <a:pt x="216153" y="24130"/>
                </a:lnTo>
                <a:lnTo>
                  <a:pt x="215900" y="25400"/>
                </a:lnTo>
                <a:lnTo>
                  <a:pt x="216027" y="25400"/>
                </a:lnTo>
                <a:lnTo>
                  <a:pt x="223647" y="44450"/>
                </a:lnTo>
                <a:lnTo>
                  <a:pt x="213233" y="48259"/>
                </a:lnTo>
                <a:lnTo>
                  <a:pt x="212852" y="49530"/>
                </a:lnTo>
                <a:lnTo>
                  <a:pt x="212090" y="50800"/>
                </a:lnTo>
                <a:lnTo>
                  <a:pt x="211962" y="50800"/>
                </a:lnTo>
                <a:lnTo>
                  <a:pt x="211962" y="52069"/>
                </a:lnTo>
                <a:lnTo>
                  <a:pt x="212090" y="53339"/>
                </a:lnTo>
                <a:lnTo>
                  <a:pt x="212471" y="54609"/>
                </a:lnTo>
                <a:lnTo>
                  <a:pt x="212725" y="55880"/>
                </a:lnTo>
                <a:lnTo>
                  <a:pt x="219075" y="67309"/>
                </a:lnTo>
                <a:lnTo>
                  <a:pt x="221361" y="67309"/>
                </a:lnTo>
                <a:lnTo>
                  <a:pt x="231140" y="63500"/>
                </a:lnTo>
                <a:lnTo>
                  <a:pt x="257917" y="63500"/>
                </a:lnTo>
                <a:lnTo>
                  <a:pt x="254253" y="54609"/>
                </a:lnTo>
                <a:lnTo>
                  <a:pt x="272161" y="46989"/>
                </a:lnTo>
                <a:lnTo>
                  <a:pt x="273304" y="45719"/>
                </a:lnTo>
                <a:lnTo>
                  <a:pt x="273812" y="45719"/>
                </a:lnTo>
                <a:lnTo>
                  <a:pt x="273938" y="41909"/>
                </a:lnTo>
                <a:lnTo>
                  <a:pt x="273304" y="39369"/>
                </a:lnTo>
                <a:lnTo>
                  <a:pt x="271627" y="35559"/>
                </a:lnTo>
                <a:lnTo>
                  <a:pt x="246634" y="35559"/>
                </a:lnTo>
                <a:lnTo>
                  <a:pt x="239014" y="16509"/>
                </a:lnTo>
                <a:close/>
              </a:path>
              <a:path w="387985" h="216535">
                <a:moveTo>
                  <a:pt x="297433" y="41909"/>
                </a:moveTo>
                <a:lnTo>
                  <a:pt x="292988" y="41909"/>
                </a:lnTo>
                <a:lnTo>
                  <a:pt x="293624" y="43180"/>
                </a:lnTo>
                <a:lnTo>
                  <a:pt x="295782" y="43180"/>
                </a:lnTo>
                <a:lnTo>
                  <a:pt x="297433" y="41909"/>
                </a:lnTo>
                <a:close/>
              </a:path>
              <a:path w="387985" h="216535">
                <a:moveTo>
                  <a:pt x="342900" y="0"/>
                </a:moveTo>
                <a:lnTo>
                  <a:pt x="338328" y="0"/>
                </a:lnTo>
                <a:lnTo>
                  <a:pt x="328168" y="1269"/>
                </a:lnTo>
                <a:lnTo>
                  <a:pt x="322453" y="2539"/>
                </a:lnTo>
                <a:lnTo>
                  <a:pt x="315975" y="5080"/>
                </a:lnTo>
                <a:lnTo>
                  <a:pt x="312419" y="6350"/>
                </a:lnTo>
                <a:lnTo>
                  <a:pt x="308991" y="7619"/>
                </a:lnTo>
                <a:lnTo>
                  <a:pt x="302641" y="11430"/>
                </a:lnTo>
                <a:lnTo>
                  <a:pt x="299847" y="13969"/>
                </a:lnTo>
                <a:lnTo>
                  <a:pt x="297306" y="16509"/>
                </a:lnTo>
                <a:lnTo>
                  <a:pt x="294894" y="17780"/>
                </a:lnTo>
                <a:lnTo>
                  <a:pt x="292735" y="20319"/>
                </a:lnTo>
                <a:lnTo>
                  <a:pt x="291083" y="21589"/>
                </a:lnTo>
                <a:lnTo>
                  <a:pt x="289306" y="24130"/>
                </a:lnTo>
                <a:lnTo>
                  <a:pt x="288163" y="25400"/>
                </a:lnTo>
                <a:lnTo>
                  <a:pt x="287781" y="26669"/>
                </a:lnTo>
                <a:lnTo>
                  <a:pt x="287274" y="27939"/>
                </a:lnTo>
                <a:lnTo>
                  <a:pt x="287019" y="29209"/>
                </a:lnTo>
                <a:lnTo>
                  <a:pt x="287274" y="31750"/>
                </a:lnTo>
                <a:lnTo>
                  <a:pt x="287781" y="33019"/>
                </a:lnTo>
                <a:lnTo>
                  <a:pt x="288544" y="35559"/>
                </a:lnTo>
                <a:lnTo>
                  <a:pt x="289051" y="36830"/>
                </a:lnTo>
                <a:lnTo>
                  <a:pt x="290322" y="39369"/>
                </a:lnTo>
                <a:lnTo>
                  <a:pt x="291083" y="39369"/>
                </a:lnTo>
                <a:lnTo>
                  <a:pt x="292354" y="41909"/>
                </a:lnTo>
                <a:lnTo>
                  <a:pt x="298450" y="41909"/>
                </a:lnTo>
                <a:lnTo>
                  <a:pt x="299719" y="39369"/>
                </a:lnTo>
                <a:lnTo>
                  <a:pt x="300863" y="38100"/>
                </a:lnTo>
                <a:lnTo>
                  <a:pt x="302513" y="36830"/>
                </a:lnTo>
                <a:lnTo>
                  <a:pt x="304419" y="34289"/>
                </a:lnTo>
                <a:lnTo>
                  <a:pt x="306324" y="33019"/>
                </a:lnTo>
                <a:lnTo>
                  <a:pt x="308610" y="30480"/>
                </a:lnTo>
                <a:lnTo>
                  <a:pt x="313944" y="26669"/>
                </a:lnTo>
                <a:lnTo>
                  <a:pt x="317245" y="25400"/>
                </a:lnTo>
                <a:lnTo>
                  <a:pt x="321056" y="22859"/>
                </a:lnTo>
                <a:lnTo>
                  <a:pt x="323976" y="21589"/>
                </a:lnTo>
                <a:lnTo>
                  <a:pt x="328803" y="21589"/>
                </a:lnTo>
                <a:lnTo>
                  <a:pt x="331088" y="20319"/>
                </a:lnTo>
                <a:lnTo>
                  <a:pt x="364337" y="20319"/>
                </a:lnTo>
                <a:lnTo>
                  <a:pt x="362966" y="16509"/>
                </a:lnTo>
                <a:lnTo>
                  <a:pt x="360299" y="12700"/>
                </a:lnTo>
                <a:lnTo>
                  <a:pt x="357250" y="8889"/>
                </a:lnTo>
                <a:lnTo>
                  <a:pt x="354330" y="5080"/>
                </a:lnTo>
                <a:lnTo>
                  <a:pt x="350774" y="2539"/>
                </a:lnTo>
                <a:lnTo>
                  <a:pt x="342900" y="0"/>
                </a:lnTo>
                <a:close/>
              </a:path>
              <a:path w="387985" h="216535">
                <a:moveTo>
                  <a:pt x="267462" y="27939"/>
                </a:moveTo>
                <a:lnTo>
                  <a:pt x="265049" y="27939"/>
                </a:lnTo>
                <a:lnTo>
                  <a:pt x="246634" y="35559"/>
                </a:lnTo>
                <a:lnTo>
                  <a:pt x="271627" y="35559"/>
                </a:lnTo>
                <a:lnTo>
                  <a:pt x="270510" y="33019"/>
                </a:lnTo>
                <a:lnTo>
                  <a:pt x="268605" y="29209"/>
                </a:lnTo>
                <a:lnTo>
                  <a:pt x="267969" y="29209"/>
                </a:lnTo>
                <a:lnTo>
                  <a:pt x="267462" y="27939"/>
                </a:lnTo>
                <a:close/>
              </a:path>
              <a:path w="387985" h="216535">
                <a:moveTo>
                  <a:pt x="238125" y="15239"/>
                </a:moveTo>
                <a:lnTo>
                  <a:pt x="233425" y="15239"/>
                </a:lnTo>
                <a:lnTo>
                  <a:pt x="231902" y="16509"/>
                </a:lnTo>
                <a:lnTo>
                  <a:pt x="238633" y="16509"/>
                </a:lnTo>
                <a:lnTo>
                  <a:pt x="238125" y="15239"/>
                </a:lnTo>
                <a:close/>
              </a:path>
            </a:pathLst>
          </a:custGeom>
          <a:solidFill>
            <a:srgbClr val="FFFFFF"/>
          </a:solidFill>
        </p:spPr>
        <p:txBody>
          <a:bodyPr wrap="square" lIns="0" tIns="0" rIns="0" bIns="0" rtlCol="0"/>
          <a:lstStyle/>
          <a:p>
            <a:endParaRPr/>
          </a:p>
        </p:txBody>
      </p:sp>
      <p:sp>
        <p:nvSpPr>
          <p:cNvPr id="21" name="object 21"/>
          <p:cNvSpPr/>
          <p:nvPr/>
        </p:nvSpPr>
        <p:spPr>
          <a:xfrm>
            <a:off x="544068" y="4959096"/>
            <a:ext cx="1947672" cy="1123175"/>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1046988" y="5154167"/>
            <a:ext cx="964691" cy="790956"/>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603313" y="4999228"/>
            <a:ext cx="11102530" cy="1009688"/>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1283716" y="5397880"/>
            <a:ext cx="479044" cy="255498"/>
          </a:xfrm>
          <a:prstGeom prst="rect">
            <a:avLst/>
          </a:prstGeom>
          <a:blipFill>
            <a:blip r:embed="rId8" cstate="print"/>
            <a:stretch>
              <a:fillRect/>
            </a:stretch>
          </a:blipFill>
        </p:spPr>
        <p:txBody>
          <a:bodyPr wrap="square" lIns="0" tIns="0" rIns="0" bIns="0" rtlCol="0"/>
          <a:lstStyle/>
          <a:p>
            <a:endParaRPr/>
          </a:p>
        </p:txBody>
      </p:sp>
      <p:sp>
        <p:nvSpPr>
          <p:cNvPr id="25" name="object 25"/>
          <p:cNvSpPr/>
          <p:nvPr/>
        </p:nvSpPr>
        <p:spPr>
          <a:xfrm>
            <a:off x="211836" y="1133855"/>
            <a:ext cx="342900" cy="342900"/>
          </a:xfrm>
          <a:custGeom>
            <a:avLst/>
            <a:gdLst/>
            <a:ahLst/>
            <a:cxnLst/>
            <a:rect l="l" t="t" r="r" b="b"/>
            <a:pathLst>
              <a:path w="342900" h="342900">
                <a:moveTo>
                  <a:pt x="171450" y="0"/>
                </a:moveTo>
                <a:lnTo>
                  <a:pt x="125871" y="6120"/>
                </a:lnTo>
                <a:lnTo>
                  <a:pt x="84915" y="23396"/>
                </a:lnTo>
                <a:lnTo>
                  <a:pt x="50215" y="50196"/>
                </a:lnTo>
                <a:lnTo>
                  <a:pt x="23407" y="84892"/>
                </a:lnTo>
                <a:lnTo>
                  <a:pt x="6124" y="125853"/>
                </a:lnTo>
                <a:lnTo>
                  <a:pt x="0" y="171450"/>
                </a:lnTo>
                <a:lnTo>
                  <a:pt x="6124" y="217046"/>
                </a:lnTo>
                <a:lnTo>
                  <a:pt x="23407" y="258007"/>
                </a:lnTo>
                <a:lnTo>
                  <a:pt x="50215" y="292703"/>
                </a:lnTo>
                <a:lnTo>
                  <a:pt x="84915" y="319503"/>
                </a:lnTo>
                <a:lnTo>
                  <a:pt x="125871" y="336779"/>
                </a:lnTo>
                <a:lnTo>
                  <a:pt x="171450" y="342900"/>
                </a:lnTo>
                <a:lnTo>
                  <a:pt x="217028" y="336779"/>
                </a:lnTo>
                <a:lnTo>
                  <a:pt x="257984" y="319503"/>
                </a:lnTo>
                <a:lnTo>
                  <a:pt x="292684" y="292703"/>
                </a:lnTo>
                <a:lnTo>
                  <a:pt x="319492" y="258007"/>
                </a:lnTo>
                <a:lnTo>
                  <a:pt x="336775" y="217046"/>
                </a:lnTo>
                <a:lnTo>
                  <a:pt x="342900" y="171450"/>
                </a:lnTo>
                <a:lnTo>
                  <a:pt x="336775" y="125853"/>
                </a:lnTo>
                <a:lnTo>
                  <a:pt x="319492" y="84892"/>
                </a:lnTo>
                <a:lnTo>
                  <a:pt x="292684" y="50196"/>
                </a:lnTo>
                <a:lnTo>
                  <a:pt x="257984" y="23396"/>
                </a:lnTo>
                <a:lnTo>
                  <a:pt x="217028" y="6120"/>
                </a:lnTo>
                <a:lnTo>
                  <a:pt x="171450" y="0"/>
                </a:lnTo>
                <a:close/>
              </a:path>
            </a:pathLst>
          </a:custGeom>
          <a:solidFill>
            <a:srgbClr val="4471C4"/>
          </a:solidFill>
        </p:spPr>
        <p:txBody>
          <a:bodyPr wrap="square" lIns="0" tIns="0" rIns="0" bIns="0" rtlCol="0"/>
          <a:lstStyle/>
          <a:p>
            <a:endParaRPr/>
          </a:p>
        </p:txBody>
      </p:sp>
      <p:sp>
        <p:nvSpPr>
          <p:cNvPr id="26" name="object 26"/>
          <p:cNvSpPr/>
          <p:nvPr/>
        </p:nvSpPr>
        <p:spPr>
          <a:xfrm>
            <a:off x="210311" y="3258311"/>
            <a:ext cx="342900" cy="342900"/>
          </a:xfrm>
          <a:custGeom>
            <a:avLst/>
            <a:gdLst/>
            <a:ahLst/>
            <a:cxnLst/>
            <a:rect l="l" t="t" r="r" b="b"/>
            <a:pathLst>
              <a:path w="342900" h="342900">
                <a:moveTo>
                  <a:pt x="171450" y="0"/>
                </a:moveTo>
                <a:lnTo>
                  <a:pt x="125871" y="6120"/>
                </a:lnTo>
                <a:lnTo>
                  <a:pt x="84915" y="23396"/>
                </a:lnTo>
                <a:lnTo>
                  <a:pt x="50215" y="50196"/>
                </a:lnTo>
                <a:lnTo>
                  <a:pt x="23407" y="84892"/>
                </a:lnTo>
                <a:lnTo>
                  <a:pt x="6124" y="125853"/>
                </a:lnTo>
                <a:lnTo>
                  <a:pt x="0" y="171450"/>
                </a:lnTo>
                <a:lnTo>
                  <a:pt x="6124" y="217046"/>
                </a:lnTo>
                <a:lnTo>
                  <a:pt x="23407" y="258007"/>
                </a:lnTo>
                <a:lnTo>
                  <a:pt x="50215" y="292703"/>
                </a:lnTo>
                <a:lnTo>
                  <a:pt x="84915" y="319503"/>
                </a:lnTo>
                <a:lnTo>
                  <a:pt x="125871" y="336779"/>
                </a:lnTo>
                <a:lnTo>
                  <a:pt x="171450" y="342900"/>
                </a:lnTo>
                <a:lnTo>
                  <a:pt x="217028" y="336779"/>
                </a:lnTo>
                <a:lnTo>
                  <a:pt x="257984" y="319503"/>
                </a:lnTo>
                <a:lnTo>
                  <a:pt x="292684" y="292703"/>
                </a:lnTo>
                <a:lnTo>
                  <a:pt x="319492" y="258007"/>
                </a:lnTo>
                <a:lnTo>
                  <a:pt x="336775" y="217046"/>
                </a:lnTo>
                <a:lnTo>
                  <a:pt x="342900" y="171450"/>
                </a:lnTo>
                <a:lnTo>
                  <a:pt x="336775" y="125853"/>
                </a:lnTo>
                <a:lnTo>
                  <a:pt x="319492" y="84892"/>
                </a:lnTo>
                <a:lnTo>
                  <a:pt x="292684" y="50196"/>
                </a:lnTo>
                <a:lnTo>
                  <a:pt x="257984" y="23396"/>
                </a:lnTo>
                <a:lnTo>
                  <a:pt x="217028" y="6120"/>
                </a:lnTo>
                <a:lnTo>
                  <a:pt x="171450" y="0"/>
                </a:lnTo>
                <a:close/>
              </a:path>
            </a:pathLst>
          </a:custGeom>
          <a:solidFill>
            <a:srgbClr val="EC7C30"/>
          </a:solidFill>
        </p:spPr>
        <p:txBody>
          <a:bodyPr wrap="square" lIns="0" tIns="0" rIns="0" bIns="0" rtlCol="0"/>
          <a:lstStyle/>
          <a:p>
            <a:endParaRPr/>
          </a:p>
        </p:txBody>
      </p:sp>
      <p:sp>
        <p:nvSpPr>
          <p:cNvPr id="27" name="object 27"/>
          <p:cNvSpPr/>
          <p:nvPr/>
        </p:nvSpPr>
        <p:spPr>
          <a:xfrm>
            <a:off x="152400" y="5292852"/>
            <a:ext cx="457250" cy="455650"/>
          </a:xfrm>
          <a:prstGeom prst="rect">
            <a:avLst/>
          </a:prstGeom>
          <a:blipFill>
            <a:blip r:embed="rId9" cstate="print"/>
            <a:stretch>
              <a:fillRect/>
            </a:stretch>
          </a:blipFill>
        </p:spPr>
        <p:txBody>
          <a:bodyPr wrap="square" lIns="0" tIns="0" rIns="0" bIns="0" rtlCol="0"/>
          <a:lstStyle/>
          <a:p>
            <a:endParaRPr/>
          </a:p>
        </p:txBody>
      </p:sp>
      <p:sp>
        <p:nvSpPr>
          <p:cNvPr id="28" name="object 28"/>
          <p:cNvSpPr/>
          <p:nvPr/>
        </p:nvSpPr>
        <p:spPr>
          <a:xfrm>
            <a:off x="211836" y="5332476"/>
            <a:ext cx="342900" cy="342900"/>
          </a:xfrm>
          <a:prstGeom prst="rect">
            <a:avLst/>
          </a:prstGeom>
          <a:blipFill>
            <a:blip r:embed="rId10" cstate="print"/>
            <a:stretch>
              <a:fillRect/>
            </a:stretch>
          </a:blipFill>
        </p:spPr>
        <p:txBody>
          <a:bodyPr wrap="square" lIns="0" tIns="0" rIns="0" bIns="0" rtlCol="0"/>
          <a:lstStyle/>
          <a:p>
            <a:endParaRPr/>
          </a:p>
        </p:txBody>
      </p:sp>
      <p:sp>
        <p:nvSpPr>
          <p:cNvPr id="29" name="object 29"/>
          <p:cNvSpPr txBox="1"/>
          <p:nvPr/>
        </p:nvSpPr>
        <p:spPr>
          <a:xfrm>
            <a:off x="1874520" y="5466588"/>
            <a:ext cx="9831705" cy="338455"/>
          </a:xfrm>
          <a:prstGeom prst="rect">
            <a:avLst/>
          </a:prstGeom>
          <a:ln w="6096">
            <a:solidFill>
              <a:srgbClr val="6FAC46"/>
            </a:solidFill>
          </a:ln>
        </p:spPr>
        <p:txBody>
          <a:bodyPr vert="horz" wrap="square" lIns="0" tIns="41275" rIns="0" bIns="0" rtlCol="0">
            <a:spAutoFit/>
          </a:bodyPr>
          <a:lstStyle/>
          <a:p>
            <a:pPr marL="91440">
              <a:lnSpc>
                <a:spcPct val="100000"/>
              </a:lnSpc>
              <a:spcBef>
                <a:spcPts val="325"/>
              </a:spcBef>
            </a:pPr>
            <a:r>
              <a:rPr sz="1600" spc="-10" dirty="0">
                <a:latin typeface="Cambria"/>
                <a:cs typeface="Cambria"/>
              </a:rPr>
              <a:t>Provides flexibility to </a:t>
            </a:r>
            <a:r>
              <a:rPr sz="1600" spc="-5" dirty="0">
                <a:latin typeface="Cambria"/>
                <a:cs typeface="Cambria"/>
              </a:rPr>
              <a:t>determine </a:t>
            </a:r>
            <a:r>
              <a:rPr sz="1600" spc="-10" dirty="0">
                <a:latin typeface="Cambria"/>
                <a:cs typeface="Cambria"/>
              </a:rPr>
              <a:t>the price </a:t>
            </a:r>
            <a:r>
              <a:rPr sz="1600" spc="-15" dirty="0">
                <a:latin typeface="Cambria"/>
                <a:cs typeface="Cambria"/>
              </a:rPr>
              <a:t>where 3rd </a:t>
            </a:r>
            <a:r>
              <a:rPr sz="1600" spc="-10" dirty="0">
                <a:latin typeface="Cambria"/>
                <a:cs typeface="Cambria"/>
              </a:rPr>
              <a:t>party comparables </a:t>
            </a:r>
            <a:r>
              <a:rPr sz="1600" spc="-15" dirty="0">
                <a:latin typeface="Cambria"/>
                <a:cs typeface="Cambria"/>
              </a:rPr>
              <a:t>may </a:t>
            </a:r>
            <a:r>
              <a:rPr sz="1600" spc="-10" dirty="0">
                <a:latin typeface="Cambria"/>
                <a:cs typeface="Cambria"/>
              </a:rPr>
              <a:t>not</a:t>
            </a:r>
            <a:r>
              <a:rPr sz="1600" spc="220" dirty="0">
                <a:latin typeface="Cambria"/>
                <a:cs typeface="Cambria"/>
              </a:rPr>
              <a:t> </a:t>
            </a:r>
            <a:r>
              <a:rPr sz="1600" spc="-15" dirty="0">
                <a:latin typeface="Cambria"/>
                <a:cs typeface="Cambria"/>
              </a:rPr>
              <a:t>exist</a:t>
            </a:r>
            <a:endParaRPr sz="1600">
              <a:latin typeface="Cambria"/>
              <a:cs typeface="Cambria"/>
            </a:endParaRPr>
          </a:p>
        </p:txBody>
      </p:sp>
      <p:sp>
        <p:nvSpPr>
          <p:cNvPr id="30" name="object 30"/>
          <p:cNvSpPr txBox="1">
            <a:spLocks noGrp="1"/>
          </p:cNvSpPr>
          <p:nvPr>
            <p:ph type="title"/>
          </p:nvPr>
        </p:nvSpPr>
        <p:spPr>
          <a:xfrm>
            <a:off x="489305" y="129667"/>
            <a:ext cx="2628900"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7E7E7E"/>
                </a:solidFill>
              </a:rPr>
              <a:t>OTHER</a:t>
            </a:r>
            <a:r>
              <a:rPr sz="2600" spc="-70" dirty="0">
                <a:solidFill>
                  <a:srgbClr val="7E7E7E"/>
                </a:solidFill>
              </a:rPr>
              <a:t> </a:t>
            </a:r>
            <a:r>
              <a:rPr sz="2600" dirty="0">
                <a:solidFill>
                  <a:srgbClr val="7E7E7E"/>
                </a:solidFill>
              </a:rPr>
              <a:t>METHOD</a:t>
            </a:r>
            <a:endParaRPr sz="2600"/>
          </a:p>
        </p:txBody>
      </p:sp>
      <p:sp>
        <p:nvSpPr>
          <p:cNvPr id="31" name="object 31"/>
          <p:cNvSpPr/>
          <p:nvPr/>
        </p:nvSpPr>
        <p:spPr>
          <a:xfrm>
            <a:off x="13716" y="47244"/>
            <a:ext cx="396240" cy="551815"/>
          </a:xfrm>
          <a:custGeom>
            <a:avLst/>
            <a:gdLst/>
            <a:ahLst/>
            <a:cxnLst/>
            <a:rect l="l" t="t" r="r" b="b"/>
            <a:pathLst>
              <a:path w="396240" h="551815">
                <a:moveTo>
                  <a:pt x="0" y="551688"/>
                </a:moveTo>
                <a:lnTo>
                  <a:pt x="396240" y="551688"/>
                </a:lnTo>
                <a:lnTo>
                  <a:pt x="396240"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42644"/>
            <a:ext cx="1522475" cy="1124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342644"/>
            <a:ext cx="1522730" cy="1125220"/>
          </a:xfrm>
          <a:custGeom>
            <a:avLst/>
            <a:gdLst/>
            <a:ahLst/>
            <a:cxnLst/>
            <a:rect l="l" t="t" r="r" b="b"/>
            <a:pathLst>
              <a:path w="1522730" h="1125220">
                <a:moveTo>
                  <a:pt x="0" y="1124712"/>
                </a:moveTo>
                <a:lnTo>
                  <a:pt x="1522475" y="1124712"/>
                </a:lnTo>
                <a:lnTo>
                  <a:pt x="1522475" y="0"/>
                </a:lnTo>
                <a:lnTo>
                  <a:pt x="0" y="0"/>
                </a:lnTo>
              </a:path>
            </a:pathLst>
          </a:custGeom>
          <a:ln w="6095">
            <a:solidFill>
              <a:srgbClr val="000000"/>
            </a:solidFill>
          </a:ln>
        </p:spPr>
        <p:txBody>
          <a:bodyPr wrap="square" lIns="0" tIns="0" rIns="0" bIns="0" rtlCol="0"/>
          <a:lstStyle/>
          <a:p>
            <a:endParaRPr/>
          </a:p>
        </p:txBody>
      </p:sp>
      <p:sp>
        <p:nvSpPr>
          <p:cNvPr id="4" name="object 4"/>
          <p:cNvSpPr/>
          <p:nvPr/>
        </p:nvSpPr>
        <p:spPr>
          <a:xfrm>
            <a:off x="2930651" y="1342644"/>
            <a:ext cx="1408176" cy="199796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30651" y="1342644"/>
            <a:ext cx="1408430" cy="1998345"/>
          </a:xfrm>
          <a:custGeom>
            <a:avLst/>
            <a:gdLst/>
            <a:ahLst/>
            <a:cxnLst/>
            <a:rect l="l" t="t" r="r" b="b"/>
            <a:pathLst>
              <a:path w="1408429" h="1998345">
                <a:moveTo>
                  <a:pt x="0" y="1997964"/>
                </a:moveTo>
                <a:lnTo>
                  <a:pt x="1408176" y="1125473"/>
                </a:lnTo>
                <a:lnTo>
                  <a:pt x="1408176" y="0"/>
                </a:lnTo>
                <a:lnTo>
                  <a:pt x="0" y="872489"/>
                </a:lnTo>
                <a:lnTo>
                  <a:pt x="0" y="1997964"/>
                </a:lnTo>
                <a:close/>
              </a:path>
            </a:pathLst>
          </a:custGeom>
          <a:ln w="6096">
            <a:solidFill>
              <a:srgbClr val="000000"/>
            </a:solidFill>
          </a:ln>
        </p:spPr>
        <p:txBody>
          <a:bodyPr wrap="square" lIns="0" tIns="0" rIns="0" bIns="0" rtlCol="0"/>
          <a:lstStyle/>
          <a:p>
            <a:endParaRPr/>
          </a:p>
        </p:txBody>
      </p:sp>
      <p:sp>
        <p:nvSpPr>
          <p:cNvPr id="6" name="object 6"/>
          <p:cNvSpPr/>
          <p:nvPr/>
        </p:nvSpPr>
        <p:spPr>
          <a:xfrm>
            <a:off x="4338828" y="1342644"/>
            <a:ext cx="5003292" cy="112471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338828" y="1342644"/>
            <a:ext cx="5003800" cy="1125220"/>
          </a:xfrm>
          <a:custGeom>
            <a:avLst/>
            <a:gdLst/>
            <a:ahLst/>
            <a:cxnLst/>
            <a:rect l="l" t="t" r="r" b="b"/>
            <a:pathLst>
              <a:path w="5003800" h="1125220">
                <a:moveTo>
                  <a:pt x="0" y="1124711"/>
                </a:moveTo>
                <a:lnTo>
                  <a:pt x="4438142" y="1124711"/>
                </a:lnTo>
                <a:lnTo>
                  <a:pt x="5003292" y="564006"/>
                </a:lnTo>
                <a:lnTo>
                  <a:pt x="4438142" y="0"/>
                </a:lnTo>
                <a:lnTo>
                  <a:pt x="0" y="0"/>
                </a:lnTo>
                <a:lnTo>
                  <a:pt x="0" y="1124711"/>
                </a:lnTo>
                <a:close/>
              </a:path>
            </a:pathLst>
          </a:custGeom>
          <a:ln w="6096">
            <a:solidFill>
              <a:srgbClr val="000000"/>
            </a:solidFill>
          </a:ln>
        </p:spPr>
        <p:txBody>
          <a:bodyPr wrap="square" lIns="0" tIns="0" rIns="0" bIns="0" rtlCol="0"/>
          <a:lstStyle/>
          <a:p>
            <a:endParaRPr/>
          </a:p>
        </p:txBody>
      </p:sp>
      <p:sp>
        <p:nvSpPr>
          <p:cNvPr id="8" name="object 8"/>
          <p:cNvSpPr/>
          <p:nvPr/>
        </p:nvSpPr>
        <p:spPr>
          <a:xfrm>
            <a:off x="1522475" y="1342644"/>
            <a:ext cx="1408176" cy="199796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522475" y="1342644"/>
            <a:ext cx="1408430" cy="1998345"/>
          </a:xfrm>
          <a:custGeom>
            <a:avLst/>
            <a:gdLst/>
            <a:ahLst/>
            <a:cxnLst/>
            <a:rect l="l" t="t" r="r" b="b"/>
            <a:pathLst>
              <a:path w="1408430" h="1998345">
                <a:moveTo>
                  <a:pt x="0" y="1125473"/>
                </a:moveTo>
                <a:lnTo>
                  <a:pt x="1408176" y="1997964"/>
                </a:lnTo>
                <a:lnTo>
                  <a:pt x="1408176" y="872489"/>
                </a:lnTo>
                <a:lnTo>
                  <a:pt x="0" y="0"/>
                </a:lnTo>
                <a:lnTo>
                  <a:pt x="0" y="1125473"/>
                </a:lnTo>
                <a:close/>
              </a:path>
            </a:pathLst>
          </a:custGeom>
          <a:ln w="6096">
            <a:solidFill>
              <a:srgbClr val="000000"/>
            </a:solidFill>
          </a:ln>
        </p:spPr>
        <p:txBody>
          <a:bodyPr wrap="square" lIns="0" tIns="0" rIns="0" bIns="0" rtlCol="0"/>
          <a:lstStyle/>
          <a:p>
            <a:endParaRPr/>
          </a:p>
        </p:txBody>
      </p:sp>
      <p:sp>
        <p:nvSpPr>
          <p:cNvPr id="10" name="object 10"/>
          <p:cNvSpPr/>
          <p:nvPr/>
        </p:nvSpPr>
        <p:spPr>
          <a:xfrm>
            <a:off x="2958083" y="2471927"/>
            <a:ext cx="1363980" cy="84734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958083" y="2471927"/>
            <a:ext cx="1363980" cy="847725"/>
          </a:xfrm>
          <a:custGeom>
            <a:avLst/>
            <a:gdLst/>
            <a:ahLst/>
            <a:cxnLst/>
            <a:rect l="l" t="t" r="r" b="b"/>
            <a:pathLst>
              <a:path w="1363979" h="847725">
                <a:moveTo>
                  <a:pt x="0" y="847344"/>
                </a:moveTo>
                <a:lnTo>
                  <a:pt x="0" y="567689"/>
                </a:lnTo>
                <a:lnTo>
                  <a:pt x="24130" y="577723"/>
                </a:lnTo>
                <a:lnTo>
                  <a:pt x="1363980" y="0"/>
                </a:lnTo>
                <a:lnTo>
                  <a:pt x="0" y="847344"/>
                </a:lnTo>
                <a:close/>
              </a:path>
            </a:pathLst>
          </a:custGeom>
          <a:ln w="6096">
            <a:solidFill>
              <a:srgbClr val="000000"/>
            </a:solidFill>
          </a:ln>
        </p:spPr>
        <p:txBody>
          <a:bodyPr wrap="square" lIns="0" tIns="0" rIns="0" bIns="0" rtlCol="0"/>
          <a:lstStyle/>
          <a:p>
            <a:endParaRPr/>
          </a:p>
        </p:txBody>
      </p:sp>
      <p:sp>
        <p:nvSpPr>
          <p:cNvPr id="12" name="object 12"/>
          <p:cNvSpPr/>
          <p:nvPr/>
        </p:nvSpPr>
        <p:spPr>
          <a:xfrm>
            <a:off x="1588008" y="2471927"/>
            <a:ext cx="1370075" cy="847344"/>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588008" y="2471927"/>
            <a:ext cx="1370330" cy="847725"/>
          </a:xfrm>
          <a:custGeom>
            <a:avLst/>
            <a:gdLst/>
            <a:ahLst/>
            <a:cxnLst/>
            <a:rect l="l" t="t" r="r" b="b"/>
            <a:pathLst>
              <a:path w="1370330" h="847725">
                <a:moveTo>
                  <a:pt x="1370075" y="847344"/>
                </a:moveTo>
                <a:lnTo>
                  <a:pt x="0" y="0"/>
                </a:lnTo>
                <a:lnTo>
                  <a:pt x="1370075" y="567689"/>
                </a:lnTo>
                <a:lnTo>
                  <a:pt x="1370075" y="847344"/>
                </a:lnTo>
                <a:close/>
              </a:path>
            </a:pathLst>
          </a:custGeom>
          <a:ln w="6096">
            <a:solidFill>
              <a:srgbClr val="000000"/>
            </a:solidFill>
          </a:ln>
        </p:spPr>
        <p:txBody>
          <a:bodyPr wrap="square" lIns="0" tIns="0" rIns="0" bIns="0" rtlCol="0"/>
          <a:lstStyle/>
          <a:p>
            <a:endParaRPr/>
          </a:p>
        </p:txBody>
      </p:sp>
      <p:sp>
        <p:nvSpPr>
          <p:cNvPr id="14" name="object 14"/>
          <p:cNvSpPr/>
          <p:nvPr/>
        </p:nvSpPr>
        <p:spPr>
          <a:xfrm>
            <a:off x="0" y="2455164"/>
            <a:ext cx="1548384" cy="1124712"/>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0" y="2455164"/>
            <a:ext cx="1548765" cy="1125220"/>
          </a:xfrm>
          <a:custGeom>
            <a:avLst/>
            <a:gdLst/>
            <a:ahLst/>
            <a:cxnLst/>
            <a:rect l="l" t="t" r="r" b="b"/>
            <a:pathLst>
              <a:path w="1548765" h="1125220">
                <a:moveTo>
                  <a:pt x="0" y="1124712"/>
                </a:moveTo>
                <a:lnTo>
                  <a:pt x="1548384" y="1124712"/>
                </a:lnTo>
                <a:lnTo>
                  <a:pt x="1548384" y="0"/>
                </a:lnTo>
                <a:lnTo>
                  <a:pt x="0" y="0"/>
                </a:lnTo>
              </a:path>
            </a:pathLst>
          </a:custGeom>
          <a:ln w="6096">
            <a:solidFill>
              <a:srgbClr val="000000"/>
            </a:solidFill>
          </a:ln>
        </p:spPr>
        <p:txBody>
          <a:bodyPr wrap="square" lIns="0" tIns="0" rIns="0" bIns="0" rtlCol="0"/>
          <a:lstStyle/>
          <a:p>
            <a:endParaRPr/>
          </a:p>
        </p:txBody>
      </p:sp>
      <p:sp>
        <p:nvSpPr>
          <p:cNvPr id="16" name="object 16"/>
          <p:cNvSpPr/>
          <p:nvPr/>
        </p:nvSpPr>
        <p:spPr>
          <a:xfrm>
            <a:off x="2958083" y="2455164"/>
            <a:ext cx="1408176" cy="199644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958083" y="2455164"/>
            <a:ext cx="1408430" cy="1996439"/>
          </a:xfrm>
          <a:custGeom>
            <a:avLst/>
            <a:gdLst/>
            <a:ahLst/>
            <a:cxnLst/>
            <a:rect l="l" t="t" r="r" b="b"/>
            <a:pathLst>
              <a:path w="1408429" h="1996439">
                <a:moveTo>
                  <a:pt x="0" y="1996440"/>
                </a:moveTo>
                <a:lnTo>
                  <a:pt x="1408176" y="1124585"/>
                </a:lnTo>
                <a:lnTo>
                  <a:pt x="1408176" y="0"/>
                </a:lnTo>
                <a:lnTo>
                  <a:pt x="0" y="870203"/>
                </a:lnTo>
                <a:lnTo>
                  <a:pt x="0" y="1996440"/>
                </a:lnTo>
                <a:close/>
              </a:path>
            </a:pathLst>
          </a:custGeom>
          <a:ln w="6096">
            <a:solidFill>
              <a:srgbClr val="000000"/>
            </a:solidFill>
          </a:ln>
        </p:spPr>
        <p:txBody>
          <a:bodyPr wrap="square" lIns="0" tIns="0" rIns="0" bIns="0" rtlCol="0"/>
          <a:lstStyle/>
          <a:p>
            <a:endParaRPr/>
          </a:p>
        </p:txBody>
      </p:sp>
      <p:sp>
        <p:nvSpPr>
          <p:cNvPr id="18" name="object 18"/>
          <p:cNvSpPr/>
          <p:nvPr/>
        </p:nvSpPr>
        <p:spPr>
          <a:xfrm>
            <a:off x="4366259" y="2455164"/>
            <a:ext cx="5003292" cy="1124712"/>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4366259" y="2455164"/>
            <a:ext cx="5003800" cy="1125220"/>
          </a:xfrm>
          <a:custGeom>
            <a:avLst/>
            <a:gdLst/>
            <a:ahLst/>
            <a:cxnLst/>
            <a:rect l="l" t="t" r="r" b="b"/>
            <a:pathLst>
              <a:path w="5003800" h="1125220">
                <a:moveTo>
                  <a:pt x="0" y="1124712"/>
                </a:moveTo>
                <a:lnTo>
                  <a:pt x="4438142" y="1124712"/>
                </a:lnTo>
                <a:lnTo>
                  <a:pt x="5003292" y="564007"/>
                </a:lnTo>
                <a:lnTo>
                  <a:pt x="4438142" y="0"/>
                </a:lnTo>
                <a:lnTo>
                  <a:pt x="0" y="0"/>
                </a:lnTo>
                <a:lnTo>
                  <a:pt x="0" y="1124712"/>
                </a:lnTo>
                <a:close/>
              </a:path>
            </a:pathLst>
          </a:custGeom>
          <a:ln w="6096">
            <a:solidFill>
              <a:srgbClr val="000000"/>
            </a:solidFill>
          </a:ln>
        </p:spPr>
        <p:txBody>
          <a:bodyPr wrap="square" lIns="0" tIns="0" rIns="0" bIns="0" rtlCol="0"/>
          <a:lstStyle/>
          <a:p>
            <a:endParaRPr/>
          </a:p>
        </p:txBody>
      </p:sp>
      <p:sp>
        <p:nvSpPr>
          <p:cNvPr id="20" name="object 20"/>
          <p:cNvSpPr/>
          <p:nvPr/>
        </p:nvSpPr>
        <p:spPr>
          <a:xfrm>
            <a:off x="1548383" y="2455164"/>
            <a:ext cx="1409699" cy="1996440"/>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1548383" y="2455164"/>
            <a:ext cx="1409700" cy="1996439"/>
          </a:xfrm>
          <a:custGeom>
            <a:avLst/>
            <a:gdLst/>
            <a:ahLst/>
            <a:cxnLst/>
            <a:rect l="l" t="t" r="r" b="b"/>
            <a:pathLst>
              <a:path w="1409700" h="1996439">
                <a:moveTo>
                  <a:pt x="0" y="1124585"/>
                </a:moveTo>
                <a:lnTo>
                  <a:pt x="1409699" y="1996440"/>
                </a:lnTo>
                <a:lnTo>
                  <a:pt x="1409699" y="870203"/>
                </a:lnTo>
                <a:lnTo>
                  <a:pt x="0" y="0"/>
                </a:lnTo>
                <a:lnTo>
                  <a:pt x="0" y="1124585"/>
                </a:lnTo>
                <a:close/>
              </a:path>
            </a:pathLst>
          </a:custGeom>
          <a:ln w="6096">
            <a:solidFill>
              <a:srgbClr val="000000"/>
            </a:solidFill>
          </a:ln>
        </p:spPr>
        <p:txBody>
          <a:bodyPr wrap="square" lIns="0" tIns="0" rIns="0" bIns="0" rtlCol="0"/>
          <a:lstStyle/>
          <a:p>
            <a:endParaRPr/>
          </a:p>
        </p:txBody>
      </p:sp>
      <p:sp>
        <p:nvSpPr>
          <p:cNvPr id="22" name="object 22"/>
          <p:cNvSpPr/>
          <p:nvPr/>
        </p:nvSpPr>
        <p:spPr>
          <a:xfrm>
            <a:off x="2958083" y="3590544"/>
            <a:ext cx="1363980" cy="848994"/>
          </a:xfrm>
          <a:custGeom>
            <a:avLst/>
            <a:gdLst/>
            <a:ahLst/>
            <a:cxnLst/>
            <a:rect l="l" t="t" r="r" b="b"/>
            <a:pathLst>
              <a:path w="1363979" h="848995">
                <a:moveTo>
                  <a:pt x="0" y="567562"/>
                </a:moveTo>
                <a:lnTo>
                  <a:pt x="0" y="848867"/>
                </a:lnTo>
                <a:lnTo>
                  <a:pt x="435885" y="577595"/>
                </a:lnTo>
                <a:lnTo>
                  <a:pt x="24130" y="577595"/>
                </a:lnTo>
                <a:lnTo>
                  <a:pt x="0" y="567562"/>
                </a:lnTo>
                <a:close/>
              </a:path>
              <a:path w="1363979" h="848995">
                <a:moveTo>
                  <a:pt x="1363980" y="0"/>
                </a:moveTo>
                <a:lnTo>
                  <a:pt x="24130" y="577595"/>
                </a:lnTo>
                <a:lnTo>
                  <a:pt x="435885" y="577595"/>
                </a:lnTo>
                <a:lnTo>
                  <a:pt x="1363980" y="0"/>
                </a:lnTo>
                <a:close/>
              </a:path>
            </a:pathLst>
          </a:custGeom>
          <a:solidFill>
            <a:srgbClr val="A4A4A4"/>
          </a:solidFill>
        </p:spPr>
        <p:txBody>
          <a:bodyPr wrap="square" lIns="0" tIns="0" rIns="0" bIns="0" rtlCol="0"/>
          <a:lstStyle/>
          <a:p>
            <a:endParaRPr/>
          </a:p>
        </p:txBody>
      </p:sp>
      <p:sp>
        <p:nvSpPr>
          <p:cNvPr id="23" name="object 23"/>
          <p:cNvSpPr/>
          <p:nvPr/>
        </p:nvSpPr>
        <p:spPr>
          <a:xfrm>
            <a:off x="2958083" y="3590544"/>
            <a:ext cx="1363980" cy="848994"/>
          </a:xfrm>
          <a:custGeom>
            <a:avLst/>
            <a:gdLst/>
            <a:ahLst/>
            <a:cxnLst/>
            <a:rect l="l" t="t" r="r" b="b"/>
            <a:pathLst>
              <a:path w="1363979" h="848995">
                <a:moveTo>
                  <a:pt x="0" y="848867"/>
                </a:moveTo>
                <a:lnTo>
                  <a:pt x="0" y="567562"/>
                </a:lnTo>
                <a:lnTo>
                  <a:pt x="24130" y="577595"/>
                </a:lnTo>
                <a:lnTo>
                  <a:pt x="1363980" y="0"/>
                </a:lnTo>
                <a:lnTo>
                  <a:pt x="0" y="848867"/>
                </a:lnTo>
                <a:close/>
              </a:path>
            </a:pathLst>
          </a:custGeom>
          <a:ln w="12192">
            <a:solidFill>
              <a:srgbClr val="787878"/>
            </a:solidFill>
          </a:ln>
        </p:spPr>
        <p:txBody>
          <a:bodyPr wrap="square" lIns="0" tIns="0" rIns="0" bIns="0" rtlCol="0"/>
          <a:lstStyle/>
          <a:p>
            <a:endParaRPr/>
          </a:p>
        </p:txBody>
      </p:sp>
      <p:sp>
        <p:nvSpPr>
          <p:cNvPr id="24" name="object 24"/>
          <p:cNvSpPr/>
          <p:nvPr/>
        </p:nvSpPr>
        <p:spPr>
          <a:xfrm>
            <a:off x="1588008" y="3590544"/>
            <a:ext cx="1370330" cy="848994"/>
          </a:xfrm>
          <a:custGeom>
            <a:avLst/>
            <a:gdLst/>
            <a:ahLst/>
            <a:cxnLst/>
            <a:rect l="l" t="t" r="r" b="b"/>
            <a:pathLst>
              <a:path w="1370330" h="848995">
                <a:moveTo>
                  <a:pt x="0" y="0"/>
                </a:moveTo>
                <a:lnTo>
                  <a:pt x="1370075" y="848867"/>
                </a:lnTo>
                <a:lnTo>
                  <a:pt x="1370075" y="567562"/>
                </a:lnTo>
                <a:lnTo>
                  <a:pt x="0" y="0"/>
                </a:lnTo>
                <a:close/>
              </a:path>
            </a:pathLst>
          </a:custGeom>
          <a:solidFill>
            <a:srgbClr val="A4A4A4"/>
          </a:solidFill>
        </p:spPr>
        <p:txBody>
          <a:bodyPr wrap="square" lIns="0" tIns="0" rIns="0" bIns="0" rtlCol="0"/>
          <a:lstStyle/>
          <a:p>
            <a:endParaRPr/>
          </a:p>
        </p:txBody>
      </p:sp>
      <p:sp>
        <p:nvSpPr>
          <p:cNvPr id="25" name="object 25"/>
          <p:cNvSpPr/>
          <p:nvPr/>
        </p:nvSpPr>
        <p:spPr>
          <a:xfrm>
            <a:off x="1588008" y="3590544"/>
            <a:ext cx="1370330" cy="848994"/>
          </a:xfrm>
          <a:custGeom>
            <a:avLst/>
            <a:gdLst/>
            <a:ahLst/>
            <a:cxnLst/>
            <a:rect l="l" t="t" r="r" b="b"/>
            <a:pathLst>
              <a:path w="1370330" h="848995">
                <a:moveTo>
                  <a:pt x="1370075" y="848867"/>
                </a:moveTo>
                <a:lnTo>
                  <a:pt x="0" y="0"/>
                </a:lnTo>
                <a:lnTo>
                  <a:pt x="1370075" y="567562"/>
                </a:lnTo>
                <a:lnTo>
                  <a:pt x="1370075" y="848867"/>
                </a:lnTo>
                <a:close/>
              </a:path>
            </a:pathLst>
          </a:custGeom>
          <a:ln w="12192">
            <a:solidFill>
              <a:srgbClr val="787878"/>
            </a:solidFill>
          </a:ln>
        </p:spPr>
        <p:txBody>
          <a:bodyPr wrap="square" lIns="0" tIns="0" rIns="0" bIns="0" rtlCol="0"/>
          <a:lstStyle/>
          <a:p>
            <a:endParaRPr/>
          </a:p>
        </p:txBody>
      </p:sp>
      <p:sp>
        <p:nvSpPr>
          <p:cNvPr id="26" name="object 26"/>
          <p:cNvSpPr/>
          <p:nvPr/>
        </p:nvSpPr>
        <p:spPr>
          <a:xfrm>
            <a:off x="0" y="3573779"/>
            <a:ext cx="1548765" cy="1125220"/>
          </a:xfrm>
          <a:custGeom>
            <a:avLst/>
            <a:gdLst/>
            <a:ahLst/>
            <a:cxnLst/>
            <a:rect l="l" t="t" r="r" b="b"/>
            <a:pathLst>
              <a:path w="1548765" h="1125220">
                <a:moveTo>
                  <a:pt x="0" y="1124712"/>
                </a:moveTo>
                <a:lnTo>
                  <a:pt x="1548384" y="1124712"/>
                </a:lnTo>
                <a:lnTo>
                  <a:pt x="1548384" y="0"/>
                </a:lnTo>
                <a:lnTo>
                  <a:pt x="0" y="0"/>
                </a:lnTo>
                <a:lnTo>
                  <a:pt x="0" y="1124712"/>
                </a:lnTo>
                <a:close/>
              </a:path>
            </a:pathLst>
          </a:custGeom>
          <a:solidFill>
            <a:srgbClr val="A4A4A4"/>
          </a:solidFill>
        </p:spPr>
        <p:txBody>
          <a:bodyPr wrap="square" lIns="0" tIns="0" rIns="0" bIns="0" rtlCol="0"/>
          <a:lstStyle/>
          <a:p>
            <a:endParaRPr/>
          </a:p>
        </p:txBody>
      </p:sp>
      <p:sp>
        <p:nvSpPr>
          <p:cNvPr id="27" name="object 27"/>
          <p:cNvSpPr/>
          <p:nvPr/>
        </p:nvSpPr>
        <p:spPr>
          <a:xfrm>
            <a:off x="0" y="3573779"/>
            <a:ext cx="1548765" cy="1125220"/>
          </a:xfrm>
          <a:custGeom>
            <a:avLst/>
            <a:gdLst/>
            <a:ahLst/>
            <a:cxnLst/>
            <a:rect l="l" t="t" r="r" b="b"/>
            <a:pathLst>
              <a:path w="1548765" h="1125220">
                <a:moveTo>
                  <a:pt x="0" y="1124712"/>
                </a:moveTo>
                <a:lnTo>
                  <a:pt x="1548384" y="1124712"/>
                </a:lnTo>
                <a:lnTo>
                  <a:pt x="1548384" y="0"/>
                </a:lnTo>
                <a:lnTo>
                  <a:pt x="0" y="0"/>
                </a:lnTo>
              </a:path>
            </a:pathLst>
          </a:custGeom>
          <a:ln w="12192">
            <a:solidFill>
              <a:srgbClr val="787878"/>
            </a:solidFill>
          </a:ln>
        </p:spPr>
        <p:txBody>
          <a:bodyPr wrap="square" lIns="0" tIns="0" rIns="0" bIns="0" rtlCol="0"/>
          <a:lstStyle/>
          <a:p>
            <a:endParaRPr/>
          </a:p>
        </p:txBody>
      </p:sp>
      <p:sp>
        <p:nvSpPr>
          <p:cNvPr id="28" name="object 28"/>
          <p:cNvSpPr/>
          <p:nvPr/>
        </p:nvSpPr>
        <p:spPr>
          <a:xfrm>
            <a:off x="2958083" y="3573779"/>
            <a:ext cx="1408430" cy="1996439"/>
          </a:xfrm>
          <a:custGeom>
            <a:avLst/>
            <a:gdLst/>
            <a:ahLst/>
            <a:cxnLst/>
            <a:rect l="l" t="t" r="r" b="b"/>
            <a:pathLst>
              <a:path w="1408429" h="1996439">
                <a:moveTo>
                  <a:pt x="1408176" y="0"/>
                </a:moveTo>
                <a:lnTo>
                  <a:pt x="0" y="871855"/>
                </a:lnTo>
                <a:lnTo>
                  <a:pt x="0" y="1996440"/>
                </a:lnTo>
                <a:lnTo>
                  <a:pt x="1408176" y="1124585"/>
                </a:lnTo>
                <a:lnTo>
                  <a:pt x="1408176" y="0"/>
                </a:lnTo>
                <a:close/>
              </a:path>
            </a:pathLst>
          </a:custGeom>
          <a:solidFill>
            <a:srgbClr val="A4A4A4"/>
          </a:solidFill>
        </p:spPr>
        <p:txBody>
          <a:bodyPr wrap="square" lIns="0" tIns="0" rIns="0" bIns="0" rtlCol="0"/>
          <a:lstStyle/>
          <a:p>
            <a:endParaRPr/>
          </a:p>
        </p:txBody>
      </p:sp>
      <p:sp>
        <p:nvSpPr>
          <p:cNvPr id="29" name="object 29"/>
          <p:cNvSpPr/>
          <p:nvPr/>
        </p:nvSpPr>
        <p:spPr>
          <a:xfrm>
            <a:off x="2958083" y="3573779"/>
            <a:ext cx="1408430" cy="1996439"/>
          </a:xfrm>
          <a:custGeom>
            <a:avLst/>
            <a:gdLst/>
            <a:ahLst/>
            <a:cxnLst/>
            <a:rect l="l" t="t" r="r" b="b"/>
            <a:pathLst>
              <a:path w="1408429" h="1996439">
                <a:moveTo>
                  <a:pt x="0" y="1996440"/>
                </a:moveTo>
                <a:lnTo>
                  <a:pt x="1408176" y="1124585"/>
                </a:lnTo>
                <a:lnTo>
                  <a:pt x="1408176" y="0"/>
                </a:lnTo>
                <a:lnTo>
                  <a:pt x="0" y="871855"/>
                </a:lnTo>
                <a:lnTo>
                  <a:pt x="0" y="1996440"/>
                </a:lnTo>
                <a:close/>
              </a:path>
            </a:pathLst>
          </a:custGeom>
          <a:ln w="12192">
            <a:solidFill>
              <a:srgbClr val="787878"/>
            </a:solidFill>
          </a:ln>
        </p:spPr>
        <p:txBody>
          <a:bodyPr wrap="square" lIns="0" tIns="0" rIns="0" bIns="0" rtlCol="0"/>
          <a:lstStyle/>
          <a:p>
            <a:endParaRPr/>
          </a:p>
        </p:txBody>
      </p:sp>
      <p:sp>
        <p:nvSpPr>
          <p:cNvPr id="30" name="object 30"/>
          <p:cNvSpPr/>
          <p:nvPr/>
        </p:nvSpPr>
        <p:spPr>
          <a:xfrm>
            <a:off x="4366259" y="3573779"/>
            <a:ext cx="5003800" cy="1125220"/>
          </a:xfrm>
          <a:custGeom>
            <a:avLst/>
            <a:gdLst/>
            <a:ahLst/>
            <a:cxnLst/>
            <a:rect l="l" t="t" r="r" b="b"/>
            <a:pathLst>
              <a:path w="5003800" h="1125220">
                <a:moveTo>
                  <a:pt x="4438142" y="0"/>
                </a:moveTo>
                <a:lnTo>
                  <a:pt x="0" y="0"/>
                </a:lnTo>
                <a:lnTo>
                  <a:pt x="0" y="1124712"/>
                </a:lnTo>
                <a:lnTo>
                  <a:pt x="4438142" y="1124712"/>
                </a:lnTo>
                <a:lnTo>
                  <a:pt x="5003292" y="564007"/>
                </a:lnTo>
                <a:lnTo>
                  <a:pt x="4438142" y="0"/>
                </a:lnTo>
                <a:close/>
              </a:path>
            </a:pathLst>
          </a:custGeom>
          <a:solidFill>
            <a:srgbClr val="A4A4A4"/>
          </a:solidFill>
        </p:spPr>
        <p:txBody>
          <a:bodyPr wrap="square" lIns="0" tIns="0" rIns="0" bIns="0" rtlCol="0"/>
          <a:lstStyle/>
          <a:p>
            <a:endParaRPr/>
          </a:p>
        </p:txBody>
      </p:sp>
      <p:sp>
        <p:nvSpPr>
          <p:cNvPr id="31" name="object 31"/>
          <p:cNvSpPr/>
          <p:nvPr/>
        </p:nvSpPr>
        <p:spPr>
          <a:xfrm>
            <a:off x="4366259" y="3573779"/>
            <a:ext cx="5003800" cy="1125220"/>
          </a:xfrm>
          <a:custGeom>
            <a:avLst/>
            <a:gdLst/>
            <a:ahLst/>
            <a:cxnLst/>
            <a:rect l="l" t="t" r="r" b="b"/>
            <a:pathLst>
              <a:path w="5003800" h="1125220">
                <a:moveTo>
                  <a:pt x="0" y="1124712"/>
                </a:moveTo>
                <a:lnTo>
                  <a:pt x="4438142" y="1124712"/>
                </a:lnTo>
                <a:lnTo>
                  <a:pt x="5003292" y="564007"/>
                </a:lnTo>
                <a:lnTo>
                  <a:pt x="4438142" y="0"/>
                </a:lnTo>
                <a:lnTo>
                  <a:pt x="0" y="0"/>
                </a:lnTo>
                <a:lnTo>
                  <a:pt x="0" y="1124712"/>
                </a:lnTo>
                <a:close/>
              </a:path>
            </a:pathLst>
          </a:custGeom>
          <a:ln w="12192">
            <a:solidFill>
              <a:srgbClr val="787878"/>
            </a:solidFill>
          </a:ln>
        </p:spPr>
        <p:txBody>
          <a:bodyPr wrap="square" lIns="0" tIns="0" rIns="0" bIns="0" rtlCol="0"/>
          <a:lstStyle/>
          <a:p>
            <a:endParaRPr/>
          </a:p>
        </p:txBody>
      </p:sp>
      <p:sp>
        <p:nvSpPr>
          <p:cNvPr id="32" name="object 32"/>
          <p:cNvSpPr/>
          <p:nvPr/>
        </p:nvSpPr>
        <p:spPr>
          <a:xfrm>
            <a:off x="1548383" y="3573779"/>
            <a:ext cx="1409700" cy="1996439"/>
          </a:xfrm>
          <a:custGeom>
            <a:avLst/>
            <a:gdLst/>
            <a:ahLst/>
            <a:cxnLst/>
            <a:rect l="l" t="t" r="r" b="b"/>
            <a:pathLst>
              <a:path w="1409700" h="1996439">
                <a:moveTo>
                  <a:pt x="0" y="0"/>
                </a:moveTo>
                <a:lnTo>
                  <a:pt x="0" y="1124585"/>
                </a:lnTo>
                <a:lnTo>
                  <a:pt x="1409699" y="1996440"/>
                </a:lnTo>
                <a:lnTo>
                  <a:pt x="1409699" y="871855"/>
                </a:lnTo>
                <a:lnTo>
                  <a:pt x="0" y="0"/>
                </a:lnTo>
                <a:close/>
              </a:path>
            </a:pathLst>
          </a:custGeom>
          <a:solidFill>
            <a:srgbClr val="A4A4A4"/>
          </a:solidFill>
        </p:spPr>
        <p:txBody>
          <a:bodyPr wrap="square" lIns="0" tIns="0" rIns="0" bIns="0" rtlCol="0"/>
          <a:lstStyle/>
          <a:p>
            <a:endParaRPr/>
          </a:p>
        </p:txBody>
      </p:sp>
      <p:sp>
        <p:nvSpPr>
          <p:cNvPr id="33" name="object 33"/>
          <p:cNvSpPr/>
          <p:nvPr/>
        </p:nvSpPr>
        <p:spPr>
          <a:xfrm>
            <a:off x="1548383" y="3573779"/>
            <a:ext cx="1409700" cy="1996439"/>
          </a:xfrm>
          <a:custGeom>
            <a:avLst/>
            <a:gdLst/>
            <a:ahLst/>
            <a:cxnLst/>
            <a:rect l="l" t="t" r="r" b="b"/>
            <a:pathLst>
              <a:path w="1409700" h="1996439">
                <a:moveTo>
                  <a:pt x="0" y="1124585"/>
                </a:moveTo>
                <a:lnTo>
                  <a:pt x="1409699" y="1996440"/>
                </a:lnTo>
                <a:lnTo>
                  <a:pt x="1409699" y="871855"/>
                </a:lnTo>
                <a:lnTo>
                  <a:pt x="0" y="0"/>
                </a:lnTo>
                <a:lnTo>
                  <a:pt x="0" y="1124585"/>
                </a:lnTo>
                <a:close/>
              </a:path>
            </a:pathLst>
          </a:custGeom>
          <a:ln w="12192">
            <a:solidFill>
              <a:srgbClr val="787878"/>
            </a:solidFill>
          </a:ln>
        </p:spPr>
        <p:txBody>
          <a:bodyPr wrap="square" lIns="0" tIns="0" rIns="0" bIns="0" rtlCol="0"/>
          <a:lstStyle/>
          <a:p>
            <a:endParaRPr/>
          </a:p>
        </p:txBody>
      </p:sp>
      <p:sp>
        <p:nvSpPr>
          <p:cNvPr id="34" name="object 34"/>
          <p:cNvSpPr/>
          <p:nvPr/>
        </p:nvSpPr>
        <p:spPr>
          <a:xfrm>
            <a:off x="2961132" y="4709159"/>
            <a:ext cx="1363980" cy="848867"/>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2961132" y="4709159"/>
            <a:ext cx="1363980" cy="848994"/>
          </a:xfrm>
          <a:custGeom>
            <a:avLst/>
            <a:gdLst/>
            <a:ahLst/>
            <a:cxnLst/>
            <a:rect l="l" t="t" r="r" b="b"/>
            <a:pathLst>
              <a:path w="1363979" h="848995">
                <a:moveTo>
                  <a:pt x="0" y="848867"/>
                </a:moveTo>
                <a:lnTo>
                  <a:pt x="0" y="567562"/>
                </a:lnTo>
                <a:lnTo>
                  <a:pt x="24130" y="577595"/>
                </a:lnTo>
                <a:lnTo>
                  <a:pt x="1363980" y="0"/>
                </a:lnTo>
                <a:lnTo>
                  <a:pt x="0" y="848867"/>
                </a:lnTo>
                <a:close/>
              </a:path>
            </a:pathLst>
          </a:custGeom>
          <a:ln w="6096">
            <a:solidFill>
              <a:srgbClr val="A4A4A4"/>
            </a:solidFill>
          </a:ln>
        </p:spPr>
        <p:txBody>
          <a:bodyPr wrap="square" lIns="0" tIns="0" rIns="0" bIns="0" rtlCol="0"/>
          <a:lstStyle/>
          <a:p>
            <a:endParaRPr/>
          </a:p>
        </p:txBody>
      </p:sp>
      <p:sp>
        <p:nvSpPr>
          <p:cNvPr id="36" name="object 36"/>
          <p:cNvSpPr/>
          <p:nvPr/>
        </p:nvSpPr>
        <p:spPr>
          <a:xfrm>
            <a:off x="1591055" y="4709159"/>
            <a:ext cx="1370076" cy="848867"/>
          </a:xfrm>
          <a:prstGeom prst="rect">
            <a:avLst/>
          </a:prstGeom>
          <a:blipFill>
            <a:blip r:embed="rId13" cstate="print"/>
            <a:stretch>
              <a:fillRect/>
            </a:stretch>
          </a:blipFill>
        </p:spPr>
        <p:txBody>
          <a:bodyPr wrap="square" lIns="0" tIns="0" rIns="0" bIns="0" rtlCol="0"/>
          <a:lstStyle/>
          <a:p>
            <a:endParaRPr/>
          </a:p>
        </p:txBody>
      </p:sp>
      <p:sp>
        <p:nvSpPr>
          <p:cNvPr id="37" name="object 37"/>
          <p:cNvSpPr/>
          <p:nvPr/>
        </p:nvSpPr>
        <p:spPr>
          <a:xfrm>
            <a:off x="1591055" y="4709159"/>
            <a:ext cx="1370330" cy="848994"/>
          </a:xfrm>
          <a:custGeom>
            <a:avLst/>
            <a:gdLst/>
            <a:ahLst/>
            <a:cxnLst/>
            <a:rect l="l" t="t" r="r" b="b"/>
            <a:pathLst>
              <a:path w="1370330" h="848995">
                <a:moveTo>
                  <a:pt x="1370076" y="848867"/>
                </a:moveTo>
                <a:lnTo>
                  <a:pt x="0" y="0"/>
                </a:lnTo>
                <a:lnTo>
                  <a:pt x="1370076" y="567562"/>
                </a:lnTo>
                <a:lnTo>
                  <a:pt x="1370076" y="848867"/>
                </a:lnTo>
                <a:close/>
              </a:path>
            </a:pathLst>
          </a:custGeom>
          <a:ln w="6096">
            <a:solidFill>
              <a:srgbClr val="A4A4A4"/>
            </a:solidFill>
          </a:ln>
        </p:spPr>
        <p:txBody>
          <a:bodyPr wrap="square" lIns="0" tIns="0" rIns="0" bIns="0" rtlCol="0"/>
          <a:lstStyle/>
          <a:p>
            <a:endParaRPr/>
          </a:p>
        </p:txBody>
      </p:sp>
      <p:sp>
        <p:nvSpPr>
          <p:cNvPr id="38" name="object 38"/>
          <p:cNvSpPr/>
          <p:nvPr/>
        </p:nvSpPr>
        <p:spPr>
          <a:xfrm>
            <a:off x="0" y="4692396"/>
            <a:ext cx="1551432" cy="1124711"/>
          </a:xfrm>
          <a:prstGeom prst="rect">
            <a:avLst/>
          </a:prstGeom>
          <a:blipFill>
            <a:blip r:embed="rId14" cstate="print"/>
            <a:stretch>
              <a:fillRect/>
            </a:stretch>
          </a:blipFill>
        </p:spPr>
        <p:txBody>
          <a:bodyPr wrap="square" lIns="0" tIns="0" rIns="0" bIns="0" rtlCol="0"/>
          <a:lstStyle/>
          <a:p>
            <a:endParaRPr/>
          </a:p>
        </p:txBody>
      </p:sp>
      <p:sp>
        <p:nvSpPr>
          <p:cNvPr id="39" name="object 39"/>
          <p:cNvSpPr/>
          <p:nvPr/>
        </p:nvSpPr>
        <p:spPr>
          <a:xfrm>
            <a:off x="0" y="4692396"/>
            <a:ext cx="1551940" cy="1125220"/>
          </a:xfrm>
          <a:custGeom>
            <a:avLst/>
            <a:gdLst/>
            <a:ahLst/>
            <a:cxnLst/>
            <a:rect l="l" t="t" r="r" b="b"/>
            <a:pathLst>
              <a:path w="1551940" h="1125220">
                <a:moveTo>
                  <a:pt x="0" y="1124711"/>
                </a:moveTo>
                <a:lnTo>
                  <a:pt x="1551432" y="1124711"/>
                </a:lnTo>
                <a:lnTo>
                  <a:pt x="1551432" y="0"/>
                </a:lnTo>
                <a:lnTo>
                  <a:pt x="0" y="0"/>
                </a:lnTo>
                <a:lnTo>
                  <a:pt x="0" y="1124711"/>
                </a:lnTo>
                <a:close/>
              </a:path>
            </a:pathLst>
          </a:custGeom>
          <a:ln w="6096">
            <a:solidFill>
              <a:srgbClr val="A4A4A4"/>
            </a:solidFill>
          </a:ln>
        </p:spPr>
        <p:txBody>
          <a:bodyPr wrap="square" lIns="0" tIns="0" rIns="0" bIns="0" rtlCol="0"/>
          <a:lstStyle/>
          <a:p>
            <a:endParaRPr/>
          </a:p>
        </p:txBody>
      </p:sp>
      <p:sp>
        <p:nvSpPr>
          <p:cNvPr id="40" name="object 40"/>
          <p:cNvSpPr/>
          <p:nvPr/>
        </p:nvSpPr>
        <p:spPr>
          <a:xfrm>
            <a:off x="2961132" y="4692396"/>
            <a:ext cx="1408176" cy="1996440"/>
          </a:xfrm>
          <a:prstGeom prst="rect">
            <a:avLst/>
          </a:prstGeom>
          <a:blipFill>
            <a:blip r:embed="rId15" cstate="print"/>
            <a:stretch>
              <a:fillRect/>
            </a:stretch>
          </a:blipFill>
        </p:spPr>
        <p:txBody>
          <a:bodyPr wrap="square" lIns="0" tIns="0" rIns="0" bIns="0" rtlCol="0"/>
          <a:lstStyle/>
          <a:p>
            <a:endParaRPr/>
          </a:p>
        </p:txBody>
      </p:sp>
      <p:sp>
        <p:nvSpPr>
          <p:cNvPr id="41" name="object 41"/>
          <p:cNvSpPr/>
          <p:nvPr/>
        </p:nvSpPr>
        <p:spPr>
          <a:xfrm>
            <a:off x="2961132" y="4692396"/>
            <a:ext cx="1408430" cy="1996439"/>
          </a:xfrm>
          <a:custGeom>
            <a:avLst/>
            <a:gdLst/>
            <a:ahLst/>
            <a:cxnLst/>
            <a:rect l="l" t="t" r="r" b="b"/>
            <a:pathLst>
              <a:path w="1408429" h="1996440">
                <a:moveTo>
                  <a:pt x="0" y="1996439"/>
                </a:moveTo>
                <a:lnTo>
                  <a:pt x="1408176" y="1124559"/>
                </a:lnTo>
                <a:lnTo>
                  <a:pt x="1408176" y="0"/>
                </a:lnTo>
                <a:lnTo>
                  <a:pt x="0" y="871854"/>
                </a:lnTo>
                <a:lnTo>
                  <a:pt x="0" y="1996439"/>
                </a:lnTo>
                <a:close/>
              </a:path>
            </a:pathLst>
          </a:custGeom>
          <a:ln w="6096">
            <a:solidFill>
              <a:srgbClr val="A4A4A4"/>
            </a:solidFill>
          </a:ln>
        </p:spPr>
        <p:txBody>
          <a:bodyPr wrap="square" lIns="0" tIns="0" rIns="0" bIns="0" rtlCol="0"/>
          <a:lstStyle/>
          <a:p>
            <a:endParaRPr/>
          </a:p>
        </p:txBody>
      </p:sp>
      <p:sp>
        <p:nvSpPr>
          <p:cNvPr id="42" name="object 42"/>
          <p:cNvSpPr/>
          <p:nvPr/>
        </p:nvSpPr>
        <p:spPr>
          <a:xfrm>
            <a:off x="4369308" y="4692396"/>
            <a:ext cx="5003292" cy="1124712"/>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4369308" y="4692396"/>
            <a:ext cx="5003800" cy="1125220"/>
          </a:xfrm>
          <a:custGeom>
            <a:avLst/>
            <a:gdLst/>
            <a:ahLst/>
            <a:cxnLst/>
            <a:rect l="l" t="t" r="r" b="b"/>
            <a:pathLst>
              <a:path w="5003800" h="1125220">
                <a:moveTo>
                  <a:pt x="0" y="1124711"/>
                </a:moveTo>
                <a:lnTo>
                  <a:pt x="4438142" y="1124711"/>
                </a:lnTo>
                <a:lnTo>
                  <a:pt x="5003292" y="564006"/>
                </a:lnTo>
                <a:lnTo>
                  <a:pt x="4438142" y="0"/>
                </a:lnTo>
                <a:lnTo>
                  <a:pt x="0" y="0"/>
                </a:lnTo>
                <a:lnTo>
                  <a:pt x="0" y="1124711"/>
                </a:lnTo>
                <a:close/>
              </a:path>
            </a:pathLst>
          </a:custGeom>
          <a:ln w="6096">
            <a:solidFill>
              <a:srgbClr val="A4A4A4"/>
            </a:solidFill>
          </a:ln>
        </p:spPr>
        <p:txBody>
          <a:bodyPr wrap="square" lIns="0" tIns="0" rIns="0" bIns="0" rtlCol="0"/>
          <a:lstStyle/>
          <a:p>
            <a:endParaRPr/>
          </a:p>
        </p:txBody>
      </p:sp>
      <p:sp>
        <p:nvSpPr>
          <p:cNvPr id="44" name="object 44"/>
          <p:cNvSpPr/>
          <p:nvPr/>
        </p:nvSpPr>
        <p:spPr>
          <a:xfrm>
            <a:off x="1551432" y="4692396"/>
            <a:ext cx="1409700" cy="1996439"/>
          </a:xfrm>
          <a:prstGeom prst="rect">
            <a:avLst/>
          </a:prstGeom>
          <a:blipFill>
            <a:blip r:embed="rId17" cstate="print"/>
            <a:stretch>
              <a:fillRect/>
            </a:stretch>
          </a:blipFill>
        </p:spPr>
        <p:txBody>
          <a:bodyPr wrap="square" lIns="0" tIns="0" rIns="0" bIns="0" rtlCol="0"/>
          <a:lstStyle/>
          <a:p>
            <a:endParaRPr/>
          </a:p>
        </p:txBody>
      </p:sp>
      <p:sp>
        <p:nvSpPr>
          <p:cNvPr id="45" name="object 45"/>
          <p:cNvSpPr/>
          <p:nvPr/>
        </p:nvSpPr>
        <p:spPr>
          <a:xfrm>
            <a:off x="1551432" y="4692396"/>
            <a:ext cx="1409700" cy="1996439"/>
          </a:xfrm>
          <a:custGeom>
            <a:avLst/>
            <a:gdLst/>
            <a:ahLst/>
            <a:cxnLst/>
            <a:rect l="l" t="t" r="r" b="b"/>
            <a:pathLst>
              <a:path w="1409700" h="1996440">
                <a:moveTo>
                  <a:pt x="0" y="1124559"/>
                </a:moveTo>
                <a:lnTo>
                  <a:pt x="1409700" y="1996439"/>
                </a:lnTo>
                <a:lnTo>
                  <a:pt x="1409700" y="871854"/>
                </a:lnTo>
                <a:lnTo>
                  <a:pt x="0" y="0"/>
                </a:lnTo>
                <a:lnTo>
                  <a:pt x="0" y="1124559"/>
                </a:lnTo>
                <a:close/>
              </a:path>
            </a:pathLst>
          </a:custGeom>
          <a:ln w="6096">
            <a:solidFill>
              <a:srgbClr val="A4A4A4"/>
            </a:solidFill>
          </a:ln>
        </p:spPr>
        <p:txBody>
          <a:bodyPr wrap="square" lIns="0" tIns="0" rIns="0" bIns="0" rtlCol="0"/>
          <a:lstStyle/>
          <a:p>
            <a:endParaRPr/>
          </a:p>
        </p:txBody>
      </p:sp>
      <p:sp>
        <p:nvSpPr>
          <p:cNvPr id="46" name="object 46"/>
          <p:cNvSpPr/>
          <p:nvPr/>
        </p:nvSpPr>
        <p:spPr>
          <a:xfrm>
            <a:off x="9325356" y="1379219"/>
            <a:ext cx="2622804" cy="1062227"/>
          </a:xfrm>
          <a:prstGeom prst="rect">
            <a:avLst/>
          </a:prstGeom>
          <a:blipFill>
            <a:blip r:embed="rId18" cstate="print"/>
            <a:stretch>
              <a:fillRect/>
            </a:stretch>
          </a:blipFill>
        </p:spPr>
        <p:txBody>
          <a:bodyPr wrap="square" lIns="0" tIns="0" rIns="0" bIns="0" rtlCol="0"/>
          <a:lstStyle/>
          <a:p>
            <a:endParaRPr/>
          </a:p>
        </p:txBody>
      </p:sp>
      <p:sp>
        <p:nvSpPr>
          <p:cNvPr id="47" name="object 47"/>
          <p:cNvSpPr/>
          <p:nvPr/>
        </p:nvSpPr>
        <p:spPr>
          <a:xfrm>
            <a:off x="9639300" y="2322576"/>
            <a:ext cx="1938527" cy="1549908"/>
          </a:xfrm>
          <a:prstGeom prst="rect">
            <a:avLst/>
          </a:prstGeom>
          <a:blipFill>
            <a:blip r:embed="rId19" cstate="print"/>
            <a:stretch>
              <a:fillRect/>
            </a:stretch>
          </a:blipFill>
        </p:spPr>
        <p:txBody>
          <a:bodyPr wrap="square" lIns="0" tIns="0" rIns="0" bIns="0" rtlCol="0"/>
          <a:lstStyle/>
          <a:p>
            <a:endParaRPr/>
          </a:p>
        </p:txBody>
      </p:sp>
      <p:sp>
        <p:nvSpPr>
          <p:cNvPr id="48" name="object 48"/>
          <p:cNvSpPr/>
          <p:nvPr/>
        </p:nvSpPr>
        <p:spPr>
          <a:xfrm>
            <a:off x="9639300" y="3774947"/>
            <a:ext cx="1764792" cy="1281683"/>
          </a:xfrm>
          <a:prstGeom prst="rect">
            <a:avLst/>
          </a:prstGeom>
          <a:blipFill>
            <a:blip r:embed="rId20" cstate="print"/>
            <a:stretch>
              <a:fillRect/>
            </a:stretch>
          </a:blipFill>
        </p:spPr>
        <p:txBody>
          <a:bodyPr wrap="square" lIns="0" tIns="0" rIns="0" bIns="0" rtlCol="0"/>
          <a:lstStyle/>
          <a:p>
            <a:endParaRPr/>
          </a:p>
        </p:txBody>
      </p:sp>
      <p:sp>
        <p:nvSpPr>
          <p:cNvPr id="49" name="object 49"/>
          <p:cNvSpPr/>
          <p:nvPr/>
        </p:nvSpPr>
        <p:spPr>
          <a:xfrm>
            <a:off x="9483852" y="4823459"/>
            <a:ext cx="1938527" cy="1673352"/>
          </a:xfrm>
          <a:prstGeom prst="rect">
            <a:avLst/>
          </a:prstGeom>
          <a:blipFill>
            <a:blip r:embed="rId21" cstate="print"/>
            <a:stretch>
              <a:fillRect/>
            </a:stretch>
          </a:blipFill>
        </p:spPr>
        <p:txBody>
          <a:bodyPr wrap="square" lIns="0" tIns="0" rIns="0" bIns="0" rtlCol="0"/>
          <a:lstStyle/>
          <a:p>
            <a:endParaRPr/>
          </a:p>
        </p:txBody>
      </p:sp>
      <p:sp>
        <p:nvSpPr>
          <p:cNvPr id="50" name="object 50"/>
          <p:cNvSpPr txBox="1"/>
          <p:nvPr/>
        </p:nvSpPr>
        <p:spPr>
          <a:xfrm>
            <a:off x="4765040" y="1549399"/>
            <a:ext cx="2906395" cy="360680"/>
          </a:xfrm>
          <a:prstGeom prst="rect">
            <a:avLst/>
          </a:prstGeom>
        </p:spPr>
        <p:txBody>
          <a:bodyPr vert="horz" wrap="square" lIns="0" tIns="12065" rIns="0" bIns="0" rtlCol="0">
            <a:spAutoFit/>
          </a:bodyPr>
          <a:lstStyle/>
          <a:p>
            <a:pPr marL="12700">
              <a:lnSpc>
                <a:spcPct val="100000"/>
              </a:lnSpc>
              <a:spcBef>
                <a:spcPts val="95"/>
              </a:spcBef>
            </a:pPr>
            <a:r>
              <a:rPr sz="2200" spc="-10" dirty="0">
                <a:solidFill>
                  <a:srgbClr val="FFFFFF"/>
                </a:solidFill>
                <a:latin typeface="Cambria"/>
                <a:cs typeface="Cambria"/>
              </a:rPr>
              <a:t>Selection </a:t>
            </a:r>
            <a:r>
              <a:rPr sz="2200" spc="-5" dirty="0">
                <a:solidFill>
                  <a:srgbClr val="FFFFFF"/>
                </a:solidFill>
                <a:latin typeface="Cambria"/>
                <a:cs typeface="Cambria"/>
              </a:rPr>
              <a:t>of </a:t>
            </a:r>
            <a:r>
              <a:rPr sz="2200" spc="-15" dirty="0">
                <a:solidFill>
                  <a:srgbClr val="FFFFFF"/>
                </a:solidFill>
                <a:latin typeface="Cambria"/>
                <a:cs typeface="Cambria"/>
              </a:rPr>
              <a:t>tested</a:t>
            </a:r>
            <a:r>
              <a:rPr sz="2200" spc="60" dirty="0">
                <a:solidFill>
                  <a:srgbClr val="FFFFFF"/>
                </a:solidFill>
                <a:latin typeface="Cambria"/>
                <a:cs typeface="Cambria"/>
              </a:rPr>
              <a:t> </a:t>
            </a:r>
            <a:r>
              <a:rPr sz="2200" spc="-10" dirty="0">
                <a:solidFill>
                  <a:srgbClr val="FFFFFF"/>
                </a:solidFill>
                <a:latin typeface="Cambria"/>
                <a:cs typeface="Cambria"/>
              </a:rPr>
              <a:t>party</a:t>
            </a:r>
            <a:endParaRPr sz="2200">
              <a:latin typeface="Cambria"/>
              <a:cs typeface="Cambria"/>
            </a:endParaRPr>
          </a:p>
        </p:txBody>
      </p:sp>
      <p:sp>
        <p:nvSpPr>
          <p:cNvPr id="51" name="object 51"/>
          <p:cNvSpPr txBox="1"/>
          <p:nvPr/>
        </p:nvSpPr>
        <p:spPr>
          <a:xfrm>
            <a:off x="4557140" y="2667380"/>
            <a:ext cx="4223385" cy="360680"/>
          </a:xfrm>
          <a:prstGeom prst="rect">
            <a:avLst/>
          </a:prstGeom>
        </p:spPr>
        <p:txBody>
          <a:bodyPr vert="horz" wrap="square" lIns="0" tIns="12065" rIns="0" bIns="0" rtlCol="0">
            <a:spAutoFit/>
          </a:bodyPr>
          <a:lstStyle/>
          <a:p>
            <a:pPr marL="12700">
              <a:lnSpc>
                <a:spcPct val="100000"/>
              </a:lnSpc>
              <a:spcBef>
                <a:spcPts val="95"/>
              </a:spcBef>
            </a:pPr>
            <a:r>
              <a:rPr sz="2200" spc="-10" dirty="0">
                <a:solidFill>
                  <a:srgbClr val="FFFFFF"/>
                </a:solidFill>
                <a:latin typeface="Cambria"/>
                <a:cs typeface="Cambria"/>
              </a:rPr>
              <a:t>Selecting most appropriate</a:t>
            </a:r>
            <a:r>
              <a:rPr sz="2200" spc="65" dirty="0">
                <a:solidFill>
                  <a:srgbClr val="FFFFFF"/>
                </a:solidFill>
                <a:latin typeface="Cambria"/>
                <a:cs typeface="Cambria"/>
              </a:rPr>
              <a:t> </a:t>
            </a:r>
            <a:r>
              <a:rPr sz="2200" spc="-10" dirty="0">
                <a:solidFill>
                  <a:srgbClr val="FFFFFF"/>
                </a:solidFill>
                <a:latin typeface="Cambria"/>
                <a:cs typeface="Cambria"/>
              </a:rPr>
              <a:t>method</a:t>
            </a:r>
            <a:endParaRPr sz="2200">
              <a:latin typeface="Cambria"/>
              <a:cs typeface="Cambria"/>
            </a:endParaRPr>
          </a:p>
        </p:txBody>
      </p:sp>
      <p:sp>
        <p:nvSpPr>
          <p:cNvPr id="52" name="object 52"/>
          <p:cNvSpPr txBox="1"/>
          <p:nvPr/>
        </p:nvSpPr>
        <p:spPr>
          <a:xfrm>
            <a:off x="4556505" y="3493668"/>
            <a:ext cx="3028315" cy="1031240"/>
          </a:xfrm>
          <a:prstGeom prst="rect">
            <a:avLst/>
          </a:prstGeom>
        </p:spPr>
        <p:txBody>
          <a:bodyPr vert="horz" wrap="square" lIns="0" tIns="12700" rIns="0" bIns="0" rtlCol="0">
            <a:spAutoFit/>
          </a:bodyPr>
          <a:lstStyle/>
          <a:p>
            <a:pPr marL="12700" marR="5080">
              <a:lnSpc>
                <a:spcPct val="150000"/>
              </a:lnSpc>
              <a:spcBef>
                <a:spcPts val="100"/>
              </a:spcBef>
            </a:pPr>
            <a:r>
              <a:rPr sz="2200" spc="-5" dirty="0">
                <a:solidFill>
                  <a:srgbClr val="FFFFFF"/>
                </a:solidFill>
                <a:latin typeface="Cambria"/>
                <a:cs typeface="Cambria"/>
              </a:rPr>
              <a:t>Conducting a </a:t>
            </a:r>
            <a:r>
              <a:rPr sz="2200" spc="-10" dirty="0">
                <a:solidFill>
                  <a:srgbClr val="FFFFFF"/>
                </a:solidFill>
                <a:latin typeface="Cambria"/>
                <a:cs typeface="Cambria"/>
              </a:rPr>
              <a:t>search </a:t>
            </a:r>
            <a:r>
              <a:rPr sz="2200" spc="-15" dirty="0">
                <a:solidFill>
                  <a:srgbClr val="FFFFFF"/>
                </a:solidFill>
                <a:latin typeface="Cambria"/>
                <a:cs typeface="Cambria"/>
              </a:rPr>
              <a:t>for  </a:t>
            </a:r>
            <a:r>
              <a:rPr sz="2200" spc="-10" dirty="0">
                <a:solidFill>
                  <a:srgbClr val="FFFFFF"/>
                </a:solidFill>
                <a:latin typeface="Cambria"/>
                <a:cs typeface="Cambria"/>
              </a:rPr>
              <a:t>uncontrolled</a:t>
            </a:r>
            <a:r>
              <a:rPr sz="2200" spc="-20" dirty="0">
                <a:solidFill>
                  <a:srgbClr val="FFFFFF"/>
                </a:solidFill>
                <a:latin typeface="Cambria"/>
                <a:cs typeface="Cambria"/>
              </a:rPr>
              <a:t> </a:t>
            </a:r>
            <a:r>
              <a:rPr sz="2200" spc="-10" dirty="0">
                <a:solidFill>
                  <a:srgbClr val="FFFFFF"/>
                </a:solidFill>
                <a:latin typeface="Cambria"/>
                <a:cs typeface="Cambria"/>
              </a:rPr>
              <a:t>comparable</a:t>
            </a:r>
            <a:endParaRPr sz="2200">
              <a:latin typeface="Cambria"/>
              <a:cs typeface="Cambria"/>
            </a:endParaRPr>
          </a:p>
        </p:txBody>
      </p:sp>
      <p:sp>
        <p:nvSpPr>
          <p:cNvPr id="53" name="object 53"/>
          <p:cNvSpPr txBox="1"/>
          <p:nvPr/>
        </p:nvSpPr>
        <p:spPr>
          <a:xfrm>
            <a:off x="4506848" y="4779390"/>
            <a:ext cx="2881630" cy="1030605"/>
          </a:xfrm>
          <a:prstGeom prst="rect">
            <a:avLst/>
          </a:prstGeom>
        </p:spPr>
        <p:txBody>
          <a:bodyPr vert="horz" wrap="square" lIns="0" tIns="12065" rIns="0" bIns="0" rtlCol="0">
            <a:spAutoFit/>
          </a:bodyPr>
          <a:lstStyle/>
          <a:p>
            <a:pPr marL="12700" marR="201930">
              <a:lnSpc>
                <a:spcPct val="100000"/>
              </a:lnSpc>
              <a:spcBef>
                <a:spcPts val="95"/>
              </a:spcBef>
            </a:pPr>
            <a:r>
              <a:rPr sz="2200" spc="-10" dirty="0">
                <a:solidFill>
                  <a:srgbClr val="FFFFFF"/>
                </a:solidFill>
                <a:latin typeface="Cambria"/>
                <a:cs typeface="Cambria"/>
              </a:rPr>
              <a:t>Selecting </a:t>
            </a:r>
            <a:r>
              <a:rPr sz="2200" spc="-5" dirty="0">
                <a:solidFill>
                  <a:srgbClr val="FFFFFF"/>
                </a:solidFill>
                <a:latin typeface="Cambria"/>
                <a:cs typeface="Cambria"/>
              </a:rPr>
              <a:t>a </a:t>
            </a:r>
            <a:r>
              <a:rPr sz="2200" spc="-15" dirty="0">
                <a:solidFill>
                  <a:srgbClr val="FFFFFF"/>
                </a:solidFill>
                <a:latin typeface="Cambria"/>
                <a:cs typeface="Cambria"/>
              </a:rPr>
              <a:t>measure </a:t>
            </a:r>
            <a:r>
              <a:rPr sz="2200" spc="-5" dirty="0">
                <a:solidFill>
                  <a:srgbClr val="FFFFFF"/>
                </a:solidFill>
                <a:latin typeface="Cambria"/>
                <a:cs typeface="Cambria"/>
              </a:rPr>
              <a:t>of  profitability</a:t>
            </a:r>
            <a:endParaRPr sz="2200">
              <a:latin typeface="Cambria"/>
              <a:cs typeface="Cambria"/>
            </a:endParaRPr>
          </a:p>
          <a:p>
            <a:pPr marL="12700">
              <a:lnSpc>
                <a:spcPct val="100000"/>
              </a:lnSpc>
            </a:pPr>
            <a:r>
              <a:rPr sz="2200" spc="-10" dirty="0">
                <a:solidFill>
                  <a:srgbClr val="FFFFFF"/>
                </a:solidFill>
                <a:latin typeface="Cambria"/>
                <a:cs typeface="Cambria"/>
              </a:rPr>
              <a:t>(*Profit </a:t>
            </a:r>
            <a:r>
              <a:rPr sz="2200" spc="-20" dirty="0">
                <a:solidFill>
                  <a:srgbClr val="FFFFFF"/>
                </a:solidFill>
                <a:latin typeface="Cambria"/>
                <a:cs typeface="Cambria"/>
              </a:rPr>
              <a:t>Level</a:t>
            </a:r>
            <a:r>
              <a:rPr sz="2200" spc="20" dirty="0">
                <a:solidFill>
                  <a:srgbClr val="FFFFFF"/>
                </a:solidFill>
                <a:latin typeface="Cambria"/>
                <a:cs typeface="Cambria"/>
              </a:rPr>
              <a:t> </a:t>
            </a:r>
            <a:r>
              <a:rPr sz="2200" spc="-10" dirty="0">
                <a:solidFill>
                  <a:srgbClr val="FFFFFF"/>
                </a:solidFill>
                <a:latin typeface="Cambria"/>
                <a:cs typeface="Cambria"/>
              </a:rPr>
              <a:t>Indicator)</a:t>
            </a:r>
            <a:endParaRPr sz="2200">
              <a:latin typeface="Cambria"/>
              <a:cs typeface="Cambria"/>
            </a:endParaRPr>
          </a:p>
        </p:txBody>
      </p:sp>
      <p:sp>
        <p:nvSpPr>
          <p:cNvPr id="54" name="object 54"/>
          <p:cNvSpPr txBox="1"/>
          <p:nvPr/>
        </p:nvSpPr>
        <p:spPr>
          <a:xfrm>
            <a:off x="1904745" y="1990725"/>
            <a:ext cx="49530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Segoe UI"/>
                <a:cs typeface="Segoe UI"/>
              </a:rPr>
              <a:t>01</a:t>
            </a:r>
            <a:endParaRPr sz="3200">
              <a:latin typeface="Segoe UI"/>
              <a:cs typeface="Segoe UI"/>
            </a:endParaRPr>
          </a:p>
        </p:txBody>
      </p:sp>
      <p:sp>
        <p:nvSpPr>
          <p:cNvPr id="55" name="object 55"/>
          <p:cNvSpPr txBox="1"/>
          <p:nvPr/>
        </p:nvSpPr>
        <p:spPr>
          <a:xfrm>
            <a:off x="1904745" y="3074288"/>
            <a:ext cx="49530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Segoe UI"/>
                <a:cs typeface="Segoe UI"/>
              </a:rPr>
              <a:t>02</a:t>
            </a:r>
            <a:endParaRPr sz="3200">
              <a:latin typeface="Segoe UI"/>
              <a:cs typeface="Segoe UI"/>
            </a:endParaRPr>
          </a:p>
        </p:txBody>
      </p:sp>
      <p:sp>
        <p:nvSpPr>
          <p:cNvPr id="56" name="object 56"/>
          <p:cNvSpPr txBox="1"/>
          <p:nvPr/>
        </p:nvSpPr>
        <p:spPr>
          <a:xfrm>
            <a:off x="1904745" y="4270959"/>
            <a:ext cx="495300"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Segoe UI"/>
                <a:cs typeface="Segoe UI"/>
              </a:rPr>
              <a:t>03</a:t>
            </a:r>
            <a:endParaRPr sz="3200">
              <a:latin typeface="Segoe UI"/>
              <a:cs typeface="Segoe UI"/>
            </a:endParaRPr>
          </a:p>
        </p:txBody>
      </p:sp>
      <p:sp>
        <p:nvSpPr>
          <p:cNvPr id="57" name="object 57"/>
          <p:cNvSpPr txBox="1"/>
          <p:nvPr/>
        </p:nvSpPr>
        <p:spPr>
          <a:xfrm>
            <a:off x="1904745" y="5464861"/>
            <a:ext cx="495300" cy="513715"/>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FFFF"/>
                </a:solidFill>
                <a:latin typeface="Segoe UI"/>
                <a:cs typeface="Segoe UI"/>
              </a:rPr>
              <a:t>04</a:t>
            </a:r>
            <a:endParaRPr sz="3200">
              <a:latin typeface="Segoe UI"/>
              <a:cs typeface="Segoe UI"/>
            </a:endParaRPr>
          </a:p>
        </p:txBody>
      </p:sp>
      <p:sp>
        <p:nvSpPr>
          <p:cNvPr id="58" name="object 58"/>
          <p:cNvSpPr txBox="1"/>
          <p:nvPr/>
        </p:nvSpPr>
        <p:spPr>
          <a:xfrm>
            <a:off x="472846" y="218694"/>
            <a:ext cx="4649470" cy="376555"/>
          </a:xfrm>
          <a:prstGeom prst="rect">
            <a:avLst/>
          </a:prstGeom>
        </p:spPr>
        <p:txBody>
          <a:bodyPr vert="horz" wrap="square" lIns="0" tIns="12700" rIns="0" bIns="0" rtlCol="0">
            <a:spAutoFit/>
          </a:bodyPr>
          <a:lstStyle/>
          <a:p>
            <a:pPr marL="12700">
              <a:lnSpc>
                <a:spcPct val="100000"/>
              </a:lnSpc>
              <a:spcBef>
                <a:spcPts val="100"/>
              </a:spcBef>
            </a:pPr>
            <a:r>
              <a:rPr sz="2300" b="1" spc="-20" dirty="0">
                <a:solidFill>
                  <a:srgbClr val="002060"/>
                </a:solidFill>
                <a:latin typeface="Trebuchet MS"/>
                <a:cs typeface="Trebuchet MS"/>
              </a:rPr>
              <a:t>DETERMINATION </a:t>
            </a:r>
            <a:r>
              <a:rPr sz="2300" b="1" dirty="0">
                <a:solidFill>
                  <a:srgbClr val="002060"/>
                </a:solidFill>
                <a:latin typeface="Trebuchet MS"/>
                <a:cs typeface="Trebuchet MS"/>
              </a:rPr>
              <a:t>OF </a:t>
            </a:r>
            <a:r>
              <a:rPr sz="2300" b="1" spc="-5" dirty="0">
                <a:solidFill>
                  <a:srgbClr val="002060"/>
                </a:solidFill>
                <a:latin typeface="Trebuchet MS"/>
                <a:cs typeface="Trebuchet MS"/>
              </a:rPr>
              <a:t>ALP</a:t>
            </a:r>
            <a:r>
              <a:rPr sz="2300" b="1" spc="-229" dirty="0">
                <a:solidFill>
                  <a:srgbClr val="002060"/>
                </a:solidFill>
                <a:latin typeface="Trebuchet MS"/>
                <a:cs typeface="Trebuchet MS"/>
              </a:rPr>
              <a:t> </a:t>
            </a:r>
            <a:r>
              <a:rPr sz="2300" b="1" spc="-25" dirty="0">
                <a:solidFill>
                  <a:srgbClr val="002060"/>
                </a:solidFill>
                <a:latin typeface="Trebuchet MS"/>
                <a:cs typeface="Trebuchet MS"/>
              </a:rPr>
              <a:t>INVOLVES</a:t>
            </a:r>
            <a:endParaRPr sz="2300" b="1">
              <a:solidFill>
                <a:srgbClr val="002060"/>
              </a:solidFill>
              <a:latin typeface="Trebuchet MS"/>
              <a:cs typeface="Trebuchet MS"/>
            </a:endParaRPr>
          </a:p>
        </p:txBody>
      </p:sp>
      <p:sp>
        <p:nvSpPr>
          <p:cNvPr id="59" name="object 59"/>
          <p:cNvSpPr/>
          <p:nvPr/>
        </p:nvSpPr>
        <p:spPr>
          <a:xfrm>
            <a:off x="0" y="128015"/>
            <a:ext cx="394970" cy="551815"/>
          </a:xfrm>
          <a:custGeom>
            <a:avLst/>
            <a:gdLst/>
            <a:ahLst/>
            <a:cxnLst/>
            <a:rect l="l" t="t" r="r" b="b"/>
            <a:pathLst>
              <a:path w="394970" h="551815">
                <a:moveTo>
                  <a:pt x="0" y="551688"/>
                </a:moveTo>
                <a:lnTo>
                  <a:pt x="394716" y="551688"/>
                </a:lnTo>
                <a:lnTo>
                  <a:pt x="394716" y="0"/>
                </a:lnTo>
                <a:lnTo>
                  <a:pt x="0" y="0"/>
                </a:lnTo>
                <a:lnTo>
                  <a:pt x="0" y="551688"/>
                </a:lnTo>
                <a:close/>
              </a:path>
            </a:pathLst>
          </a:custGeom>
          <a:solidFill>
            <a:srgbClr val="FFC000"/>
          </a:solidFill>
        </p:spPr>
        <p:txBody>
          <a:bodyPr wrap="square" lIns="0" tIns="0" rIns="0" bIns="0" rtlCol="0"/>
          <a:lstStyle/>
          <a:p>
            <a:endParaRPr/>
          </a:p>
        </p:txBody>
      </p:sp>
      <p:sp>
        <p:nvSpPr>
          <p:cNvPr id="60" name="object 60"/>
          <p:cNvSpPr/>
          <p:nvPr/>
        </p:nvSpPr>
        <p:spPr>
          <a:xfrm>
            <a:off x="1580388" y="1356360"/>
            <a:ext cx="7254240" cy="979931"/>
          </a:xfrm>
          <a:prstGeom prst="rect">
            <a:avLst/>
          </a:prstGeom>
          <a:blipFill>
            <a:blip r:embed="rId22" cstate="print"/>
            <a:stretch>
              <a:fillRect/>
            </a:stretch>
          </a:blipFill>
        </p:spPr>
        <p:txBody>
          <a:bodyPr wrap="square" lIns="0" tIns="0" rIns="0" bIns="0" rtlCol="0"/>
          <a:lstStyle/>
          <a:p>
            <a:endParaRPr/>
          </a:p>
        </p:txBody>
      </p:sp>
      <p:sp>
        <p:nvSpPr>
          <p:cNvPr id="61" name="object 61"/>
          <p:cNvSpPr/>
          <p:nvPr/>
        </p:nvSpPr>
        <p:spPr>
          <a:xfrm>
            <a:off x="4397121" y="1356360"/>
            <a:ext cx="4438015" cy="109220"/>
          </a:xfrm>
          <a:custGeom>
            <a:avLst/>
            <a:gdLst/>
            <a:ahLst/>
            <a:cxnLst/>
            <a:rect l="l" t="t" r="r" b="b"/>
            <a:pathLst>
              <a:path w="4438015" h="109219">
                <a:moveTo>
                  <a:pt x="4437507" y="108712"/>
                </a:moveTo>
                <a:lnTo>
                  <a:pt x="0" y="108712"/>
                </a:lnTo>
                <a:lnTo>
                  <a:pt x="4022725" y="0"/>
                </a:lnTo>
                <a:lnTo>
                  <a:pt x="4437507" y="108712"/>
                </a:lnTo>
                <a:close/>
              </a:path>
            </a:pathLst>
          </a:custGeom>
          <a:ln w="6096">
            <a:solidFill>
              <a:srgbClr val="000000"/>
            </a:solidFill>
          </a:ln>
        </p:spPr>
        <p:txBody>
          <a:bodyPr wrap="square" lIns="0" tIns="0" rIns="0" bIns="0" rtlCol="0"/>
          <a:lstStyle/>
          <a:p>
            <a:endParaRPr/>
          </a:p>
        </p:txBody>
      </p:sp>
      <p:sp>
        <p:nvSpPr>
          <p:cNvPr id="62" name="object 62"/>
          <p:cNvSpPr/>
          <p:nvPr/>
        </p:nvSpPr>
        <p:spPr>
          <a:xfrm>
            <a:off x="1580388" y="1465072"/>
            <a:ext cx="2816860" cy="871219"/>
          </a:xfrm>
          <a:custGeom>
            <a:avLst/>
            <a:gdLst/>
            <a:ahLst/>
            <a:cxnLst/>
            <a:rect l="l" t="t" r="r" b="b"/>
            <a:pathLst>
              <a:path w="2816860" h="871219">
                <a:moveTo>
                  <a:pt x="1408303" y="871219"/>
                </a:moveTo>
                <a:lnTo>
                  <a:pt x="0" y="0"/>
                </a:lnTo>
                <a:lnTo>
                  <a:pt x="1432560" y="595249"/>
                </a:lnTo>
                <a:lnTo>
                  <a:pt x="2816733" y="0"/>
                </a:lnTo>
                <a:lnTo>
                  <a:pt x="2025269" y="488314"/>
                </a:lnTo>
                <a:lnTo>
                  <a:pt x="1408303" y="871219"/>
                </a:lnTo>
                <a:close/>
              </a:path>
            </a:pathLst>
          </a:custGeom>
          <a:ln w="6096">
            <a:solidFill>
              <a:srgbClr val="000000"/>
            </a:solidFill>
          </a:ln>
        </p:spPr>
        <p:txBody>
          <a:bodyPr wrap="square" lIns="0" tIns="0" rIns="0" bIns="0" rtlCol="0"/>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1103" y="3924300"/>
            <a:ext cx="530351" cy="27934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61103" y="6246876"/>
            <a:ext cx="530860" cy="471170"/>
          </a:xfrm>
          <a:custGeom>
            <a:avLst/>
            <a:gdLst/>
            <a:ahLst/>
            <a:cxnLst/>
            <a:rect l="l" t="t" r="r" b="b"/>
            <a:pathLst>
              <a:path w="530860" h="471170">
                <a:moveTo>
                  <a:pt x="386715" y="0"/>
                </a:moveTo>
                <a:lnTo>
                  <a:pt x="139192" y="0"/>
                </a:lnTo>
                <a:lnTo>
                  <a:pt x="0" y="470916"/>
                </a:lnTo>
                <a:lnTo>
                  <a:pt x="530351" y="470916"/>
                </a:lnTo>
                <a:lnTo>
                  <a:pt x="386715" y="0"/>
                </a:lnTo>
                <a:close/>
              </a:path>
            </a:pathLst>
          </a:custGeom>
          <a:solidFill>
            <a:srgbClr val="000000">
              <a:alpha val="34901"/>
            </a:srgbClr>
          </a:solidFill>
        </p:spPr>
        <p:txBody>
          <a:bodyPr wrap="square" lIns="0" tIns="0" rIns="0" bIns="0" rtlCol="0"/>
          <a:lstStyle/>
          <a:p>
            <a:endParaRPr/>
          </a:p>
        </p:txBody>
      </p:sp>
      <p:sp>
        <p:nvSpPr>
          <p:cNvPr id="4" name="object 4"/>
          <p:cNvSpPr/>
          <p:nvPr/>
        </p:nvSpPr>
        <p:spPr>
          <a:xfrm>
            <a:off x="2766060" y="4600955"/>
            <a:ext cx="1517903" cy="213207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64023" y="4587240"/>
            <a:ext cx="775715" cy="21305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61559" y="6246876"/>
            <a:ext cx="678180" cy="471170"/>
          </a:xfrm>
          <a:custGeom>
            <a:avLst/>
            <a:gdLst/>
            <a:ahLst/>
            <a:cxnLst/>
            <a:rect l="l" t="t" r="r" b="b"/>
            <a:pathLst>
              <a:path w="678179" h="471170">
                <a:moveTo>
                  <a:pt x="247268" y="0"/>
                </a:moveTo>
                <a:lnTo>
                  <a:pt x="0" y="0"/>
                </a:lnTo>
                <a:lnTo>
                  <a:pt x="146557" y="470916"/>
                </a:lnTo>
                <a:lnTo>
                  <a:pt x="678179" y="470916"/>
                </a:lnTo>
                <a:lnTo>
                  <a:pt x="247268" y="0"/>
                </a:lnTo>
                <a:close/>
              </a:path>
            </a:pathLst>
          </a:custGeom>
          <a:solidFill>
            <a:srgbClr val="000000">
              <a:alpha val="34901"/>
            </a:srgbClr>
          </a:solidFill>
        </p:spPr>
        <p:txBody>
          <a:bodyPr wrap="square" lIns="0" tIns="0" rIns="0" bIns="0" rtlCol="0"/>
          <a:lstStyle/>
          <a:p>
            <a:endParaRPr/>
          </a:p>
        </p:txBody>
      </p:sp>
      <p:sp>
        <p:nvSpPr>
          <p:cNvPr id="7" name="object 7"/>
          <p:cNvSpPr/>
          <p:nvPr/>
        </p:nvSpPr>
        <p:spPr>
          <a:xfrm>
            <a:off x="5227320" y="4971288"/>
            <a:ext cx="1056131" cy="174650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321808" y="6246876"/>
            <a:ext cx="962025" cy="471170"/>
          </a:xfrm>
          <a:custGeom>
            <a:avLst/>
            <a:gdLst/>
            <a:ahLst/>
            <a:cxnLst/>
            <a:rect l="l" t="t" r="r" b="b"/>
            <a:pathLst>
              <a:path w="962025" h="471170">
                <a:moveTo>
                  <a:pt x="249300" y="0"/>
                </a:moveTo>
                <a:lnTo>
                  <a:pt x="0" y="0"/>
                </a:lnTo>
                <a:lnTo>
                  <a:pt x="428878" y="470916"/>
                </a:lnTo>
                <a:lnTo>
                  <a:pt x="961643" y="470916"/>
                </a:lnTo>
                <a:lnTo>
                  <a:pt x="249300" y="0"/>
                </a:lnTo>
                <a:close/>
              </a:path>
            </a:pathLst>
          </a:custGeom>
          <a:solidFill>
            <a:srgbClr val="000000">
              <a:alpha val="34901"/>
            </a:srgbClr>
          </a:solidFill>
        </p:spPr>
        <p:txBody>
          <a:bodyPr wrap="square" lIns="0" tIns="0" rIns="0" bIns="0" rtlCol="0"/>
          <a:lstStyle/>
          <a:p>
            <a:endParaRPr/>
          </a:p>
        </p:txBody>
      </p:sp>
      <p:sp>
        <p:nvSpPr>
          <p:cNvPr id="9" name="object 9"/>
          <p:cNvSpPr/>
          <p:nvPr/>
        </p:nvSpPr>
        <p:spPr>
          <a:xfrm>
            <a:off x="5791200" y="5300471"/>
            <a:ext cx="1099185" cy="1411605"/>
          </a:xfrm>
          <a:custGeom>
            <a:avLst/>
            <a:gdLst/>
            <a:ahLst/>
            <a:cxnLst/>
            <a:rect l="l" t="t" r="r" b="b"/>
            <a:pathLst>
              <a:path w="1099184" h="1411604">
                <a:moveTo>
                  <a:pt x="358013" y="227202"/>
                </a:moveTo>
                <a:lnTo>
                  <a:pt x="98805" y="227202"/>
                </a:lnTo>
                <a:lnTo>
                  <a:pt x="98805" y="1029703"/>
                </a:lnTo>
                <a:lnTo>
                  <a:pt x="544829" y="1411223"/>
                </a:lnTo>
                <a:lnTo>
                  <a:pt x="1098803" y="1411223"/>
                </a:lnTo>
                <a:lnTo>
                  <a:pt x="358013" y="1029703"/>
                </a:lnTo>
                <a:lnTo>
                  <a:pt x="358013" y="227202"/>
                </a:lnTo>
                <a:close/>
              </a:path>
              <a:path w="1099184" h="1411604">
                <a:moveTo>
                  <a:pt x="231521" y="0"/>
                </a:moveTo>
                <a:lnTo>
                  <a:pt x="0" y="227202"/>
                </a:lnTo>
                <a:lnTo>
                  <a:pt x="459866" y="227202"/>
                </a:lnTo>
                <a:lnTo>
                  <a:pt x="231521" y="0"/>
                </a:lnTo>
                <a:close/>
              </a:path>
            </a:pathLst>
          </a:custGeom>
          <a:solidFill>
            <a:srgbClr val="6F2F9F"/>
          </a:solidFill>
        </p:spPr>
        <p:txBody>
          <a:bodyPr wrap="square" lIns="0" tIns="0" rIns="0" bIns="0" rtlCol="0"/>
          <a:lstStyle/>
          <a:p>
            <a:endParaRPr/>
          </a:p>
        </p:txBody>
      </p:sp>
      <p:sp>
        <p:nvSpPr>
          <p:cNvPr id="10" name="object 10"/>
          <p:cNvSpPr txBox="1"/>
          <p:nvPr/>
        </p:nvSpPr>
        <p:spPr>
          <a:xfrm>
            <a:off x="475894" y="3502135"/>
            <a:ext cx="3670300" cy="860425"/>
          </a:xfrm>
          <a:prstGeom prst="rect">
            <a:avLst/>
          </a:prstGeom>
        </p:spPr>
        <p:txBody>
          <a:bodyPr vert="horz" wrap="square" lIns="0" tIns="46990" rIns="0" bIns="0" rtlCol="0">
            <a:spAutoFit/>
          </a:bodyPr>
          <a:lstStyle/>
          <a:p>
            <a:pPr marL="236220">
              <a:lnSpc>
                <a:spcPct val="100000"/>
              </a:lnSpc>
              <a:spcBef>
                <a:spcPts val="370"/>
              </a:spcBef>
            </a:pPr>
            <a:r>
              <a:rPr sz="1600" b="1" spc="-5" dirty="0">
                <a:solidFill>
                  <a:srgbClr val="5F1D16"/>
                </a:solidFill>
                <a:latin typeface="Rockwell"/>
                <a:cs typeface="Rockwell"/>
              </a:rPr>
              <a:t>The </a:t>
            </a:r>
            <a:r>
              <a:rPr sz="1600" b="1" spc="15" dirty="0">
                <a:solidFill>
                  <a:srgbClr val="5F1D16"/>
                </a:solidFill>
                <a:latin typeface="Rockwell"/>
                <a:cs typeface="Rockwell"/>
              </a:rPr>
              <a:t>term </a:t>
            </a:r>
            <a:r>
              <a:rPr sz="1600" b="1" spc="-30" dirty="0">
                <a:solidFill>
                  <a:srgbClr val="5F1D16"/>
                </a:solidFill>
                <a:latin typeface="Rockwell"/>
                <a:cs typeface="Rockwell"/>
              </a:rPr>
              <a:t>“Tested </a:t>
            </a:r>
            <a:r>
              <a:rPr sz="1600" b="1" spc="5" dirty="0">
                <a:solidFill>
                  <a:srgbClr val="5F1D16"/>
                </a:solidFill>
                <a:latin typeface="Rockwell"/>
                <a:cs typeface="Rockwell"/>
              </a:rPr>
              <a:t>Party” </a:t>
            </a:r>
            <a:r>
              <a:rPr sz="1600" b="1" spc="-5" dirty="0">
                <a:solidFill>
                  <a:srgbClr val="5F1D16"/>
                </a:solidFill>
                <a:latin typeface="Rockwell"/>
                <a:cs typeface="Rockwell"/>
              </a:rPr>
              <a:t>is</a:t>
            </a:r>
            <a:r>
              <a:rPr sz="1600" b="1" spc="-265" dirty="0">
                <a:solidFill>
                  <a:srgbClr val="5F1D16"/>
                </a:solidFill>
                <a:latin typeface="Rockwell"/>
                <a:cs typeface="Rockwell"/>
              </a:rPr>
              <a:t> </a:t>
            </a:r>
            <a:r>
              <a:rPr sz="1600" b="1" spc="-10" dirty="0">
                <a:solidFill>
                  <a:srgbClr val="5F1D16"/>
                </a:solidFill>
                <a:latin typeface="Rockwell"/>
                <a:cs typeface="Rockwell"/>
              </a:rPr>
              <a:t>neither</a:t>
            </a:r>
            <a:endParaRPr sz="1600">
              <a:latin typeface="Rockwell"/>
              <a:cs typeface="Rockwell"/>
            </a:endParaRPr>
          </a:p>
          <a:p>
            <a:pPr marL="12700">
              <a:lnSpc>
                <a:spcPct val="100000"/>
              </a:lnSpc>
              <a:spcBef>
                <a:spcPts val="265"/>
              </a:spcBef>
            </a:pPr>
            <a:r>
              <a:rPr sz="1600" b="1" spc="-5" dirty="0">
                <a:solidFill>
                  <a:srgbClr val="5F1D16"/>
                </a:solidFill>
                <a:latin typeface="Rockwell"/>
                <a:cs typeface="Rockwell"/>
              </a:rPr>
              <a:t>defined in </a:t>
            </a:r>
            <a:r>
              <a:rPr sz="1600" b="1" spc="-10" dirty="0">
                <a:solidFill>
                  <a:srgbClr val="5F1D16"/>
                </a:solidFill>
                <a:latin typeface="Rockwell"/>
                <a:cs typeface="Rockwell"/>
              </a:rPr>
              <a:t>the Act </a:t>
            </a:r>
            <a:r>
              <a:rPr sz="1600" b="1" spc="-5" dirty="0">
                <a:solidFill>
                  <a:srgbClr val="5F1D16"/>
                </a:solidFill>
                <a:latin typeface="Rockwell"/>
                <a:cs typeface="Rockwell"/>
              </a:rPr>
              <a:t>nor </a:t>
            </a:r>
            <a:r>
              <a:rPr sz="1600" b="1" spc="-25" dirty="0">
                <a:solidFill>
                  <a:srgbClr val="5F1D16"/>
                </a:solidFill>
                <a:latin typeface="Rockwell"/>
                <a:cs typeface="Rockwell"/>
              </a:rPr>
              <a:t>any</a:t>
            </a:r>
            <a:r>
              <a:rPr sz="1600" b="1" spc="25" dirty="0">
                <a:solidFill>
                  <a:srgbClr val="5F1D16"/>
                </a:solidFill>
                <a:latin typeface="Rockwell"/>
                <a:cs typeface="Rockwell"/>
              </a:rPr>
              <a:t> </a:t>
            </a:r>
            <a:r>
              <a:rPr sz="1600" b="1" spc="-10" dirty="0">
                <a:solidFill>
                  <a:srgbClr val="5F1D16"/>
                </a:solidFill>
                <a:latin typeface="Rockwell"/>
                <a:cs typeface="Rockwell"/>
              </a:rPr>
              <a:t>guidelines</a:t>
            </a:r>
            <a:endParaRPr sz="1600">
              <a:latin typeface="Rockwell"/>
              <a:cs typeface="Rockwell"/>
            </a:endParaRPr>
          </a:p>
          <a:p>
            <a:pPr marL="1617345">
              <a:lnSpc>
                <a:spcPct val="100000"/>
              </a:lnSpc>
              <a:spcBef>
                <a:spcPts val="275"/>
              </a:spcBef>
            </a:pPr>
            <a:r>
              <a:rPr sz="1600" b="1" spc="-5" dirty="0">
                <a:solidFill>
                  <a:srgbClr val="5F1D16"/>
                </a:solidFill>
                <a:latin typeface="Rockwell"/>
                <a:cs typeface="Rockwell"/>
              </a:rPr>
              <a:t>issued in </a:t>
            </a:r>
            <a:r>
              <a:rPr sz="1600" b="1" spc="-10" dirty="0">
                <a:solidFill>
                  <a:srgbClr val="5F1D16"/>
                </a:solidFill>
                <a:latin typeface="Rockwell"/>
                <a:cs typeface="Rockwell"/>
              </a:rPr>
              <a:t>this</a:t>
            </a:r>
            <a:r>
              <a:rPr sz="1600" b="1" spc="-65" dirty="0">
                <a:solidFill>
                  <a:srgbClr val="5F1D16"/>
                </a:solidFill>
                <a:latin typeface="Rockwell"/>
                <a:cs typeface="Rockwell"/>
              </a:rPr>
              <a:t> </a:t>
            </a:r>
            <a:r>
              <a:rPr sz="1600" b="1" spc="-5" dirty="0">
                <a:solidFill>
                  <a:srgbClr val="5F1D16"/>
                </a:solidFill>
                <a:latin typeface="Rockwell"/>
                <a:cs typeface="Rockwell"/>
              </a:rPr>
              <a:t>regard</a:t>
            </a:r>
            <a:endParaRPr sz="1600">
              <a:latin typeface="Rockwell"/>
              <a:cs typeface="Rockwell"/>
            </a:endParaRPr>
          </a:p>
        </p:txBody>
      </p:sp>
      <p:sp>
        <p:nvSpPr>
          <p:cNvPr id="11" name="object 11"/>
          <p:cNvSpPr txBox="1"/>
          <p:nvPr/>
        </p:nvSpPr>
        <p:spPr>
          <a:xfrm>
            <a:off x="4445634" y="2946653"/>
            <a:ext cx="5918835" cy="962660"/>
          </a:xfrm>
          <a:prstGeom prst="rect">
            <a:avLst/>
          </a:prstGeom>
        </p:spPr>
        <p:txBody>
          <a:bodyPr vert="horz" wrap="square" lIns="0" tIns="12700" rIns="0" bIns="0" rtlCol="0">
            <a:spAutoFit/>
          </a:bodyPr>
          <a:lstStyle/>
          <a:p>
            <a:pPr marL="12700" marR="5080">
              <a:lnSpc>
                <a:spcPct val="113900"/>
              </a:lnSpc>
              <a:spcBef>
                <a:spcPts val="100"/>
              </a:spcBef>
            </a:pPr>
            <a:r>
              <a:rPr sz="1800" b="1" spc="-30" dirty="0">
                <a:solidFill>
                  <a:srgbClr val="9BBA58"/>
                </a:solidFill>
                <a:latin typeface="Rockwell"/>
                <a:cs typeface="Rockwell"/>
              </a:rPr>
              <a:t>However, </a:t>
            </a:r>
            <a:r>
              <a:rPr sz="1800" b="1" dirty="0">
                <a:solidFill>
                  <a:srgbClr val="9BBA58"/>
                </a:solidFill>
                <a:latin typeface="Rockwell"/>
                <a:cs typeface="Rockwell"/>
              </a:rPr>
              <a:t>OECD Guidelines </a:t>
            </a:r>
            <a:r>
              <a:rPr sz="1800" b="1" spc="-5" dirty="0">
                <a:solidFill>
                  <a:srgbClr val="9BBA58"/>
                </a:solidFill>
                <a:latin typeface="Rockwell"/>
                <a:cs typeface="Rockwell"/>
              </a:rPr>
              <a:t>defines </a:t>
            </a:r>
            <a:r>
              <a:rPr sz="1800" b="1" dirty="0">
                <a:solidFill>
                  <a:srgbClr val="9BBA58"/>
                </a:solidFill>
                <a:latin typeface="Rockwell"/>
                <a:cs typeface="Rockwell"/>
              </a:rPr>
              <a:t>a </a:t>
            </a:r>
            <a:r>
              <a:rPr sz="1800" b="1" spc="-5" dirty="0">
                <a:solidFill>
                  <a:srgbClr val="9BBA58"/>
                </a:solidFill>
                <a:latin typeface="Rockwell"/>
                <a:cs typeface="Rockwell"/>
              </a:rPr>
              <a:t>tested </a:t>
            </a:r>
            <a:r>
              <a:rPr sz="1800" b="1" spc="10" dirty="0">
                <a:solidFill>
                  <a:srgbClr val="9BBA58"/>
                </a:solidFill>
                <a:latin typeface="Rockwell"/>
                <a:cs typeface="Rockwell"/>
              </a:rPr>
              <a:t>party </a:t>
            </a:r>
            <a:r>
              <a:rPr sz="1800" b="1" spc="-5" dirty="0">
                <a:solidFill>
                  <a:srgbClr val="9BBA58"/>
                </a:solidFill>
                <a:latin typeface="Rockwell"/>
                <a:cs typeface="Rockwell"/>
              </a:rPr>
              <a:t>as  “the one to </a:t>
            </a:r>
            <a:r>
              <a:rPr sz="1800" b="1" spc="-10" dirty="0">
                <a:solidFill>
                  <a:srgbClr val="9BBA58"/>
                </a:solidFill>
                <a:latin typeface="Rockwell"/>
                <a:cs typeface="Rockwell"/>
              </a:rPr>
              <a:t>which </a:t>
            </a:r>
            <a:r>
              <a:rPr sz="1800" b="1" dirty="0">
                <a:solidFill>
                  <a:srgbClr val="9BBA58"/>
                </a:solidFill>
                <a:latin typeface="Rockwell"/>
                <a:cs typeface="Rockwell"/>
              </a:rPr>
              <a:t>a </a:t>
            </a:r>
            <a:r>
              <a:rPr sz="1800" b="1" spc="-5" dirty="0">
                <a:solidFill>
                  <a:srgbClr val="9BBA58"/>
                </a:solidFill>
                <a:latin typeface="Rockwell"/>
                <a:cs typeface="Rockwell"/>
              </a:rPr>
              <a:t>transfer </a:t>
            </a:r>
            <a:r>
              <a:rPr sz="1800" b="1" spc="5" dirty="0">
                <a:solidFill>
                  <a:srgbClr val="9BBA58"/>
                </a:solidFill>
                <a:latin typeface="Rockwell"/>
                <a:cs typeface="Rockwell"/>
              </a:rPr>
              <a:t>pricing </a:t>
            </a:r>
            <a:r>
              <a:rPr sz="1800" b="1" spc="-5" dirty="0">
                <a:solidFill>
                  <a:srgbClr val="9BBA58"/>
                </a:solidFill>
                <a:latin typeface="Rockwell"/>
                <a:cs typeface="Rockwell"/>
              </a:rPr>
              <a:t>method </a:t>
            </a:r>
            <a:r>
              <a:rPr sz="1800" b="1" spc="-10" dirty="0">
                <a:solidFill>
                  <a:srgbClr val="9BBA58"/>
                </a:solidFill>
                <a:latin typeface="Rockwell"/>
                <a:cs typeface="Rockwell"/>
              </a:rPr>
              <a:t>can </a:t>
            </a:r>
            <a:r>
              <a:rPr sz="1800" b="1" dirty="0">
                <a:solidFill>
                  <a:srgbClr val="9BBA58"/>
                </a:solidFill>
                <a:latin typeface="Rockwell"/>
                <a:cs typeface="Rockwell"/>
              </a:rPr>
              <a:t>be  </a:t>
            </a:r>
            <a:r>
              <a:rPr sz="1800" b="1" spc="-10" dirty="0">
                <a:solidFill>
                  <a:srgbClr val="9BBA58"/>
                </a:solidFill>
                <a:latin typeface="Rockwell"/>
                <a:cs typeface="Rockwell"/>
              </a:rPr>
              <a:t>applied:</a:t>
            </a:r>
            <a:endParaRPr sz="1800">
              <a:latin typeface="Rockwell"/>
              <a:cs typeface="Rockwell"/>
            </a:endParaRPr>
          </a:p>
        </p:txBody>
      </p:sp>
      <p:sp>
        <p:nvSpPr>
          <p:cNvPr id="12" name="object 12"/>
          <p:cNvSpPr txBox="1"/>
          <p:nvPr/>
        </p:nvSpPr>
        <p:spPr>
          <a:xfrm>
            <a:off x="4867147" y="4194428"/>
            <a:ext cx="4921250" cy="1657985"/>
          </a:xfrm>
          <a:prstGeom prst="rect">
            <a:avLst/>
          </a:prstGeom>
        </p:spPr>
        <p:txBody>
          <a:bodyPr vert="horz" wrap="square" lIns="0" tIns="12065" rIns="0" bIns="0" rtlCol="0">
            <a:spAutoFit/>
          </a:bodyPr>
          <a:lstStyle/>
          <a:p>
            <a:pPr marL="196215" indent="-183515">
              <a:lnSpc>
                <a:spcPct val="100000"/>
              </a:lnSpc>
              <a:spcBef>
                <a:spcPts val="95"/>
              </a:spcBef>
              <a:buSzPct val="93750"/>
              <a:buAutoNum type="arabicPeriod"/>
              <a:tabLst>
                <a:tab pos="196850" algn="l"/>
              </a:tabLst>
            </a:pPr>
            <a:r>
              <a:rPr sz="1600" b="1" spc="-5" dirty="0">
                <a:solidFill>
                  <a:srgbClr val="2980B8"/>
                </a:solidFill>
                <a:latin typeface="Rockwell"/>
                <a:cs typeface="Rockwell"/>
              </a:rPr>
              <a:t>In </a:t>
            </a:r>
            <a:r>
              <a:rPr sz="1600" b="1" spc="-10" dirty="0">
                <a:solidFill>
                  <a:srgbClr val="2980B8"/>
                </a:solidFill>
                <a:latin typeface="Rockwell"/>
                <a:cs typeface="Rockwell"/>
              </a:rPr>
              <a:t>the most reliable</a:t>
            </a:r>
            <a:r>
              <a:rPr sz="1600" b="1" spc="10" dirty="0">
                <a:solidFill>
                  <a:srgbClr val="2980B8"/>
                </a:solidFill>
                <a:latin typeface="Rockwell"/>
                <a:cs typeface="Rockwell"/>
              </a:rPr>
              <a:t> </a:t>
            </a:r>
            <a:r>
              <a:rPr sz="1600" b="1" spc="-5" dirty="0">
                <a:solidFill>
                  <a:srgbClr val="2980B8"/>
                </a:solidFill>
                <a:latin typeface="Rockwell"/>
                <a:cs typeface="Rockwell"/>
              </a:rPr>
              <a:t>manner</a:t>
            </a:r>
            <a:endParaRPr sz="1600">
              <a:latin typeface="Rockwell"/>
              <a:cs typeface="Rockwell"/>
            </a:endParaRPr>
          </a:p>
          <a:p>
            <a:pPr marL="734060" marR="5080">
              <a:lnSpc>
                <a:spcPct val="113700"/>
              </a:lnSpc>
              <a:spcBef>
                <a:spcPts val="965"/>
              </a:spcBef>
              <a:buAutoNum type="arabicPeriod"/>
              <a:tabLst>
                <a:tab pos="953769" algn="l"/>
              </a:tabLst>
            </a:pPr>
            <a:r>
              <a:rPr sz="1600" b="1" spc="-5" dirty="0">
                <a:solidFill>
                  <a:srgbClr val="169F85"/>
                </a:solidFill>
                <a:latin typeface="Rockwell"/>
                <a:cs typeface="Rockwell"/>
              </a:rPr>
              <a:t>for </a:t>
            </a:r>
            <a:r>
              <a:rPr sz="1600" b="1" spc="-15" dirty="0">
                <a:solidFill>
                  <a:srgbClr val="169F85"/>
                </a:solidFill>
                <a:latin typeface="Rockwell"/>
                <a:cs typeface="Rockwell"/>
              </a:rPr>
              <a:t>which </a:t>
            </a:r>
            <a:r>
              <a:rPr sz="1600" b="1" spc="-10" dirty="0">
                <a:solidFill>
                  <a:srgbClr val="169F85"/>
                </a:solidFill>
                <a:latin typeface="Rockwell"/>
                <a:cs typeface="Rockwell"/>
              </a:rPr>
              <a:t>most </a:t>
            </a:r>
            <a:r>
              <a:rPr sz="1600" b="1" spc="-15" dirty="0">
                <a:solidFill>
                  <a:srgbClr val="169F85"/>
                </a:solidFill>
                <a:latin typeface="Rockwell"/>
                <a:cs typeface="Rockwell"/>
              </a:rPr>
              <a:t>reliable </a:t>
            </a:r>
            <a:r>
              <a:rPr sz="1600" b="1" spc="-10" dirty="0">
                <a:solidFill>
                  <a:srgbClr val="169F85"/>
                </a:solidFill>
                <a:latin typeface="Rockwell"/>
                <a:cs typeface="Rockwell"/>
              </a:rPr>
              <a:t>comparable </a:t>
            </a:r>
            <a:r>
              <a:rPr sz="1600" b="1" spc="-5" dirty="0">
                <a:solidFill>
                  <a:srgbClr val="169F85"/>
                </a:solidFill>
                <a:latin typeface="Rockwell"/>
                <a:cs typeface="Rockwell"/>
              </a:rPr>
              <a:t>can  be found</a:t>
            </a:r>
            <a:endParaRPr sz="1600">
              <a:latin typeface="Rockwell"/>
              <a:cs typeface="Rockwell"/>
            </a:endParaRPr>
          </a:p>
          <a:p>
            <a:pPr marL="1426845" marR="448945">
              <a:lnSpc>
                <a:spcPct val="113700"/>
              </a:lnSpc>
              <a:spcBef>
                <a:spcPts val="1235"/>
              </a:spcBef>
              <a:buSzPct val="93750"/>
              <a:buAutoNum type="arabicPeriod"/>
              <a:tabLst>
                <a:tab pos="1610995" algn="l"/>
              </a:tabLst>
            </a:pPr>
            <a:r>
              <a:rPr sz="1600" b="1" spc="-5" dirty="0">
                <a:solidFill>
                  <a:srgbClr val="6F2F9F"/>
                </a:solidFill>
                <a:latin typeface="Rockwell"/>
                <a:cs typeface="Rockwell"/>
              </a:rPr>
              <a:t>with less complex</a:t>
            </a:r>
            <a:r>
              <a:rPr sz="1600" b="1" spc="-20" dirty="0">
                <a:solidFill>
                  <a:srgbClr val="6F2F9F"/>
                </a:solidFill>
                <a:latin typeface="Rockwell"/>
                <a:cs typeface="Rockwell"/>
              </a:rPr>
              <a:t> </a:t>
            </a:r>
            <a:r>
              <a:rPr sz="1600" b="1" spc="-5" dirty="0">
                <a:solidFill>
                  <a:srgbClr val="6F2F9F"/>
                </a:solidFill>
                <a:latin typeface="Rockwell"/>
                <a:cs typeface="Rockwell"/>
              </a:rPr>
              <a:t>functional  </a:t>
            </a:r>
            <a:r>
              <a:rPr sz="1600" b="1" spc="-10" dirty="0">
                <a:solidFill>
                  <a:srgbClr val="6F2F9F"/>
                </a:solidFill>
                <a:latin typeface="Rockwell"/>
                <a:cs typeface="Rockwell"/>
              </a:rPr>
              <a:t>analysis</a:t>
            </a:r>
            <a:endParaRPr sz="1600">
              <a:latin typeface="Rockwell"/>
              <a:cs typeface="Rockwell"/>
            </a:endParaRPr>
          </a:p>
        </p:txBody>
      </p:sp>
      <p:sp>
        <p:nvSpPr>
          <p:cNvPr id="13" name="object 13"/>
          <p:cNvSpPr txBox="1"/>
          <p:nvPr/>
        </p:nvSpPr>
        <p:spPr>
          <a:xfrm>
            <a:off x="116535" y="4864379"/>
            <a:ext cx="3227070" cy="1136650"/>
          </a:xfrm>
          <a:prstGeom prst="rect">
            <a:avLst/>
          </a:prstGeom>
        </p:spPr>
        <p:txBody>
          <a:bodyPr vert="horz" wrap="square" lIns="0" tIns="12065" rIns="0" bIns="0" rtlCol="0">
            <a:spAutoFit/>
          </a:bodyPr>
          <a:lstStyle/>
          <a:p>
            <a:pPr marL="508000" marR="5080" indent="-495300" algn="just">
              <a:lnSpc>
                <a:spcPct val="114100"/>
              </a:lnSpc>
              <a:spcBef>
                <a:spcPts val="95"/>
              </a:spcBef>
            </a:pPr>
            <a:r>
              <a:rPr sz="1600" b="1" spc="-5" dirty="0">
                <a:solidFill>
                  <a:srgbClr val="169F85"/>
                </a:solidFill>
                <a:latin typeface="Rockwell"/>
                <a:cs typeface="Rockwell"/>
              </a:rPr>
              <a:t>Identification of </a:t>
            </a:r>
            <a:r>
              <a:rPr sz="1600" b="1" spc="-10" dirty="0">
                <a:solidFill>
                  <a:srgbClr val="169F85"/>
                </a:solidFill>
                <a:latin typeface="Rockwell"/>
                <a:cs typeface="Rockwell"/>
              </a:rPr>
              <a:t>the tested </a:t>
            </a:r>
            <a:r>
              <a:rPr sz="1600" b="1" spc="10" dirty="0">
                <a:solidFill>
                  <a:srgbClr val="169F85"/>
                </a:solidFill>
                <a:latin typeface="Rockwell"/>
                <a:cs typeface="Rockwell"/>
              </a:rPr>
              <a:t>party  </a:t>
            </a:r>
            <a:r>
              <a:rPr sz="1600" b="1" spc="-5" dirty="0">
                <a:solidFill>
                  <a:srgbClr val="169F85"/>
                </a:solidFill>
                <a:latin typeface="Rockwell"/>
                <a:cs typeface="Rockwell"/>
              </a:rPr>
              <a:t>is </a:t>
            </a:r>
            <a:r>
              <a:rPr sz="1600" b="1" spc="5" dirty="0">
                <a:solidFill>
                  <a:srgbClr val="169F85"/>
                </a:solidFill>
                <a:latin typeface="Rockwell"/>
                <a:cs typeface="Rockwell"/>
              </a:rPr>
              <a:t>very important </a:t>
            </a:r>
            <a:r>
              <a:rPr sz="1600" b="1" spc="-5" dirty="0">
                <a:solidFill>
                  <a:srgbClr val="169F85"/>
                </a:solidFill>
                <a:latin typeface="Rockwell"/>
                <a:cs typeface="Rockwell"/>
              </a:rPr>
              <a:t>as it also  </a:t>
            </a:r>
            <a:r>
              <a:rPr sz="1600" b="1" dirty="0">
                <a:solidFill>
                  <a:srgbClr val="169F85"/>
                </a:solidFill>
                <a:latin typeface="Rockwell"/>
                <a:cs typeface="Rockwell"/>
              </a:rPr>
              <a:t>determines </a:t>
            </a:r>
            <a:r>
              <a:rPr sz="1600" b="1" spc="-10" dirty="0">
                <a:solidFill>
                  <a:srgbClr val="169F85"/>
                </a:solidFill>
                <a:latin typeface="Rockwell"/>
                <a:cs typeface="Rockwell"/>
              </a:rPr>
              <a:t>the </a:t>
            </a:r>
            <a:r>
              <a:rPr sz="1600" b="1" spc="-5" dirty="0">
                <a:solidFill>
                  <a:srgbClr val="169F85"/>
                </a:solidFill>
                <a:latin typeface="Rockwell"/>
                <a:cs typeface="Rockwell"/>
              </a:rPr>
              <a:t>selection</a:t>
            </a:r>
            <a:r>
              <a:rPr sz="1600" b="1" spc="-35" dirty="0">
                <a:solidFill>
                  <a:srgbClr val="169F85"/>
                </a:solidFill>
                <a:latin typeface="Rockwell"/>
                <a:cs typeface="Rockwell"/>
              </a:rPr>
              <a:t> </a:t>
            </a:r>
            <a:r>
              <a:rPr sz="1600" b="1" spc="-10" dirty="0">
                <a:solidFill>
                  <a:srgbClr val="169F85"/>
                </a:solidFill>
                <a:latin typeface="Rockwell"/>
                <a:cs typeface="Rockwell"/>
              </a:rPr>
              <a:t>of</a:t>
            </a:r>
            <a:endParaRPr sz="1600">
              <a:latin typeface="Rockwell"/>
              <a:cs typeface="Rockwell"/>
            </a:endParaRPr>
          </a:p>
          <a:p>
            <a:pPr marL="1847214">
              <a:lnSpc>
                <a:spcPct val="100000"/>
              </a:lnSpc>
              <a:spcBef>
                <a:spcPts val="260"/>
              </a:spcBef>
            </a:pPr>
            <a:r>
              <a:rPr sz="1600" b="1" spc="-5" dirty="0">
                <a:solidFill>
                  <a:srgbClr val="169F85"/>
                </a:solidFill>
                <a:latin typeface="Rockwell"/>
                <a:cs typeface="Rockwell"/>
              </a:rPr>
              <a:t>com</a:t>
            </a:r>
            <a:r>
              <a:rPr sz="1600" b="1" spc="-10" dirty="0">
                <a:solidFill>
                  <a:srgbClr val="169F85"/>
                </a:solidFill>
                <a:latin typeface="Rockwell"/>
                <a:cs typeface="Rockwell"/>
              </a:rPr>
              <a:t>p</a:t>
            </a:r>
            <a:r>
              <a:rPr sz="1600" b="1" spc="-5" dirty="0">
                <a:solidFill>
                  <a:srgbClr val="169F85"/>
                </a:solidFill>
                <a:latin typeface="Rockwell"/>
                <a:cs typeface="Rockwell"/>
              </a:rPr>
              <a:t>a</a:t>
            </a:r>
            <a:r>
              <a:rPr sz="1600" b="1" dirty="0">
                <a:solidFill>
                  <a:srgbClr val="169F85"/>
                </a:solidFill>
                <a:latin typeface="Rockwell"/>
                <a:cs typeface="Rockwell"/>
              </a:rPr>
              <a:t>r</a:t>
            </a:r>
            <a:r>
              <a:rPr sz="1600" b="1" spc="-5" dirty="0">
                <a:solidFill>
                  <a:srgbClr val="169F85"/>
                </a:solidFill>
                <a:latin typeface="Rockwell"/>
                <a:cs typeface="Rockwell"/>
              </a:rPr>
              <a:t>a</a:t>
            </a:r>
            <a:r>
              <a:rPr sz="1600" b="1" spc="-45" dirty="0">
                <a:solidFill>
                  <a:srgbClr val="169F85"/>
                </a:solidFill>
                <a:latin typeface="Rockwell"/>
                <a:cs typeface="Rockwell"/>
              </a:rPr>
              <a:t>b</a:t>
            </a:r>
            <a:r>
              <a:rPr sz="1600" b="1" spc="-5" dirty="0">
                <a:solidFill>
                  <a:srgbClr val="169F85"/>
                </a:solidFill>
                <a:latin typeface="Rockwell"/>
                <a:cs typeface="Rockwell"/>
              </a:rPr>
              <a:t>l</a:t>
            </a:r>
            <a:r>
              <a:rPr sz="1600" b="1" spc="-15" dirty="0">
                <a:solidFill>
                  <a:srgbClr val="169F85"/>
                </a:solidFill>
                <a:latin typeface="Rockwell"/>
                <a:cs typeface="Rockwell"/>
              </a:rPr>
              <a:t>e</a:t>
            </a:r>
            <a:r>
              <a:rPr sz="1600" b="1" spc="-50" dirty="0">
                <a:solidFill>
                  <a:srgbClr val="169F85"/>
                </a:solidFill>
                <a:latin typeface="Rockwell"/>
                <a:cs typeface="Rockwell"/>
              </a:rPr>
              <a:t>s</a:t>
            </a:r>
            <a:r>
              <a:rPr sz="1600" b="1" spc="-5" dirty="0">
                <a:solidFill>
                  <a:srgbClr val="169F85"/>
                </a:solidFill>
                <a:latin typeface="Rockwell"/>
                <a:cs typeface="Rockwell"/>
              </a:rPr>
              <a:t>.</a:t>
            </a:r>
            <a:endParaRPr sz="1600">
              <a:latin typeface="Rockwell"/>
              <a:cs typeface="Rockwell"/>
            </a:endParaRPr>
          </a:p>
        </p:txBody>
      </p:sp>
      <p:sp>
        <p:nvSpPr>
          <p:cNvPr id="14" name="object 14"/>
          <p:cNvSpPr/>
          <p:nvPr/>
        </p:nvSpPr>
        <p:spPr>
          <a:xfrm>
            <a:off x="8723376" y="4390643"/>
            <a:ext cx="3468623" cy="2467355"/>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1050137" y="976960"/>
            <a:ext cx="9899650" cy="689291"/>
          </a:xfrm>
          <a:prstGeom prst="rect">
            <a:avLst/>
          </a:prstGeom>
        </p:spPr>
        <p:txBody>
          <a:bodyPr vert="horz" wrap="square" lIns="0" tIns="12065" rIns="0" bIns="0" rtlCol="0">
            <a:spAutoFit/>
          </a:bodyPr>
          <a:lstStyle/>
          <a:p>
            <a:pPr marL="299085" indent="-286385">
              <a:lnSpc>
                <a:spcPct val="100000"/>
              </a:lnSpc>
              <a:spcBef>
                <a:spcPts val="95"/>
              </a:spcBef>
              <a:buFont typeface="Wingdings"/>
              <a:buChar char=""/>
              <a:tabLst>
                <a:tab pos="299720" algn="l"/>
              </a:tabLst>
            </a:pPr>
            <a:r>
              <a:rPr sz="2200" spc="-5" dirty="0">
                <a:solidFill>
                  <a:srgbClr val="44536A"/>
                </a:solidFill>
                <a:latin typeface="Cambria"/>
                <a:cs typeface="Cambria"/>
              </a:rPr>
              <a:t>In Computation of </a:t>
            </a:r>
            <a:r>
              <a:rPr sz="2200" spc="-20" dirty="0">
                <a:solidFill>
                  <a:srgbClr val="44536A"/>
                </a:solidFill>
                <a:latin typeface="Cambria"/>
                <a:cs typeface="Cambria"/>
              </a:rPr>
              <a:t>Arm’s </a:t>
            </a:r>
            <a:r>
              <a:rPr sz="2200" spc="-10" dirty="0">
                <a:solidFill>
                  <a:srgbClr val="44536A"/>
                </a:solidFill>
                <a:latin typeface="Cambria"/>
                <a:cs typeface="Cambria"/>
              </a:rPr>
              <a:t>Length </a:t>
            </a:r>
            <a:r>
              <a:rPr sz="2200" spc="-5" dirty="0">
                <a:solidFill>
                  <a:srgbClr val="44536A"/>
                </a:solidFill>
                <a:latin typeface="Cambria"/>
                <a:cs typeface="Cambria"/>
              </a:rPr>
              <a:t>Price, the entity </a:t>
            </a:r>
            <a:r>
              <a:rPr sz="2200" b="1" u="sng" spc="-10" dirty="0">
                <a:solidFill>
                  <a:srgbClr val="44536A"/>
                </a:solidFill>
                <a:latin typeface="Cambria"/>
                <a:cs typeface="Cambria"/>
              </a:rPr>
              <a:t>whose profit margin </a:t>
            </a:r>
            <a:r>
              <a:rPr sz="2200" b="1" u="sng" spc="-5" dirty="0">
                <a:solidFill>
                  <a:srgbClr val="44536A"/>
                </a:solidFill>
                <a:latin typeface="Cambria"/>
                <a:cs typeface="Cambria"/>
              </a:rPr>
              <a:t>is </a:t>
            </a:r>
            <a:r>
              <a:rPr sz="2200" b="1" u="sng" spc="-15" dirty="0">
                <a:solidFill>
                  <a:srgbClr val="44536A"/>
                </a:solidFill>
                <a:latin typeface="Cambria"/>
                <a:cs typeface="Cambria"/>
              </a:rPr>
              <a:t>taken</a:t>
            </a:r>
            <a:r>
              <a:rPr sz="2200" b="1" u="sng" spc="270" dirty="0">
                <a:solidFill>
                  <a:srgbClr val="44536A"/>
                </a:solidFill>
                <a:latin typeface="Cambria"/>
                <a:cs typeface="Cambria"/>
              </a:rPr>
              <a:t> </a:t>
            </a:r>
            <a:r>
              <a:rPr sz="2200" b="1" u="sng" spc="-10" dirty="0" smtClean="0">
                <a:solidFill>
                  <a:srgbClr val="44536A"/>
                </a:solidFill>
                <a:latin typeface="Cambria"/>
                <a:cs typeface="Cambria"/>
              </a:rPr>
              <a:t>up</a:t>
            </a:r>
            <a:r>
              <a:rPr lang="en-IN" sz="2200" b="1" u="sng" spc="-10" dirty="0" smtClean="0">
                <a:solidFill>
                  <a:srgbClr val="44536A"/>
                </a:solidFill>
                <a:latin typeface="Cambria"/>
                <a:cs typeface="Cambria"/>
              </a:rPr>
              <a:t> </a:t>
            </a:r>
            <a:r>
              <a:rPr sz="2200" b="1" u="sng" spc="-15" dirty="0" smtClean="0">
                <a:solidFill>
                  <a:srgbClr val="44536A"/>
                </a:solidFill>
                <a:latin typeface="Cambria"/>
                <a:cs typeface="Cambria"/>
              </a:rPr>
              <a:t>for </a:t>
            </a:r>
            <a:r>
              <a:rPr sz="2200" b="1" u="sng" spc="-5" dirty="0">
                <a:solidFill>
                  <a:srgbClr val="44536A"/>
                </a:solidFill>
                <a:latin typeface="Cambria"/>
                <a:cs typeface="Cambria"/>
              </a:rPr>
              <a:t>comparison is </a:t>
            </a:r>
            <a:r>
              <a:rPr sz="2200" b="1" u="sng" spc="-10" dirty="0">
                <a:solidFill>
                  <a:srgbClr val="44536A"/>
                </a:solidFill>
                <a:latin typeface="Cambria"/>
                <a:cs typeface="Cambria"/>
              </a:rPr>
              <a:t>known</a:t>
            </a:r>
            <a:r>
              <a:rPr sz="2200" spc="-10" dirty="0">
                <a:solidFill>
                  <a:srgbClr val="44536A"/>
                </a:solidFill>
                <a:latin typeface="Cambria"/>
                <a:cs typeface="Cambria"/>
              </a:rPr>
              <a:t> </a:t>
            </a:r>
            <a:r>
              <a:rPr sz="2200" spc="-5" dirty="0">
                <a:solidFill>
                  <a:srgbClr val="44536A"/>
                </a:solidFill>
                <a:latin typeface="Cambria"/>
                <a:cs typeface="Cambria"/>
              </a:rPr>
              <a:t>as </a:t>
            </a:r>
            <a:r>
              <a:rPr sz="2200" spc="-35" dirty="0">
                <a:solidFill>
                  <a:srgbClr val="44536A"/>
                </a:solidFill>
                <a:latin typeface="Cambria"/>
                <a:cs typeface="Cambria"/>
              </a:rPr>
              <a:t>“Tested</a:t>
            </a:r>
            <a:r>
              <a:rPr sz="2200" spc="95" dirty="0">
                <a:solidFill>
                  <a:srgbClr val="44536A"/>
                </a:solidFill>
                <a:latin typeface="Cambria"/>
                <a:cs typeface="Cambria"/>
              </a:rPr>
              <a:t> </a:t>
            </a:r>
            <a:r>
              <a:rPr sz="2200" spc="-20" dirty="0">
                <a:solidFill>
                  <a:srgbClr val="44536A"/>
                </a:solidFill>
                <a:latin typeface="Cambria"/>
                <a:cs typeface="Cambria"/>
              </a:rPr>
              <a:t>Party</a:t>
            </a:r>
            <a:endParaRPr sz="2200" dirty="0">
              <a:latin typeface="Cambria"/>
              <a:cs typeface="Cambria"/>
            </a:endParaRPr>
          </a:p>
        </p:txBody>
      </p:sp>
      <p:sp>
        <p:nvSpPr>
          <p:cNvPr id="16" name="object 16"/>
          <p:cNvSpPr txBox="1">
            <a:spLocks noGrp="1"/>
          </p:cNvSpPr>
          <p:nvPr>
            <p:ph type="title"/>
          </p:nvPr>
        </p:nvSpPr>
        <p:spPr>
          <a:xfrm>
            <a:off x="448157" y="69595"/>
            <a:ext cx="2859405" cy="422275"/>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002060"/>
                </a:solidFill>
                <a:latin typeface="Trebuchet MS"/>
                <a:cs typeface="Trebuchet MS"/>
              </a:rPr>
              <a:t>01. TESTED</a:t>
            </a:r>
            <a:r>
              <a:rPr sz="2600" b="1" spc="-140" dirty="0">
                <a:solidFill>
                  <a:srgbClr val="002060"/>
                </a:solidFill>
                <a:latin typeface="Trebuchet MS"/>
                <a:cs typeface="Trebuchet MS"/>
              </a:rPr>
              <a:t> </a:t>
            </a:r>
            <a:r>
              <a:rPr sz="2600" b="1" spc="-65" dirty="0">
                <a:solidFill>
                  <a:srgbClr val="002060"/>
                </a:solidFill>
                <a:latin typeface="Trebuchet MS"/>
                <a:cs typeface="Trebuchet MS"/>
              </a:rPr>
              <a:t>PARTY</a:t>
            </a:r>
            <a:endParaRPr sz="2600" b="1">
              <a:solidFill>
                <a:srgbClr val="002060"/>
              </a:solidFill>
              <a:latin typeface="Trebuchet MS"/>
              <a:cs typeface="Trebuchet MS"/>
            </a:endParaRPr>
          </a:p>
        </p:txBody>
      </p:sp>
      <p:sp>
        <p:nvSpPr>
          <p:cNvPr id="17" name="object 17"/>
          <p:cNvSpPr/>
          <p:nvPr/>
        </p:nvSpPr>
        <p:spPr>
          <a:xfrm>
            <a:off x="0" y="0"/>
            <a:ext cx="368935" cy="536575"/>
          </a:xfrm>
          <a:custGeom>
            <a:avLst/>
            <a:gdLst/>
            <a:ahLst/>
            <a:cxnLst/>
            <a:rect l="l" t="t" r="r" b="b"/>
            <a:pathLst>
              <a:path w="368935" h="536575">
                <a:moveTo>
                  <a:pt x="0" y="536448"/>
                </a:moveTo>
                <a:lnTo>
                  <a:pt x="368808" y="536448"/>
                </a:lnTo>
                <a:lnTo>
                  <a:pt x="368808" y="0"/>
                </a:lnTo>
                <a:lnTo>
                  <a:pt x="0" y="0"/>
                </a:lnTo>
                <a:lnTo>
                  <a:pt x="0" y="536448"/>
                </a:lnTo>
                <a:close/>
              </a:path>
            </a:pathLst>
          </a:custGeom>
          <a:solidFill>
            <a:srgbClr val="FFC000"/>
          </a:solidFill>
        </p:spPr>
        <p:txBody>
          <a:bodyPr wrap="square" lIns="0" tIns="0" rIns="0" bIns="0" rtlCol="0"/>
          <a:lstStyle/>
          <a:p>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70356" y="942212"/>
            <a:ext cx="10042525" cy="3495675"/>
          </a:xfrm>
          <a:prstGeom prst="rect">
            <a:avLst/>
          </a:prstGeom>
        </p:spPr>
        <p:txBody>
          <a:bodyPr vert="horz" wrap="square" lIns="0" tIns="12065" rIns="0" bIns="0" rtlCol="0">
            <a:spAutoFit/>
          </a:bodyPr>
          <a:lstStyle/>
          <a:p>
            <a:pPr marL="12700">
              <a:lnSpc>
                <a:spcPct val="100000"/>
              </a:lnSpc>
              <a:spcBef>
                <a:spcPts val="95"/>
              </a:spcBef>
            </a:pPr>
            <a:r>
              <a:rPr sz="2200" spc="-15" dirty="0">
                <a:latin typeface="Cambria"/>
                <a:cs typeface="Cambria"/>
              </a:rPr>
              <a:t>Following factors </a:t>
            </a:r>
            <a:r>
              <a:rPr sz="2200" spc="-5" dirty="0">
                <a:latin typeface="Cambria"/>
                <a:cs typeface="Cambria"/>
              </a:rPr>
              <a:t>will help in finding </a:t>
            </a:r>
            <a:r>
              <a:rPr sz="2200" spc="-10" dirty="0">
                <a:latin typeface="Cambria"/>
                <a:cs typeface="Cambria"/>
              </a:rPr>
              <a:t>the appropriate</a:t>
            </a:r>
            <a:r>
              <a:rPr sz="2200" spc="150" dirty="0">
                <a:latin typeface="Cambria"/>
                <a:cs typeface="Cambria"/>
              </a:rPr>
              <a:t> </a:t>
            </a:r>
            <a:r>
              <a:rPr sz="2200" spc="-10" dirty="0">
                <a:latin typeface="Cambria"/>
                <a:cs typeface="Cambria"/>
              </a:rPr>
              <a:t>comparables:</a:t>
            </a:r>
            <a:endParaRPr sz="2200" dirty="0">
              <a:latin typeface="Cambria"/>
              <a:cs typeface="Cambria"/>
            </a:endParaRPr>
          </a:p>
          <a:p>
            <a:pPr>
              <a:lnSpc>
                <a:spcPct val="100000"/>
              </a:lnSpc>
              <a:spcBef>
                <a:spcPts val="15"/>
              </a:spcBef>
            </a:pPr>
            <a:endParaRPr sz="3650" dirty="0">
              <a:latin typeface="Times New Roman"/>
              <a:cs typeface="Times New Roman"/>
            </a:endParaRPr>
          </a:p>
          <a:p>
            <a:pPr marL="697865" indent="-227965">
              <a:lnSpc>
                <a:spcPct val="100000"/>
              </a:lnSpc>
              <a:buClr>
                <a:srgbClr val="44536A"/>
              </a:buClr>
              <a:buFont typeface="Wingdings"/>
              <a:buChar char=""/>
              <a:tabLst>
                <a:tab pos="698500" algn="l"/>
              </a:tabLst>
            </a:pPr>
            <a:r>
              <a:rPr sz="2200" spc="-10" dirty="0">
                <a:latin typeface="Cambria"/>
                <a:cs typeface="Cambria"/>
              </a:rPr>
              <a:t>Nature </a:t>
            </a:r>
            <a:r>
              <a:rPr sz="2200" spc="-5" dirty="0">
                <a:latin typeface="Cambria"/>
                <a:cs typeface="Cambria"/>
              </a:rPr>
              <a:t>of </a:t>
            </a:r>
            <a:r>
              <a:rPr sz="2200" spc="-10" dirty="0">
                <a:latin typeface="Cambria"/>
                <a:cs typeface="Cambria"/>
              </a:rPr>
              <a:t>transactions</a:t>
            </a:r>
            <a:r>
              <a:rPr sz="2200" spc="65" dirty="0">
                <a:latin typeface="Cambria"/>
                <a:cs typeface="Cambria"/>
              </a:rPr>
              <a:t> </a:t>
            </a:r>
            <a:r>
              <a:rPr sz="2200" spc="-30" dirty="0">
                <a:latin typeface="Cambria"/>
                <a:cs typeface="Cambria"/>
              </a:rPr>
              <a:t>involved</a:t>
            </a:r>
            <a:endParaRPr sz="2200" dirty="0">
              <a:latin typeface="Cambria"/>
              <a:cs typeface="Cambria"/>
            </a:endParaRPr>
          </a:p>
          <a:p>
            <a:pPr marL="697865" indent="-227965">
              <a:lnSpc>
                <a:spcPct val="100000"/>
              </a:lnSpc>
              <a:spcBef>
                <a:spcPts val="1814"/>
              </a:spcBef>
              <a:buClr>
                <a:srgbClr val="44536A"/>
              </a:buClr>
              <a:buFont typeface="Wingdings"/>
              <a:buChar char=""/>
              <a:tabLst>
                <a:tab pos="698500" algn="l"/>
              </a:tabLst>
            </a:pPr>
            <a:r>
              <a:rPr sz="2200" spc="-15" dirty="0">
                <a:latin typeface="Cambria"/>
                <a:cs typeface="Cambria"/>
              </a:rPr>
              <a:t>Company </a:t>
            </a:r>
            <a:r>
              <a:rPr sz="2200" spc="-5" dirty="0">
                <a:latin typeface="Cambria"/>
                <a:cs typeface="Cambria"/>
              </a:rPr>
              <a:t>functions, risks </a:t>
            </a:r>
            <a:r>
              <a:rPr sz="2200" spc="-10" dirty="0">
                <a:latin typeface="Cambria"/>
                <a:cs typeface="Cambria"/>
              </a:rPr>
              <a:t>assumed, contractual terms and</a:t>
            </a:r>
            <a:r>
              <a:rPr sz="2200" spc="180" dirty="0">
                <a:latin typeface="Cambria"/>
                <a:cs typeface="Cambria"/>
              </a:rPr>
              <a:t> </a:t>
            </a:r>
            <a:r>
              <a:rPr sz="2200" spc="-5" dirty="0">
                <a:latin typeface="Cambria"/>
                <a:cs typeface="Cambria"/>
              </a:rPr>
              <a:t>conditions;</a:t>
            </a:r>
            <a:endParaRPr sz="2200" dirty="0">
              <a:latin typeface="Cambria"/>
              <a:cs typeface="Cambria"/>
            </a:endParaRPr>
          </a:p>
          <a:p>
            <a:pPr marL="697865" indent="-227965">
              <a:lnSpc>
                <a:spcPct val="100000"/>
              </a:lnSpc>
              <a:spcBef>
                <a:spcPts val="1825"/>
              </a:spcBef>
              <a:buClr>
                <a:srgbClr val="44536A"/>
              </a:buClr>
              <a:buFont typeface="Wingdings"/>
              <a:buChar char=""/>
              <a:tabLst>
                <a:tab pos="698500" algn="l"/>
              </a:tabLst>
            </a:pPr>
            <a:r>
              <a:rPr sz="2200" spc="-5" dirty="0">
                <a:latin typeface="Cambria"/>
                <a:cs typeface="Cambria"/>
              </a:rPr>
              <a:t>Economic </a:t>
            </a:r>
            <a:r>
              <a:rPr sz="2200" spc="-10" dirty="0">
                <a:latin typeface="Cambria"/>
                <a:cs typeface="Cambria"/>
              </a:rPr>
              <a:t>and </a:t>
            </a:r>
            <a:r>
              <a:rPr sz="2200" spc="-15" dirty="0">
                <a:latin typeface="Cambria"/>
                <a:cs typeface="Cambria"/>
              </a:rPr>
              <a:t>market</a:t>
            </a:r>
            <a:r>
              <a:rPr sz="2200" spc="45" dirty="0">
                <a:latin typeface="Cambria"/>
                <a:cs typeface="Cambria"/>
              </a:rPr>
              <a:t> </a:t>
            </a:r>
            <a:r>
              <a:rPr sz="2200" spc="-5" dirty="0">
                <a:latin typeface="Cambria"/>
                <a:cs typeface="Cambria"/>
              </a:rPr>
              <a:t>conditions;</a:t>
            </a:r>
            <a:endParaRPr sz="2200" dirty="0">
              <a:latin typeface="Cambria"/>
              <a:cs typeface="Cambria"/>
            </a:endParaRPr>
          </a:p>
          <a:p>
            <a:pPr marL="697865" indent="-227965">
              <a:lnSpc>
                <a:spcPct val="100000"/>
              </a:lnSpc>
              <a:spcBef>
                <a:spcPts val="1825"/>
              </a:spcBef>
              <a:buClr>
                <a:srgbClr val="44536A"/>
              </a:buClr>
              <a:buFont typeface="Wingdings"/>
              <a:buChar char=""/>
              <a:tabLst>
                <a:tab pos="698500" algn="l"/>
              </a:tabLst>
            </a:pPr>
            <a:r>
              <a:rPr sz="2200" spc="-10" dirty="0">
                <a:latin typeface="Cambria"/>
                <a:cs typeface="Cambria"/>
              </a:rPr>
              <a:t>Internal </a:t>
            </a:r>
            <a:r>
              <a:rPr sz="2200" spc="-5" dirty="0">
                <a:latin typeface="Cambria"/>
                <a:cs typeface="Cambria"/>
              </a:rPr>
              <a:t>as </a:t>
            </a:r>
            <a:r>
              <a:rPr sz="2200" spc="-10" dirty="0">
                <a:latin typeface="Cambria"/>
                <a:cs typeface="Cambria"/>
              </a:rPr>
              <a:t>well </a:t>
            </a:r>
            <a:r>
              <a:rPr sz="2200" spc="-5" dirty="0">
                <a:latin typeface="Cambria"/>
                <a:cs typeface="Cambria"/>
              </a:rPr>
              <a:t>as </a:t>
            </a:r>
            <a:r>
              <a:rPr sz="2200" spc="-10" dirty="0">
                <a:latin typeface="Cambria"/>
                <a:cs typeface="Cambria"/>
              </a:rPr>
              <a:t>external comparables </a:t>
            </a:r>
            <a:r>
              <a:rPr sz="2200" spc="-5" dirty="0">
                <a:latin typeface="Cambria"/>
                <a:cs typeface="Cambria"/>
              </a:rPr>
              <a:t>should be</a:t>
            </a:r>
            <a:r>
              <a:rPr sz="2200" spc="185" dirty="0">
                <a:latin typeface="Cambria"/>
                <a:cs typeface="Cambria"/>
              </a:rPr>
              <a:t> </a:t>
            </a:r>
            <a:r>
              <a:rPr sz="2200" spc="-15" dirty="0">
                <a:latin typeface="Cambria"/>
                <a:cs typeface="Cambria"/>
              </a:rPr>
              <a:t>analysed</a:t>
            </a:r>
            <a:endParaRPr sz="2200" dirty="0">
              <a:latin typeface="Cambria"/>
              <a:cs typeface="Cambria"/>
            </a:endParaRPr>
          </a:p>
          <a:p>
            <a:pPr marL="697865" indent="-227965">
              <a:lnSpc>
                <a:spcPct val="100000"/>
              </a:lnSpc>
              <a:spcBef>
                <a:spcPts val="1810"/>
              </a:spcBef>
              <a:buClr>
                <a:srgbClr val="44536A"/>
              </a:buClr>
              <a:buFont typeface="Wingdings"/>
              <a:buChar char=""/>
              <a:tabLst>
                <a:tab pos="698500" algn="l"/>
              </a:tabLst>
            </a:pPr>
            <a:r>
              <a:rPr sz="2200" spc="-10" dirty="0">
                <a:latin typeface="Cambria"/>
                <a:cs typeface="Cambria"/>
              </a:rPr>
              <a:t>Comparables </a:t>
            </a:r>
            <a:r>
              <a:rPr sz="2200" spc="-5" dirty="0">
                <a:latin typeface="Cambria"/>
                <a:cs typeface="Cambria"/>
              </a:rPr>
              <a:t>should be independent </a:t>
            </a:r>
            <a:r>
              <a:rPr sz="2200" spc="-10" dirty="0">
                <a:latin typeface="Cambria"/>
                <a:cs typeface="Cambria"/>
              </a:rPr>
              <a:t>and </a:t>
            </a:r>
            <a:r>
              <a:rPr sz="2200" spc="-5" dirty="0">
                <a:latin typeface="Cambria"/>
                <a:cs typeface="Cambria"/>
              </a:rPr>
              <a:t>atleast of the same / similar</a:t>
            </a:r>
            <a:r>
              <a:rPr sz="2200" spc="275" dirty="0">
                <a:latin typeface="Cambria"/>
                <a:cs typeface="Cambria"/>
              </a:rPr>
              <a:t> </a:t>
            </a:r>
            <a:r>
              <a:rPr sz="2200" spc="-5" dirty="0">
                <a:latin typeface="Cambria"/>
                <a:cs typeface="Cambria"/>
              </a:rPr>
              <a:t>industry</a:t>
            </a:r>
            <a:endParaRPr sz="2200" dirty="0">
              <a:latin typeface="Cambria"/>
              <a:cs typeface="Cambria"/>
            </a:endParaRPr>
          </a:p>
        </p:txBody>
      </p:sp>
      <p:sp>
        <p:nvSpPr>
          <p:cNvPr id="3" name="object 3"/>
          <p:cNvSpPr txBox="1"/>
          <p:nvPr/>
        </p:nvSpPr>
        <p:spPr>
          <a:xfrm>
            <a:off x="11106911" y="6477380"/>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33</a:t>
            </a:r>
            <a:endParaRPr sz="1200">
              <a:latin typeface="Calibri"/>
              <a:cs typeface="Calibri"/>
            </a:endParaRPr>
          </a:p>
        </p:txBody>
      </p:sp>
      <p:sp>
        <p:nvSpPr>
          <p:cNvPr id="4" name="object 4"/>
          <p:cNvSpPr/>
          <p:nvPr/>
        </p:nvSpPr>
        <p:spPr>
          <a:xfrm>
            <a:off x="1593857" y="4972503"/>
            <a:ext cx="2111744" cy="159883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83608" y="4695444"/>
            <a:ext cx="2857499" cy="1905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005571" y="4838319"/>
            <a:ext cx="3810000" cy="1762125"/>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73151" y="90296"/>
            <a:ext cx="5519420" cy="376555"/>
          </a:xfrm>
          <a:prstGeom prst="rect">
            <a:avLst/>
          </a:prstGeom>
        </p:spPr>
        <p:txBody>
          <a:bodyPr vert="horz" wrap="square" lIns="0" tIns="12700" rIns="0" bIns="0" rtlCol="0">
            <a:spAutoFit/>
          </a:bodyPr>
          <a:lstStyle/>
          <a:p>
            <a:pPr marL="12700">
              <a:lnSpc>
                <a:spcPct val="100000"/>
              </a:lnSpc>
              <a:spcBef>
                <a:spcPts val="100"/>
              </a:spcBef>
            </a:pPr>
            <a:r>
              <a:rPr sz="2300" b="1" spc="-5" dirty="0">
                <a:solidFill>
                  <a:srgbClr val="002060"/>
                </a:solidFill>
                <a:latin typeface="Trebuchet MS"/>
                <a:cs typeface="Trebuchet MS"/>
              </a:rPr>
              <a:t>SEARCH </a:t>
            </a:r>
            <a:r>
              <a:rPr sz="2300" b="1" dirty="0">
                <a:solidFill>
                  <a:srgbClr val="002060"/>
                </a:solidFill>
                <a:latin typeface="Trebuchet MS"/>
                <a:cs typeface="Trebuchet MS"/>
              </a:rPr>
              <a:t>OF </a:t>
            </a:r>
            <a:r>
              <a:rPr sz="2300" b="1" spc="-20" dirty="0">
                <a:solidFill>
                  <a:srgbClr val="002060"/>
                </a:solidFill>
                <a:latin typeface="Trebuchet MS"/>
                <a:cs typeface="Trebuchet MS"/>
              </a:rPr>
              <a:t>COMPARABLES </a:t>
            </a:r>
            <a:r>
              <a:rPr sz="2300" b="1" dirty="0">
                <a:solidFill>
                  <a:srgbClr val="002060"/>
                </a:solidFill>
                <a:latin typeface="Trebuchet MS"/>
                <a:cs typeface="Trebuchet MS"/>
              </a:rPr>
              <a:t>ON</a:t>
            </a:r>
            <a:r>
              <a:rPr sz="2300" b="1" spc="-30" dirty="0">
                <a:solidFill>
                  <a:srgbClr val="002060"/>
                </a:solidFill>
                <a:latin typeface="Trebuchet MS"/>
                <a:cs typeface="Trebuchet MS"/>
              </a:rPr>
              <a:t> </a:t>
            </a:r>
            <a:r>
              <a:rPr sz="2300" b="1" spc="-60" dirty="0">
                <a:solidFill>
                  <a:srgbClr val="002060"/>
                </a:solidFill>
                <a:latin typeface="Trebuchet MS"/>
                <a:cs typeface="Trebuchet MS"/>
              </a:rPr>
              <a:t>DATABASE</a:t>
            </a:r>
            <a:endParaRPr sz="2300">
              <a:solidFill>
                <a:srgbClr val="002060"/>
              </a:solidFill>
              <a:latin typeface="Trebuchet MS"/>
              <a:cs typeface="Trebuchet MS"/>
            </a:endParaRPr>
          </a:p>
        </p:txBody>
      </p:sp>
      <p:sp>
        <p:nvSpPr>
          <p:cNvPr id="8" name="object 8"/>
          <p:cNvSpPr/>
          <p:nvPr/>
        </p:nvSpPr>
        <p:spPr>
          <a:xfrm>
            <a:off x="0" y="0"/>
            <a:ext cx="394970" cy="551815"/>
          </a:xfrm>
          <a:custGeom>
            <a:avLst/>
            <a:gdLst/>
            <a:ahLst/>
            <a:cxnLst/>
            <a:rect l="l" t="t" r="r" b="b"/>
            <a:pathLst>
              <a:path w="394970" h="551815">
                <a:moveTo>
                  <a:pt x="0" y="551688"/>
                </a:moveTo>
                <a:lnTo>
                  <a:pt x="394716" y="551688"/>
                </a:lnTo>
                <a:lnTo>
                  <a:pt x="394716"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890269"/>
          </a:xfrm>
          <a:custGeom>
            <a:avLst/>
            <a:gdLst/>
            <a:ahLst/>
            <a:cxnLst/>
            <a:rect l="l" t="t" r="r" b="b"/>
            <a:pathLst>
              <a:path w="12192000" h="890269">
                <a:moveTo>
                  <a:pt x="0" y="890016"/>
                </a:moveTo>
                <a:lnTo>
                  <a:pt x="12192000" y="890016"/>
                </a:lnTo>
                <a:lnTo>
                  <a:pt x="12192000" y="0"/>
                </a:lnTo>
                <a:lnTo>
                  <a:pt x="0" y="0"/>
                </a:lnTo>
                <a:lnTo>
                  <a:pt x="0" y="890016"/>
                </a:lnTo>
                <a:close/>
              </a:path>
            </a:pathLst>
          </a:custGeom>
          <a:solidFill>
            <a:srgbClr val="99A8BC">
              <a:alpha val="29019"/>
            </a:srgbClr>
          </a:solidFill>
        </p:spPr>
        <p:txBody>
          <a:bodyPr wrap="square" lIns="0" tIns="0" rIns="0" bIns="0" rtlCol="0"/>
          <a:lstStyle/>
          <a:p>
            <a:endParaRPr dirty="0"/>
          </a:p>
        </p:txBody>
      </p:sp>
      <p:sp>
        <p:nvSpPr>
          <p:cNvPr id="3" name="object 3"/>
          <p:cNvSpPr/>
          <p:nvPr/>
        </p:nvSpPr>
        <p:spPr>
          <a:xfrm>
            <a:off x="397763" y="0"/>
            <a:ext cx="11794490" cy="102235"/>
          </a:xfrm>
          <a:custGeom>
            <a:avLst/>
            <a:gdLst/>
            <a:ahLst/>
            <a:cxnLst/>
            <a:rect l="l" t="t" r="r" b="b"/>
            <a:pathLst>
              <a:path w="11794490" h="102235">
                <a:moveTo>
                  <a:pt x="0" y="102107"/>
                </a:moveTo>
                <a:lnTo>
                  <a:pt x="11794236" y="102107"/>
                </a:lnTo>
                <a:lnTo>
                  <a:pt x="11794236" y="0"/>
                </a:lnTo>
                <a:lnTo>
                  <a:pt x="0" y="0"/>
                </a:lnTo>
                <a:lnTo>
                  <a:pt x="0" y="102107"/>
                </a:lnTo>
                <a:close/>
              </a:path>
            </a:pathLst>
          </a:custGeom>
          <a:solidFill>
            <a:srgbClr val="44536A"/>
          </a:solidFill>
        </p:spPr>
        <p:txBody>
          <a:bodyPr wrap="square" lIns="0" tIns="0" rIns="0" bIns="0" rtlCol="0"/>
          <a:lstStyle/>
          <a:p>
            <a:endParaRPr/>
          </a:p>
        </p:txBody>
      </p:sp>
      <p:sp>
        <p:nvSpPr>
          <p:cNvPr id="4" name="object 4"/>
          <p:cNvSpPr/>
          <p:nvPr/>
        </p:nvSpPr>
        <p:spPr>
          <a:xfrm>
            <a:off x="10791443"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5B9BD4"/>
          </a:solidFill>
        </p:spPr>
        <p:txBody>
          <a:bodyPr wrap="square" lIns="0" tIns="0" rIns="0" bIns="0" rtlCol="0"/>
          <a:lstStyle/>
          <a:p>
            <a:endParaRPr/>
          </a:p>
        </p:txBody>
      </p:sp>
      <p:sp>
        <p:nvSpPr>
          <p:cNvPr id="5" name="object 5"/>
          <p:cNvSpPr/>
          <p:nvPr/>
        </p:nvSpPr>
        <p:spPr>
          <a:xfrm>
            <a:off x="10102595"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FFC000"/>
          </a:solidFill>
        </p:spPr>
        <p:txBody>
          <a:bodyPr wrap="square" lIns="0" tIns="0" rIns="0" bIns="0" rtlCol="0"/>
          <a:lstStyle/>
          <a:p>
            <a:endParaRPr/>
          </a:p>
        </p:txBody>
      </p:sp>
      <p:sp>
        <p:nvSpPr>
          <p:cNvPr id="6" name="object 6"/>
          <p:cNvSpPr/>
          <p:nvPr/>
        </p:nvSpPr>
        <p:spPr>
          <a:xfrm>
            <a:off x="9413747"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A4A4A4"/>
          </a:solidFill>
        </p:spPr>
        <p:txBody>
          <a:bodyPr wrap="square" lIns="0" tIns="0" rIns="0" bIns="0" rtlCol="0"/>
          <a:lstStyle/>
          <a:p>
            <a:endParaRPr/>
          </a:p>
        </p:txBody>
      </p:sp>
      <p:sp>
        <p:nvSpPr>
          <p:cNvPr id="7" name="object 7"/>
          <p:cNvSpPr/>
          <p:nvPr/>
        </p:nvSpPr>
        <p:spPr>
          <a:xfrm>
            <a:off x="8724900"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EC7C30"/>
          </a:solidFill>
        </p:spPr>
        <p:txBody>
          <a:bodyPr wrap="square" lIns="0" tIns="0" rIns="0" bIns="0" rtlCol="0"/>
          <a:lstStyle/>
          <a:p>
            <a:endParaRPr/>
          </a:p>
        </p:txBody>
      </p:sp>
      <p:sp>
        <p:nvSpPr>
          <p:cNvPr id="8" name="object 8"/>
          <p:cNvSpPr/>
          <p:nvPr/>
        </p:nvSpPr>
        <p:spPr>
          <a:xfrm>
            <a:off x="8036052" y="0"/>
            <a:ext cx="749935" cy="102235"/>
          </a:xfrm>
          <a:custGeom>
            <a:avLst/>
            <a:gdLst/>
            <a:ahLst/>
            <a:cxnLst/>
            <a:rect l="l" t="t" r="r" b="b"/>
            <a:pathLst>
              <a:path w="749934" h="102235">
                <a:moveTo>
                  <a:pt x="749807" y="0"/>
                </a:moveTo>
                <a:lnTo>
                  <a:pt x="57403" y="0"/>
                </a:lnTo>
                <a:lnTo>
                  <a:pt x="0" y="102107"/>
                </a:lnTo>
                <a:lnTo>
                  <a:pt x="692403" y="102107"/>
                </a:lnTo>
                <a:lnTo>
                  <a:pt x="749807" y="0"/>
                </a:lnTo>
                <a:close/>
              </a:path>
            </a:pathLst>
          </a:custGeom>
          <a:solidFill>
            <a:srgbClr val="4471C4"/>
          </a:solidFill>
        </p:spPr>
        <p:txBody>
          <a:bodyPr wrap="square" lIns="0" tIns="0" rIns="0" bIns="0" rtlCol="0"/>
          <a:lstStyle/>
          <a:p>
            <a:endParaRPr/>
          </a:p>
        </p:txBody>
      </p:sp>
      <p:sp>
        <p:nvSpPr>
          <p:cNvPr id="9" name="object 9"/>
          <p:cNvSpPr/>
          <p:nvPr/>
        </p:nvSpPr>
        <p:spPr>
          <a:xfrm>
            <a:off x="11480292" y="0"/>
            <a:ext cx="711835" cy="102235"/>
          </a:xfrm>
          <a:custGeom>
            <a:avLst/>
            <a:gdLst/>
            <a:ahLst/>
            <a:cxnLst/>
            <a:rect l="l" t="t" r="r" b="b"/>
            <a:pathLst>
              <a:path w="711834" h="102235">
                <a:moveTo>
                  <a:pt x="711707" y="0"/>
                </a:moveTo>
                <a:lnTo>
                  <a:pt x="57150" y="0"/>
                </a:lnTo>
                <a:lnTo>
                  <a:pt x="0" y="102107"/>
                </a:lnTo>
                <a:lnTo>
                  <a:pt x="711707" y="102107"/>
                </a:lnTo>
                <a:lnTo>
                  <a:pt x="711707" y="0"/>
                </a:lnTo>
                <a:close/>
              </a:path>
            </a:pathLst>
          </a:custGeom>
          <a:solidFill>
            <a:srgbClr val="6FAC46"/>
          </a:solidFill>
        </p:spPr>
        <p:txBody>
          <a:bodyPr wrap="square" lIns="0" tIns="0" rIns="0" bIns="0" rtlCol="0"/>
          <a:lstStyle/>
          <a:p>
            <a:endParaRPr/>
          </a:p>
        </p:txBody>
      </p:sp>
      <p:sp>
        <p:nvSpPr>
          <p:cNvPr id="10" name="object 10"/>
          <p:cNvSpPr/>
          <p:nvPr/>
        </p:nvSpPr>
        <p:spPr>
          <a:xfrm>
            <a:off x="11541252" y="6170676"/>
            <a:ext cx="413384" cy="510540"/>
          </a:xfrm>
          <a:custGeom>
            <a:avLst/>
            <a:gdLst/>
            <a:ahLst/>
            <a:cxnLst/>
            <a:rect l="l" t="t" r="r" b="b"/>
            <a:pathLst>
              <a:path w="413384" h="510540">
                <a:moveTo>
                  <a:pt x="206501" y="0"/>
                </a:moveTo>
                <a:lnTo>
                  <a:pt x="0" y="103251"/>
                </a:lnTo>
                <a:lnTo>
                  <a:pt x="0" y="407289"/>
                </a:lnTo>
                <a:lnTo>
                  <a:pt x="206501" y="510540"/>
                </a:lnTo>
                <a:lnTo>
                  <a:pt x="413003" y="407289"/>
                </a:lnTo>
                <a:lnTo>
                  <a:pt x="413003" y="103251"/>
                </a:lnTo>
                <a:lnTo>
                  <a:pt x="206501" y="0"/>
                </a:lnTo>
                <a:close/>
              </a:path>
            </a:pathLst>
          </a:custGeom>
          <a:solidFill>
            <a:srgbClr val="4471C4"/>
          </a:solidFill>
        </p:spPr>
        <p:txBody>
          <a:bodyPr wrap="square" lIns="0" tIns="0" rIns="0" bIns="0" rtlCol="0"/>
          <a:lstStyle/>
          <a:p>
            <a:endParaRPr/>
          </a:p>
        </p:txBody>
      </p:sp>
      <p:sp>
        <p:nvSpPr>
          <p:cNvPr id="11" name="object 11"/>
          <p:cNvSpPr/>
          <p:nvPr/>
        </p:nvSpPr>
        <p:spPr>
          <a:xfrm>
            <a:off x="11315700" y="0"/>
            <a:ext cx="591311" cy="534924"/>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663041" y="1078484"/>
            <a:ext cx="2717800" cy="1259840"/>
          </a:xfrm>
          <a:prstGeom prst="rect">
            <a:avLst/>
          </a:prstGeom>
        </p:spPr>
        <p:txBody>
          <a:bodyPr vert="horz" wrap="square" lIns="0" tIns="12065" rIns="0" bIns="0" rtlCol="0">
            <a:spAutoFit/>
          </a:bodyPr>
          <a:lstStyle/>
          <a:p>
            <a:pPr marL="1819275">
              <a:lnSpc>
                <a:spcPct val="100000"/>
              </a:lnSpc>
              <a:spcBef>
                <a:spcPts val="95"/>
              </a:spcBef>
            </a:pPr>
            <a:r>
              <a:rPr sz="1600" b="1" spc="-5" dirty="0">
                <a:latin typeface="Book Antiqua"/>
                <a:cs typeface="Book Antiqua"/>
              </a:rPr>
              <a:t>Meaning</a:t>
            </a:r>
            <a:endParaRPr sz="1600" dirty="0">
              <a:latin typeface="Book Antiqua"/>
              <a:cs typeface="Book Antiqua"/>
            </a:endParaRPr>
          </a:p>
          <a:p>
            <a:pPr marL="573405" marR="5080" indent="-449580" algn="r">
              <a:lnSpc>
                <a:spcPct val="100000"/>
              </a:lnSpc>
              <a:spcBef>
                <a:spcPts val="1080"/>
              </a:spcBef>
            </a:pPr>
            <a:r>
              <a:rPr sz="1400" spc="-5" dirty="0">
                <a:solidFill>
                  <a:srgbClr val="7E7E7E"/>
                </a:solidFill>
                <a:latin typeface="Book Antiqua"/>
                <a:cs typeface="Book Antiqua"/>
              </a:rPr>
              <a:t>It </a:t>
            </a:r>
            <a:r>
              <a:rPr sz="1400" dirty="0">
                <a:solidFill>
                  <a:srgbClr val="7E7E7E"/>
                </a:solidFill>
                <a:latin typeface="Book Antiqua"/>
                <a:cs typeface="Book Antiqua"/>
              </a:rPr>
              <a:t>is applied when </a:t>
            </a:r>
            <a:r>
              <a:rPr sz="1400" spc="-5" dirty="0">
                <a:solidFill>
                  <a:srgbClr val="7E7E7E"/>
                </a:solidFill>
                <a:latin typeface="Book Antiqua"/>
                <a:cs typeface="Book Antiqua"/>
              </a:rPr>
              <a:t>the</a:t>
            </a:r>
            <a:r>
              <a:rPr sz="1400" spc="-75" dirty="0">
                <a:solidFill>
                  <a:srgbClr val="7E7E7E"/>
                </a:solidFill>
                <a:latin typeface="Book Antiqua"/>
                <a:cs typeface="Book Antiqua"/>
              </a:rPr>
              <a:t> </a:t>
            </a:r>
            <a:r>
              <a:rPr sz="1400" dirty="0">
                <a:solidFill>
                  <a:srgbClr val="7E7E7E"/>
                </a:solidFill>
                <a:latin typeface="Book Antiqua"/>
                <a:cs typeface="Book Antiqua"/>
              </a:rPr>
              <a:t>number</a:t>
            </a:r>
            <a:r>
              <a:rPr sz="1400" spc="-15" dirty="0">
                <a:solidFill>
                  <a:srgbClr val="7E7E7E"/>
                </a:solidFill>
                <a:latin typeface="Book Antiqua"/>
                <a:cs typeface="Book Antiqua"/>
              </a:rPr>
              <a:t> </a:t>
            </a:r>
            <a:r>
              <a:rPr sz="1400" dirty="0">
                <a:solidFill>
                  <a:srgbClr val="7E7E7E"/>
                </a:solidFill>
                <a:latin typeface="Book Antiqua"/>
                <a:cs typeface="Book Antiqua"/>
              </a:rPr>
              <a:t>of  comparables are 6 or</a:t>
            </a:r>
            <a:r>
              <a:rPr sz="1400" spc="-130" dirty="0">
                <a:solidFill>
                  <a:srgbClr val="7E7E7E"/>
                </a:solidFill>
                <a:latin typeface="Book Antiqua"/>
                <a:cs typeface="Book Antiqua"/>
              </a:rPr>
              <a:t> </a:t>
            </a:r>
            <a:r>
              <a:rPr sz="1400" dirty="0">
                <a:solidFill>
                  <a:srgbClr val="7E7E7E"/>
                </a:solidFill>
                <a:latin typeface="Book Antiqua"/>
                <a:cs typeface="Book Antiqua"/>
              </a:rPr>
              <a:t>more.</a:t>
            </a:r>
            <a:endParaRPr sz="1400" dirty="0">
              <a:latin typeface="Book Antiqua"/>
              <a:cs typeface="Book Antiqua"/>
            </a:endParaRPr>
          </a:p>
          <a:p>
            <a:pPr marR="6350" algn="r">
              <a:lnSpc>
                <a:spcPct val="100000"/>
              </a:lnSpc>
            </a:pPr>
            <a:r>
              <a:rPr sz="1400" spc="-5" dirty="0">
                <a:solidFill>
                  <a:srgbClr val="7E7E7E"/>
                </a:solidFill>
                <a:latin typeface="Book Antiqua"/>
                <a:cs typeface="Book Antiqua"/>
              </a:rPr>
              <a:t>If </a:t>
            </a:r>
            <a:r>
              <a:rPr sz="1400" dirty="0">
                <a:solidFill>
                  <a:srgbClr val="7E7E7E"/>
                </a:solidFill>
                <a:latin typeface="Book Antiqua"/>
                <a:cs typeface="Book Antiqua"/>
              </a:rPr>
              <a:t>it is less </a:t>
            </a:r>
            <a:r>
              <a:rPr sz="1400" spc="-5" dirty="0">
                <a:solidFill>
                  <a:srgbClr val="7E7E7E"/>
                </a:solidFill>
                <a:latin typeface="Book Antiqua"/>
                <a:cs typeface="Book Antiqua"/>
              </a:rPr>
              <a:t>than </a:t>
            </a:r>
            <a:r>
              <a:rPr sz="1400" dirty="0">
                <a:solidFill>
                  <a:srgbClr val="7E7E7E"/>
                </a:solidFill>
                <a:latin typeface="Book Antiqua"/>
                <a:cs typeface="Book Antiqua"/>
              </a:rPr>
              <a:t>6 , </a:t>
            </a:r>
            <a:r>
              <a:rPr sz="1400" spc="-5" dirty="0">
                <a:solidFill>
                  <a:srgbClr val="7E7E7E"/>
                </a:solidFill>
                <a:latin typeface="Book Antiqua"/>
                <a:cs typeface="Book Antiqua"/>
              </a:rPr>
              <a:t>then</a:t>
            </a:r>
            <a:r>
              <a:rPr sz="1400" spc="-80" dirty="0">
                <a:solidFill>
                  <a:srgbClr val="7E7E7E"/>
                </a:solidFill>
                <a:latin typeface="Book Antiqua"/>
                <a:cs typeface="Book Antiqua"/>
              </a:rPr>
              <a:t> </a:t>
            </a:r>
            <a:r>
              <a:rPr sz="1400" dirty="0">
                <a:solidFill>
                  <a:srgbClr val="7E7E7E"/>
                </a:solidFill>
                <a:latin typeface="Book Antiqua"/>
                <a:cs typeface="Book Antiqua"/>
              </a:rPr>
              <a:t>Arithmetic</a:t>
            </a:r>
            <a:endParaRPr sz="1400" dirty="0">
              <a:latin typeface="Book Antiqua"/>
              <a:cs typeface="Book Antiqua"/>
            </a:endParaRPr>
          </a:p>
          <a:p>
            <a:pPr marR="5080" algn="r">
              <a:lnSpc>
                <a:spcPct val="100000"/>
              </a:lnSpc>
            </a:pPr>
            <a:r>
              <a:rPr sz="1400" dirty="0">
                <a:solidFill>
                  <a:srgbClr val="7E7E7E"/>
                </a:solidFill>
                <a:latin typeface="Book Antiqua"/>
                <a:cs typeface="Book Antiqua"/>
              </a:rPr>
              <a:t>Concept is</a:t>
            </a:r>
            <a:r>
              <a:rPr sz="1400" spc="-55" dirty="0">
                <a:solidFill>
                  <a:srgbClr val="7E7E7E"/>
                </a:solidFill>
                <a:latin typeface="Book Antiqua"/>
                <a:cs typeface="Book Antiqua"/>
              </a:rPr>
              <a:t> </a:t>
            </a:r>
            <a:r>
              <a:rPr sz="1400" spc="-10" dirty="0">
                <a:solidFill>
                  <a:srgbClr val="7E7E7E"/>
                </a:solidFill>
                <a:latin typeface="Book Antiqua"/>
                <a:cs typeface="Book Antiqua"/>
              </a:rPr>
              <a:t>applied</a:t>
            </a:r>
            <a:r>
              <a:rPr sz="1200" spc="-10" dirty="0">
                <a:solidFill>
                  <a:srgbClr val="7E7E7E"/>
                </a:solidFill>
                <a:latin typeface="Calibri"/>
                <a:cs typeface="Calibri"/>
              </a:rPr>
              <a:t>.</a:t>
            </a:r>
            <a:endParaRPr sz="1200" dirty="0">
              <a:latin typeface="Calibri"/>
              <a:cs typeface="Calibri"/>
            </a:endParaRPr>
          </a:p>
        </p:txBody>
      </p:sp>
      <p:sp>
        <p:nvSpPr>
          <p:cNvPr id="13" name="object 13"/>
          <p:cNvSpPr txBox="1"/>
          <p:nvPr/>
        </p:nvSpPr>
        <p:spPr>
          <a:xfrm>
            <a:off x="8949943" y="1219852"/>
            <a:ext cx="2305050" cy="1704975"/>
          </a:xfrm>
          <a:prstGeom prst="rect">
            <a:avLst/>
          </a:prstGeom>
        </p:spPr>
        <p:txBody>
          <a:bodyPr vert="horz" wrap="square" lIns="0" tIns="94615" rIns="0" bIns="0" rtlCol="0">
            <a:spAutoFit/>
          </a:bodyPr>
          <a:lstStyle/>
          <a:p>
            <a:pPr marL="12700">
              <a:lnSpc>
                <a:spcPct val="100000"/>
              </a:lnSpc>
              <a:spcBef>
                <a:spcPts val="745"/>
              </a:spcBef>
            </a:pPr>
            <a:r>
              <a:rPr sz="1600" b="1" spc="-5" dirty="0">
                <a:latin typeface="Book Antiqua"/>
                <a:cs typeface="Book Antiqua"/>
              </a:rPr>
              <a:t>Mutiple Year</a:t>
            </a:r>
            <a:r>
              <a:rPr sz="1600" b="1" spc="5" dirty="0">
                <a:latin typeface="Book Antiqua"/>
                <a:cs typeface="Book Antiqua"/>
              </a:rPr>
              <a:t> </a:t>
            </a:r>
            <a:r>
              <a:rPr sz="1600" b="1" spc="-5" dirty="0">
                <a:latin typeface="Book Antiqua"/>
                <a:cs typeface="Book Antiqua"/>
              </a:rPr>
              <a:t>data</a:t>
            </a:r>
            <a:endParaRPr sz="1600">
              <a:latin typeface="Book Antiqua"/>
              <a:cs typeface="Book Antiqua"/>
            </a:endParaRPr>
          </a:p>
          <a:p>
            <a:pPr marL="12700" marR="5080">
              <a:lnSpc>
                <a:spcPct val="100000"/>
              </a:lnSpc>
              <a:spcBef>
                <a:spcPts val="570"/>
              </a:spcBef>
            </a:pPr>
            <a:r>
              <a:rPr sz="1400" dirty="0">
                <a:solidFill>
                  <a:srgbClr val="7E7E7E"/>
                </a:solidFill>
                <a:latin typeface="Book Antiqua"/>
                <a:cs typeface="Book Antiqua"/>
              </a:rPr>
              <a:t>Data of </a:t>
            </a:r>
            <a:r>
              <a:rPr sz="1400" spc="-5" dirty="0">
                <a:solidFill>
                  <a:srgbClr val="7E7E7E"/>
                </a:solidFill>
                <a:latin typeface="Book Antiqua"/>
                <a:cs typeface="Book Antiqua"/>
              </a:rPr>
              <a:t>the </a:t>
            </a:r>
            <a:r>
              <a:rPr sz="1400" dirty="0">
                <a:solidFill>
                  <a:srgbClr val="7E7E7E"/>
                </a:solidFill>
                <a:latin typeface="Book Antiqua"/>
                <a:cs typeface="Book Antiqua"/>
              </a:rPr>
              <a:t>current </a:t>
            </a:r>
            <a:r>
              <a:rPr sz="1400" spc="-5" dirty="0">
                <a:solidFill>
                  <a:srgbClr val="7E7E7E"/>
                </a:solidFill>
                <a:latin typeface="Book Antiqua"/>
                <a:cs typeface="Book Antiqua"/>
              </a:rPr>
              <a:t>year </a:t>
            </a:r>
            <a:r>
              <a:rPr sz="1400" dirty="0">
                <a:solidFill>
                  <a:srgbClr val="7E7E7E"/>
                </a:solidFill>
                <a:latin typeface="Book Antiqua"/>
                <a:cs typeface="Book Antiqua"/>
              </a:rPr>
              <a:t>in  </a:t>
            </a:r>
            <a:r>
              <a:rPr sz="1400" spc="-5" dirty="0">
                <a:solidFill>
                  <a:srgbClr val="7E7E7E"/>
                </a:solidFill>
                <a:latin typeface="Book Antiqua"/>
                <a:cs typeface="Book Antiqua"/>
              </a:rPr>
              <a:t>which </a:t>
            </a:r>
            <a:r>
              <a:rPr sz="1400" dirty="0">
                <a:solidFill>
                  <a:srgbClr val="7E7E7E"/>
                </a:solidFill>
                <a:latin typeface="Book Antiqua"/>
                <a:cs typeface="Book Antiqua"/>
              </a:rPr>
              <a:t>transaction has </a:t>
            </a:r>
            <a:r>
              <a:rPr sz="1400" spc="-5" dirty="0">
                <a:solidFill>
                  <a:srgbClr val="7E7E7E"/>
                </a:solidFill>
                <a:latin typeface="Book Antiqua"/>
                <a:cs typeface="Book Antiqua"/>
              </a:rPr>
              <a:t>been  undertaken </a:t>
            </a:r>
            <a:r>
              <a:rPr sz="1400" dirty="0">
                <a:solidFill>
                  <a:srgbClr val="7E7E7E"/>
                </a:solidFill>
                <a:latin typeface="Book Antiqua"/>
                <a:cs typeface="Book Antiqua"/>
              </a:rPr>
              <a:t>and </a:t>
            </a:r>
            <a:r>
              <a:rPr sz="1400" spc="-5" dirty="0">
                <a:solidFill>
                  <a:srgbClr val="7E7E7E"/>
                </a:solidFill>
                <a:latin typeface="Book Antiqua"/>
                <a:cs typeface="Book Antiqua"/>
              </a:rPr>
              <a:t>two years  preceding the </a:t>
            </a:r>
            <a:r>
              <a:rPr sz="1400" dirty="0">
                <a:solidFill>
                  <a:srgbClr val="7E7E7E"/>
                </a:solidFill>
                <a:latin typeface="Book Antiqua"/>
                <a:cs typeface="Book Antiqua"/>
              </a:rPr>
              <a:t>financial has  </a:t>
            </a:r>
            <a:r>
              <a:rPr sz="1400" spc="-5" dirty="0">
                <a:solidFill>
                  <a:srgbClr val="7E7E7E"/>
                </a:solidFill>
                <a:latin typeface="Book Antiqua"/>
                <a:cs typeface="Book Antiqua"/>
              </a:rPr>
              <a:t>to be taken </a:t>
            </a:r>
            <a:r>
              <a:rPr sz="1400" dirty="0">
                <a:solidFill>
                  <a:srgbClr val="7E7E7E"/>
                </a:solidFill>
                <a:latin typeface="Book Antiqua"/>
                <a:cs typeface="Book Antiqua"/>
              </a:rPr>
              <a:t>for</a:t>
            </a:r>
            <a:r>
              <a:rPr sz="1400" spc="-50" dirty="0">
                <a:solidFill>
                  <a:srgbClr val="7E7E7E"/>
                </a:solidFill>
                <a:latin typeface="Book Antiqua"/>
                <a:cs typeface="Book Antiqua"/>
              </a:rPr>
              <a:t> </a:t>
            </a:r>
            <a:r>
              <a:rPr sz="1400" dirty="0">
                <a:solidFill>
                  <a:srgbClr val="7E7E7E"/>
                </a:solidFill>
                <a:latin typeface="Book Antiqua"/>
                <a:cs typeface="Book Antiqua"/>
              </a:rPr>
              <a:t>comparability  analysis</a:t>
            </a:r>
            <a:r>
              <a:rPr sz="1400" dirty="0">
                <a:solidFill>
                  <a:srgbClr val="7E7E7E"/>
                </a:solidFill>
                <a:latin typeface="Calibri"/>
                <a:cs typeface="Calibri"/>
              </a:rPr>
              <a:t>.</a:t>
            </a:r>
            <a:endParaRPr sz="1400">
              <a:latin typeface="Calibri"/>
              <a:cs typeface="Calibri"/>
            </a:endParaRPr>
          </a:p>
        </p:txBody>
      </p:sp>
      <p:sp>
        <p:nvSpPr>
          <p:cNvPr id="14" name="object 14"/>
          <p:cNvSpPr txBox="1"/>
          <p:nvPr/>
        </p:nvSpPr>
        <p:spPr>
          <a:xfrm>
            <a:off x="714857" y="2495720"/>
            <a:ext cx="2565400" cy="1356995"/>
          </a:xfrm>
          <a:prstGeom prst="rect">
            <a:avLst/>
          </a:prstGeom>
        </p:spPr>
        <p:txBody>
          <a:bodyPr vert="horz" wrap="square" lIns="0" tIns="136525" rIns="0" bIns="0" rtlCol="0">
            <a:spAutoFit/>
          </a:bodyPr>
          <a:lstStyle/>
          <a:p>
            <a:pPr marL="62865" indent="1245870">
              <a:lnSpc>
                <a:spcPct val="100000"/>
              </a:lnSpc>
              <a:spcBef>
                <a:spcPts val="1075"/>
              </a:spcBef>
            </a:pPr>
            <a:r>
              <a:rPr sz="1600" b="1" spc="-5" dirty="0">
                <a:latin typeface="Book Antiqua"/>
                <a:cs typeface="Book Antiqua"/>
              </a:rPr>
              <a:t>Applicability</a:t>
            </a:r>
            <a:endParaRPr sz="1600">
              <a:latin typeface="Book Antiqua"/>
              <a:cs typeface="Book Antiqua"/>
            </a:endParaRPr>
          </a:p>
          <a:p>
            <a:pPr marL="12700" marR="5080" indent="50165" algn="r">
              <a:lnSpc>
                <a:spcPct val="100000"/>
              </a:lnSpc>
              <a:spcBef>
                <a:spcPts val="865"/>
              </a:spcBef>
            </a:pPr>
            <a:r>
              <a:rPr sz="1400" dirty="0">
                <a:solidFill>
                  <a:srgbClr val="7E7E7E"/>
                </a:solidFill>
                <a:latin typeface="Book Antiqua"/>
                <a:cs typeface="Book Antiqua"/>
              </a:rPr>
              <a:t>Used for all </a:t>
            </a:r>
            <a:r>
              <a:rPr sz="1400" spc="-5" dirty="0">
                <a:solidFill>
                  <a:srgbClr val="7E7E7E"/>
                </a:solidFill>
                <a:latin typeface="Book Antiqua"/>
                <a:cs typeface="Book Antiqua"/>
              </a:rPr>
              <a:t>the</a:t>
            </a:r>
            <a:r>
              <a:rPr sz="1400" spc="-80" dirty="0">
                <a:solidFill>
                  <a:srgbClr val="7E7E7E"/>
                </a:solidFill>
                <a:latin typeface="Book Antiqua"/>
                <a:cs typeface="Book Antiqua"/>
              </a:rPr>
              <a:t> </a:t>
            </a:r>
            <a:r>
              <a:rPr sz="1400" spc="-5" dirty="0">
                <a:solidFill>
                  <a:srgbClr val="7E7E7E"/>
                </a:solidFill>
                <a:latin typeface="Book Antiqua"/>
                <a:cs typeface="Book Antiqua"/>
              </a:rPr>
              <a:t>methods</a:t>
            </a:r>
            <a:r>
              <a:rPr sz="1400" spc="-25" dirty="0">
                <a:solidFill>
                  <a:srgbClr val="7E7E7E"/>
                </a:solidFill>
                <a:latin typeface="Book Antiqua"/>
                <a:cs typeface="Book Antiqua"/>
              </a:rPr>
              <a:t> </a:t>
            </a:r>
            <a:r>
              <a:rPr sz="1400" dirty="0">
                <a:solidFill>
                  <a:srgbClr val="7E7E7E"/>
                </a:solidFill>
                <a:latin typeface="Book Antiqua"/>
                <a:cs typeface="Book Antiqua"/>
              </a:rPr>
              <a:t>except  PSM and other</a:t>
            </a:r>
            <a:r>
              <a:rPr sz="1400" spc="-55" dirty="0">
                <a:solidFill>
                  <a:srgbClr val="7E7E7E"/>
                </a:solidFill>
                <a:latin typeface="Book Antiqua"/>
                <a:cs typeface="Book Antiqua"/>
              </a:rPr>
              <a:t> </a:t>
            </a:r>
            <a:r>
              <a:rPr sz="1400" spc="-5" dirty="0">
                <a:solidFill>
                  <a:srgbClr val="7E7E7E"/>
                </a:solidFill>
                <a:latin typeface="Book Antiqua"/>
                <a:cs typeface="Book Antiqua"/>
              </a:rPr>
              <a:t>method.,</a:t>
            </a:r>
            <a:r>
              <a:rPr sz="1400" spc="-10" dirty="0">
                <a:solidFill>
                  <a:srgbClr val="7E7E7E"/>
                </a:solidFill>
                <a:latin typeface="Book Antiqua"/>
                <a:cs typeface="Book Antiqua"/>
              </a:rPr>
              <a:t> </a:t>
            </a:r>
            <a:r>
              <a:rPr sz="1400" dirty="0">
                <a:solidFill>
                  <a:srgbClr val="7E7E7E"/>
                </a:solidFill>
                <a:latin typeface="Book Antiqua"/>
                <a:cs typeface="Book Antiqua"/>
              </a:rPr>
              <a:t>which  means Arithmetic</a:t>
            </a:r>
            <a:r>
              <a:rPr sz="1400" spc="-35" dirty="0">
                <a:solidFill>
                  <a:srgbClr val="7E7E7E"/>
                </a:solidFill>
                <a:latin typeface="Book Antiqua"/>
                <a:cs typeface="Book Antiqua"/>
              </a:rPr>
              <a:t> </a:t>
            </a:r>
            <a:r>
              <a:rPr sz="1400" dirty="0">
                <a:solidFill>
                  <a:srgbClr val="7E7E7E"/>
                </a:solidFill>
                <a:latin typeface="Book Antiqua"/>
                <a:cs typeface="Book Antiqua"/>
              </a:rPr>
              <a:t>mean</a:t>
            </a:r>
            <a:r>
              <a:rPr sz="1400" spc="-15" dirty="0">
                <a:solidFill>
                  <a:srgbClr val="7E7E7E"/>
                </a:solidFill>
                <a:latin typeface="Book Antiqua"/>
                <a:cs typeface="Book Antiqua"/>
              </a:rPr>
              <a:t> </a:t>
            </a:r>
            <a:r>
              <a:rPr sz="1400" dirty="0">
                <a:solidFill>
                  <a:srgbClr val="7E7E7E"/>
                </a:solidFill>
                <a:latin typeface="Book Antiqua"/>
                <a:cs typeface="Book Antiqua"/>
              </a:rPr>
              <a:t>is  applied for </a:t>
            </a:r>
            <a:r>
              <a:rPr sz="1400" spc="-5" dirty="0">
                <a:solidFill>
                  <a:srgbClr val="7E7E7E"/>
                </a:solidFill>
                <a:latin typeface="Book Antiqua"/>
                <a:cs typeface="Book Antiqua"/>
              </a:rPr>
              <a:t>both these methods</a:t>
            </a:r>
            <a:r>
              <a:rPr sz="1400" spc="-60" dirty="0">
                <a:solidFill>
                  <a:srgbClr val="7E7E7E"/>
                </a:solidFill>
                <a:latin typeface="Book Antiqua"/>
                <a:cs typeface="Book Antiqua"/>
              </a:rPr>
              <a:t> </a:t>
            </a:r>
            <a:r>
              <a:rPr sz="1200" dirty="0">
                <a:solidFill>
                  <a:srgbClr val="7E7E7E"/>
                </a:solidFill>
                <a:latin typeface="Calibri"/>
                <a:cs typeface="Calibri"/>
              </a:rPr>
              <a:t>.</a:t>
            </a:r>
            <a:endParaRPr sz="1200">
              <a:latin typeface="Calibri"/>
              <a:cs typeface="Calibri"/>
            </a:endParaRPr>
          </a:p>
        </p:txBody>
      </p:sp>
      <p:sp>
        <p:nvSpPr>
          <p:cNvPr id="15" name="object 15"/>
          <p:cNvSpPr txBox="1"/>
          <p:nvPr/>
        </p:nvSpPr>
        <p:spPr>
          <a:xfrm>
            <a:off x="752043" y="4369689"/>
            <a:ext cx="2526665" cy="1964055"/>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Book Antiqua"/>
                <a:cs typeface="Book Antiqua"/>
              </a:rPr>
              <a:t>ALP Under Range</a:t>
            </a:r>
            <a:r>
              <a:rPr sz="1600" b="1" spc="-20" dirty="0">
                <a:latin typeface="Book Antiqua"/>
                <a:cs typeface="Book Antiqua"/>
              </a:rPr>
              <a:t> </a:t>
            </a:r>
            <a:r>
              <a:rPr sz="1600" b="1" spc="-5" dirty="0">
                <a:latin typeface="Book Antiqua"/>
                <a:cs typeface="Book Antiqua"/>
              </a:rPr>
              <a:t>Concept</a:t>
            </a:r>
            <a:endParaRPr sz="1600">
              <a:latin typeface="Book Antiqua"/>
              <a:cs typeface="Book Antiqua"/>
            </a:endParaRPr>
          </a:p>
          <a:p>
            <a:pPr marL="608965" marR="14604" indent="-425450" algn="r">
              <a:lnSpc>
                <a:spcPct val="100000"/>
              </a:lnSpc>
              <a:spcBef>
                <a:spcPts val="1585"/>
              </a:spcBef>
            </a:pPr>
            <a:r>
              <a:rPr sz="1400" spc="-5" dirty="0">
                <a:solidFill>
                  <a:srgbClr val="7E7E7E"/>
                </a:solidFill>
                <a:latin typeface="Book Antiqua"/>
                <a:cs typeface="Book Antiqua"/>
              </a:rPr>
              <a:t>ALP </a:t>
            </a:r>
            <a:r>
              <a:rPr sz="1400" dirty="0">
                <a:solidFill>
                  <a:srgbClr val="7E7E7E"/>
                </a:solidFill>
                <a:latin typeface="Book Antiqua"/>
                <a:cs typeface="Book Antiqua"/>
              </a:rPr>
              <a:t>is </a:t>
            </a:r>
            <a:r>
              <a:rPr sz="1400" spc="-5" dirty="0">
                <a:solidFill>
                  <a:srgbClr val="7E7E7E"/>
                </a:solidFill>
                <a:latin typeface="Book Antiqua"/>
                <a:cs typeface="Book Antiqua"/>
              </a:rPr>
              <a:t>the </a:t>
            </a:r>
            <a:r>
              <a:rPr sz="1400" spc="5" dirty="0">
                <a:solidFill>
                  <a:srgbClr val="7E7E7E"/>
                </a:solidFill>
                <a:latin typeface="Book Antiqua"/>
                <a:cs typeface="Book Antiqua"/>
              </a:rPr>
              <a:t>35</a:t>
            </a:r>
            <a:r>
              <a:rPr sz="1350" spc="7" baseline="24691" dirty="0">
                <a:solidFill>
                  <a:srgbClr val="7E7E7E"/>
                </a:solidFill>
                <a:latin typeface="Book Antiqua"/>
                <a:cs typeface="Book Antiqua"/>
              </a:rPr>
              <a:t>th</a:t>
            </a:r>
            <a:r>
              <a:rPr sz="1350" spc="127" baseline="24691" dirty="0">
                <a:solidFill>
                  <a:srgbClr val="7E7E7E"/>
                </a:solidFill>
                <a:latin typeface="Book Antiqua"/>
                <a:cs typeface="Book Antiqua"/>
              </a:rPr>
              <a:t> </a:t>
            </a:r>
            <a:r>
              <a:rPr sz="1400" spc="-5" dirty="0">
                <a:solidFill>
                  <a:srgbClr val="7E7E7E"/>
                </a:solidFill>
                <a:latin typeface="Book Antiqua"/>
                <a:cs typeface="Book Antiqua"/>
              </a:rPr>
              <a:t>percentile</a:t>
            </a:r>
            <a:r>
              <a:rPr sz="1400" spc="15" dirty="0">
                <a:solidFill>
                  <a:srgbClr val="7E7E7E"/>
                </a:solidFill>
                <a:latin typeface="Book Antiqua"/>
                <a:cs typeface="Book Antiqua"/>
              </a:rPr>
              <a:t> </a:t>
            </a:r>
            <a:r>
              <a:rPr sz="1400" dirty="0">
                <a:solidFill>
                  <a:srgbClr val="7E7E7E"/>
                </a:solidFill>
                <a:latin typeface="Book Antiqua"/>
                <a:cs typeface="Book Antiqua"/>
              </a:rPr>
              <a:t>and  </a:t>
            </a:r>
            <a:r>
              <a:rPr sz="1400" spc="-5" dirty="0">
                <a:solidFill>
                  <a:srgbClr val="7E7E7E"/>
                </a:solidFill>
                <a:latin typeface="Book Antiqua"/>
                <a:cs typeface="Book Antiqua"/>
              </a:rPr>
              <a:t>the </a:t>
            </a:r>
            <a:r>
              <a:rPr sz="1400" spc="5" dirty="0">
                <a:solidFill>
                  <a:srgbClr val="7E7E7E"/>
                </a:solidFill>
                <a:latin typeface="Book Antiqua"/>
                <a:cs typeface="Book Antiqua"/>
              </a:rPr>
              <a:t>65</a:t>
            </a:r>
            <a:r>
              <a:rPr sz="1350" spc="7" baseline="24691" dirty="0">
                <a:solidFill>
                  <a:srgbClr val="7E7E7E"/>
                </a:solidFill>
                <a:latin typeface="Book Antiqua"/>
                <a:cs typeface="Book Antiqua"/>
              </a:rPr>
              <a:t>th </a:t>
            </a:r>
            <a:r>
              <a:rPr sz="1400" spc="-5" dirty="0">
                <a:solidFill>
                  <a:srgbClr val="7E7E7E"/>
                </a:solidFill>
                <a:latin typeface="Book Antiqua"/>
                <a:cs typeface="Book Antiqua"/>
              </a:rPr>
              <a:t>percentile</a:t>
            </a:r>
            <a:r>
              <a:rPr sz="1400" spc="-135" dirty="0">
                <a:solidFill>
                  <a:srgbClr val="7E7E7E"/>
                </a:solidFill>
                <a:latin typeface="Book Antiqua"/>
                <a:cs typeface="Book Antiqua"/>
              </a:rPr>
              <a:t> </a:t>
            </a:r>
            <a:r>
              <a:rPr sz="1400" dirty="0">
                <a:solidFill>
                  <a:srgbClr val="7E7E7E"/>
                </a:solidFill>
                <a:latin typeface="Book Antiqua"/>
                <a:cs typeface="Book Antiqua"/>
              </a:rPr>
              <a:t>of</a:t>
            </a:r>
            <a:r>
              <a:rPr sz="1400" spc="-20" dirty="0">
                <a:solidFill>
                  <a:srgbClr val="7E7E7E"/>
                </a:solidFill>
                <a:latin typeface="Book Antiqua"/>
                <a:cs typeface="Book Antiqua"/>
              </a:rPr>
              <a:t> </a:t>
            </a:r>
            <a:r>
              <a:rPr sz="1400" spc="-5" dirty="0">
                <a:solidFill>
                  <a:srgbClr val="7E7E7E"/>
                </a:solidFill>
                <a:latin typeface="Book Antiqua"/>
                <a:cs typeface="Book Antiqua"/>
              </a:rPr>
              <a:t>the  </a:t>
            </a:r>
            <a:r>
              <a:rPr sz="1400" dirty="0">
                <a:solidFill>
                  <a:srgbClr val="7E7E7E"/>
                </a:solidFill>
                <a:latin typeface="Book Antiqua"/>
                <a:cs typeface="Book Antiqua"/>
              </a:rPr>
              <a:t>dataset</a:t>
            </a:r>
            <a:r>
              <a:rPr sz="1400" spc="-45" dirty="0">
                <a:solidFill>
                  <a:srgbClr val="7E7E7E"/>
                </a:solidFill>
                <a:latin typeface="Book Antiqua"/>
                <a:cs typeface="Book Antiqua"/>
              </a:rPr>
              <a:t> </a:t>
            </a:r>
            <a:r>
              <a:rPr sz="1400" dirty="0">
                <a:solidFill>
                  <a:srgbClr val="7E7E7E"/>
                </a:solidFill>
                <a:latin typeface="Book Antiqua"/>
                <a:cs typeface="Book Antiqua"/>
              </a:rPr>
              <a:t>arranged</a:t>
            </a:r>
            <a:r>
              <a:rPr sz="1400" spc="-55" dirty="0">
                <a:solidFill>
                  <a:srgbClr val="7E7E7E"/>
                </a:solidFill>
                <a:latin typeface="Book Antiqua"/>
                <a:cs typeface="Book Antiqua"/>
              </a:rPr>
              <a:t> </a:t>
            </a:r>
            <a:r>
              <a:rPr sz="1400" dirty="0">
                <a:solidFill>
                  <a:srgbClr val="7E7E7E"/>
                </a:solidFill>
                <a:latin typeface="Book Antiqua"/>
                <a:cs typeface="Book Antiqua"/>
              </a:rPr>
              <a:t>in  ascending</a:t>
            </a:r>
            <a:r>
              <a:rPr sz="1400" spc="-100" dirty="0">
                <a:solidFill>
                  <a:srgbClr val="7E7E7E"/>
                </a:solidFill>
                <a:latin typeface="Book Antiqua"/>
                <a:cs typeface="Book Antiqua"/>
              </a:rPr>
              <a:t> </a:t>
            </a:r>
            <a:r>
              <a:rPr sz="1400" spc="-5" dirty="0">
                <a:solidFill>
                  <a:srgbClr val="7E7E7E"/>
                </a:solidFill>
                <a:latin typeface="Book Antiqua"/>
                <a:cs typeface="Book Antiqua"/>
              </a:rPr>
              <a:t>order</a:t>
            </a:r>
            <a:endParaRPr sz="1400">
              <a:latin typeface="Book Antiqua"/>
              <a:cs typeface="Book Antiqua"/>
            </a:endParaRPr>
          </a:p>
          <a:p>
            <a:pPr marL="342265" marR="18415" indent="-147955" algn="r">
              <a:lnSpc>
                <a:spcPct val="100000"/>
              </a:lnSpc>
            </a:pPr>
            <a:r>
              <a:rPr sz="1400" spc="-5" dirty="0">
                <a:solidFill>
                  <a:srgbClr val="7E7E7E"/>
                </a:solidFill>
                <a:latin typeface="Book Antiqua"/>
                <a:cs typeface="Book Antiqua"/>
              </a:rPr>
              <a:t>If </a:t>
            </a:r>
            <a:r>
              <a:rPr sz="1400" dirty="0">
                <a:solidFill>
                  <a:srgbClr val="7E7E7E"/>
                </a:solidFill>
                <a:latin typeface="Book Antiqua"/>
                <a:cs typeface="Book Antiqua"/>
              </a:rPr>
              <a:t>transaction falls</a:t>
            </a:r>
            <a:r>
              <a:rPr sz="1400" spc="-80" dirty="0">
                <a:solidFill>
                  <a:srgbClr val="7E7E7E"/>
                </a:solidFill>
                <a:latin typeface="Book Antiqua"/>
                <a:cs typeface="Book Antiqua"/>
              </a:rPr>
              <a:t> </a:t>
            </a:r>
            <a:r>
              <a:rPr sz="1400" dirty="0">
                <a:solidFill>
                  <a:srgbClr val="7E7E7E"/>
                </a:solidFill>
                <a:latin typeface="Book Antiqua"/>
                <a:cs typeface="Book Antiqua"/>
              </a:rPr>
              <a:t>within</a:t>
            </a:r>
            <a:r>
              <a:rPr sz="1400" spc="-15" dirty="0">
                <a:solidFill>
                  <a:srgbClr val="7E7E7E"/>
                </a:solidFill>
                <a:latin typeface="Book Antiqua"/>
                <a:cs typeface="Book Antiqua"/>
              </a:rPr>
              <a:t> </a:t>
            </a:r>
            <a:r>
              <a:rPr sz="1400" spc="-5" dirty="0">
                <a:solidFill>
                  <a:srgbClr val="7E7E7E"/>
                </a:solidFill>
                <a:latin typeface="Book Antiqua"/>
                <a:cs typeface="Book Antiqua"/>
              </a:rPr>
              <a:t>this  range </a:t>
            </a:r>
            <a:r>
              <a:rPr sz="1400" dirty="0">
                <a:solidFill>
                  <a:srgbClr val="7E7E7E"/>
                </a:solidFill>
                <a:latin typeface="Book Antiqua"/>
                <a:cs typeface="Book Antiqua"/>
              </a:rPr>
              <a:t>, it is deemed </a:t>
            </a:r>
            <a:r>
              <a:rPr sz="1400" spc="-5" dirty="0">
                <a:solidFill>
                  <a:srgbClr val="7E7E7E"/>
                </a:solidFill>
                <a:latin typeface="Book Antiqua"/>
                <a:cs typeface="Book Antiqua"/>
              </a:rPr>
              <a:t>to be</a:t>
            </a:r>
            <a:r>
              <a:rPr sz="1400" spc="-60" dirty="0">
                <a:solidFill>
                  <a:srgbClr val="7E7E7E"/>
                </a:solidFill>
                <a:latin typeface="Book Antiqua"/>
                <a:cs typeface="Book Antiqua"/>
              </a:rPr>
              <a:t> </a:t>
            </a:r>
            <a:r>
              <a:rPr sz="1400" dirty="0">
                <a:solidFill>
                  <a:srgbClr val="7E7E7E"/>
                </a:solidFill>
                <a:latin typeface="Book Antiqua"/>
                <a:cs typeface="Book Antiqua"/>
              </a:rPr>
              <a:t>at</a:t>
            </a:r>
            <a:endParaRPr sz="1400">
              <a:latin typeface="Book Antiqua"/>
              <a:cs typeface="Book Antiqua"/>
            </a:endParaRPr>
          </a:p>
          <a:p>
            <a:pPr marR="18415" algn="r">
              <a:lnSpc>
                <a:spcPct val="100000"/>
              </a:lnSpc>
            </a:pPr>
            <a:r>
              <a:rPr sz="1400" spc="5" dirty="0">
                <a:solidFill>
                  <a:srgbClr val="7E7E7E"/>
                </a:solidFill>
                <a:latin typeface="Book Antiqua"/>
                <a:cs typeface="Book Antiqua"/>
              </a:rPr>
              <a:t>A</a:t>
            </a:r>
            <a:r>
              <a:rPr sz="1400" spc="-10" dirty="0">
                <a:solidFill>
                  <a:srgbClr val="7E7E7E"/>
                </a:solidFill>
                <a:latin typeface="Book Antiqua"/>
                <a:cs typeface="Book Antiqua"/>
              </a:rPr>
              <a:t>L</a:t>
            </a:r>
            <a:r>
              <a:rPr sz="1400" dirty="0">
                <a:solidFill>
                  <a:srgbClr val="7E7E7E"/>
                </a:solidFill>
                <a:latin typeface="Book Antiqua"/>
                <a:cs typeface="Book Antiqua"/>
              </a:rPr>
              <a:t>P.</a:t>
            </a:r>
            <a:endParaRPr sz="1400">
              <a:latin typeface="Book Antiqua"/>
              <a:cs typeface="Book Antiqua"/>
            </a:endParaRPr>
          </a:p>
        </p:txBody>
      </p:sp>
      <p:sp>
        <p:nvSpPr>
          <p:cNvPr id="16" name="object 16"/>
          <p:cNvSpPr txBox="1"/>
          <p:nvPr/>
        </p:nvSpPr>
        <p:spPr>
          <a:xfrm>
            <a:off x="8949943" y="3207511"/>
            <a:ext cx="2927350" cy="334010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Book Antiqua"/>
                <a:cs typeface="Book Antiqua"/>
              </a:rPr>
              <a:t>Computation</a:t>
            </a:r>
            <a:endParaRPr sz="1600">
              <a:latin typeface="Book Antiqua"/>
              <a:cs typeface="Book Antiqua"/>
            </a:endParaRPr>
          </a:p>
          <a:p>
            <a:pPr marL="125095" marR="419100">
              <a:lnSpc>
                <a:spcPct val="100000"/>
              </a:lnSpc>
              <a:spcBef>
                <a:spcPts val="1520"/>
              </a:spcBef>
            </a:pPr>
            <a:r>
              <a:rPr sz="1400" spc="-5" dirty="0">
                <a:solidFill>
                  <a:srgbClr val="7E7E7E"/>
                </a:solidFill>
                <a:latin typeface="Book Antiqua"/>
                <a:cs typeface="Book Antiqua"/>
              </a:rPr>
              <a:t>Arrange the data </a:t>
            </a:r>
            <a:r>
              <a:rPr sz="1400" dirty="0">
                <a:solidFill>
                  <a:srgbClr val="7E7E7E"/>
                </a:solidFill>
                <a:latin typeface="Book Antiqua"/>
                <a:cs typeface="Book Antiqua"/>
              </a:rPr>
              <a:t>in</a:t>
            </a:r>
            <a:r>
              <a:rPr sz="1400" spc="-70" dirty="0">
                <a:solidFill>
                  <a:srgbClr val="7E7E7E"/>
                </a:solidFill>
                <a:latin typeface="Book Antiqua"/>
                <a:cs typeface="Book Antiqua"/>
              </a:rPr>
              <a:t> </a:t>
            </a:r>
            <a:r>
              <a:rPr sz="1400" dirty="0">
                <a:solidFill>
                  <a:srgbClr val="7E7E7E"/>
                </a:solidFill>
                <a:latin typeface="Book Antiqua"/>
                <a:cs typeface="Book Antiqua"/>
              </a:rPr>
              <a:t>ascending  </a:t>
            </a:r>
            <a:r>
              <a:rPr sz="1400" spc="-5" dirty="0">
                <a:solidFill>
                  <a:srgbClr val="7E7E7E"/>
                </a:solidFill>
                <a:latin typeface="Book Antiqua"/>
                <a:cs typeface="Book Antiqua"/>
              </a:rPr>
              <a:t>order</a:t>
            </a:r>
            <a:endParaRPr sz="1400">
              <a:latin typeface="Book Antiqua"/>
              <a:cs typeface="Book Antiqua"/>
            </a:endParaRPr>
          </a:p>
          <a:p>
            <a:pPr marL="125095" marR="266065">
              <a:lnSpc>
                <a:spcPct val="100000"/>
              </a:lnSpc>
            </a:pPr>
            <a:r>
              <a:rPr sz="1400" dirty="0">
                <a:solidFill>
                  <a:srgbClr val="7E7E7E"/>
                </a:solidFill>
                <a:latin typeface="Book Antiqua"/>
                <a:cs typeface="Book Antiqua"/>
              </a:rPr>
              <a:t>Weighted Average of </a:t>
            </a:r>
            <a:r>
              <a:rPr sz="1400" spc="-5" dirty="0">
                <a:solidFill>
                  <a:srgbClr val="7E7E7E"/>
                </a:solidFill>
                <a:latin typeface="Book Antiqua"/>
                <a:cs typeface="Book Antiqua"/>
              </a:rPr>
              <a:t>prices </a:t>
            </a:r>
            <a:r>
              <a:rPr sz="1400" dirty="0">
                <a:solidFill>
                  <a:srgbClr val="7E7E7E"/>
                </a:solidFill>
                <a:latin typeface="Book Antiqua"/>
                <a:cs typeface="Book Antiqua"/>
              </a:rPr>
              <a:t>of</a:t>
            </a:r>
            <a:r>
              <a:rPr sz="1400" spc="-95" dirty="0">
                <a:solidFill>
                  <a:srgbClr val="7E7E7E"/>
                </a:solidFill>
                <a:latin typeface="Book Antiqua"/>
                <a:cs typeface="Book Antiqua"/>
              </a:rPr>
              <a:t> </a:t>
            </a:r>
            <a:r>
              <a:rPr sz="1400" dirty="0">
                <a:solidFill>
                  <a:srgbClr val="7E7E7E"/>
                </a:solidFill>
                <a:latin typeface="Book Antiqua"/>
                <a:cs typeface="Book Antiqua"/>
              </a:rPr>
              <a:t>3  </a:t>
            </a:r>
            <a:r>
              <a:rPr sz="1400" spc="-5" dirty="0">
                <a:solidFill>
                  <a:srgbClr val="7E7E7E"/>
                </a:solidFill>
                <a:latin typeface="Book Antiqua"/>
                <a:cs typeface="Book Antiqua"/>
              </a:rPr>
              <a:t>years </a:t>
            </a:r>
            <a:r>
              <a:rPr sz="1400" dirty="0">
                <a:solidFill>
                  <a:srgbClr val="7E7E7E"/>
                </a:solidFill>
                <a:latin typeface="Book Antiqua"/>
                <a:cs typeface="Book Antiqua"/>
              </a:rPr>
              <a:t>has </a:t>
            </a:r>
            <a:r>
              <a:rPr sz="1400" spc="-5" dirty="0">
                <a:solidFill>
                  <a:srgbClr val="7E7E7E"/>
                </a:solidFill>
                <a:latin typeface="Book Antiqua"/>
                <a:cs typeface="Book Antiqua"/>
              </a:rPr>
              <a:t>to be</a:t>
            </a:r>
            <a:r>
              <a:rPr sz="1400" spc="-50" dirty="0">
                <a:solidFill>
                  <a:srgbClr val="7E7E7E"/>
                </a:solidFill>
                <a:latin typeface="Book Antiqua"/>
                <a:cs typeface="Book Antiqua"/>
              </a:rPr>
              <a:t> </a:t>
            </a:r>
            <a:r>
              <a:rPr sz="1400" dirty="0">
                <a:solidFill>
                  <a:srgbClr val="7E7E7E"/>
                </a:solidFill>
                <a:latin typeface="Book Antiqua"/>
                <a:cs typeface="Book Antiqua"/>
              </a:rPr>
              <a:t>calculated.</a:t>
            </a:r>
            <a:endParaRPr sz="1400">
              <a:latin typeface="Book Antiqua"/>
              <a:cs typeface="Book Antiqua"/>
            </a:endParaRPr>
          </a:p>
          <a:p>
            <a:pPr marL="125095">
              <a:lnSpc>
                <a:spcPct val="100000"/>
              </a:lnSpc>
            </a:pPr>
            <a:r>
              <a:rPr sz="1400" dirty="0">
                <a:solidFill>
                  <a:srgbClr val="7E7E7E"/>
                </a:solidFill>
                <a:latin typeface="Book Antiqua"/>
                <a:cs typeface="Book Antiqua"/>
              </a:rPr>
              <a:t>Percentiles :</a:t>
            </a:r>
            <a:endParaRPr sz="1400">
              <a:latin typeface="Book Antiqua"/>
              <a:cs typeface="Book Antiqua"/>
            </a:endParaRPr>
          </a:p>
          <a:p>
            <a:pPr marL="125095" marR="109220">
              <a:lnSpc>
                <a:spcPct val="100000"/>
              </a:lnSpc>
            </a:pPr>
            <a:r>
              <a:rPr sz="1400" spc="5" dirty="0">
                <a:solidFill>
                  <a:srgbClr val="7E7E7E"/>
                </a:solidFill>
                <a:latin typeface="Book Antiqua"/>
                <a:cs typeface="Book Antiqua"/>
              </a:rPr>
              <a:t>35</a:t>
            </a:r>
            <a:r>
              <a:rPr sz="1350" spc="7" baseline="24691" dirty="0">
                <a:solidFill>
                  <a:srgbClr val="7E7E7E"/>
                </a:solidFill>
                <a:latin typeface="Book Antiqua"/>
                <a:cs typeface="Book Antiqua"/>
              </a:rPr>
              <a:t>th </a:t>
            </a:r>
            <a:r>
              <a:rPr sz="1400" dirty="0">
                <a:solidFill>
                  <a:srgbClr val="7E7E7E"/>
                </a:solidFill>
                <a:latin typeface="Book Antiqua"/>
                <a:cs typeface="Book Antiqua"/>
              </a:rPr>
              <a:t>= Total No of </a:t>
            </a:r>
            <a:r>
              <a:rPr sz="1400" spc="-5" dirty="0">
                <a:solidFill>
                  <a:srgbClr val="7E7E7E"/>
                </a:solidFill>
                <a:latin typeface="Book Antiqua"/>
                <a:cs typeface="Book Antiqua"/>
              </a:rPr>
              <a:t>Entries </a:t>
            </a:r>
            <a:r>
              <a:rPr sz="1400" dirty="0">
                <a:solidFill>
                  <a:srgbClr val="7E7E7E"/>
                </a:solidFill>
                <a:latin typeface="Book Antiqua"/>
                <a:cs typeface="Book Antiqua"/>
              </a:rPr>
              <a:t>* </a:t>
            </a:r>
            <a:r>
              <a:rPr sz="1400" spc="-5" dirty="0">
                <a:solidFill>
                  <a:srgbClr val="7E7E7E"/>
                </a:solidFill>
                <a:latin typeface="Book Antiqua"/>
                <a:cs typeface="Book Antiqua"/>
              </a:rPr>
              <a:t>35/100  </a:t>
            </a:r>
            <a:r>
              <a:rPr sz="1400" spc="5" dirty="0">
                <a:solidFill>
                  <a:srgbClr val="7E7E7E"/>
                </a:solidFill>
                <a:latin typeface="Book Antiqua"/>
                <a:cs typeface="Book Antiqua"/>
              </a:rPr>
              <a:t>65</a:t>
            </a:r>
            <a:r>
              <a:rPr sz="1350" spc="7" baseline="24691" dirty="0">
                <a:solidFill>
                  <a:srgbClr val="7E7E7E"/>
                </a:solidFill>
                <a:latin typeface="Book Antiqua"/>
                <a:cs typeface="Book Antiqua"/>
              </a:rPr>
              <a:t>th </a:t>
            </a:r>
            <a:r>
              <a:rPr sz="1400" dirty="0">
                <a:solidFill>
                  <a:srgbClr val="7E7E7E"/>
                </a:solidFill>
                <a:latin typeface="Book Antiqua"/>
                <a:cs typeface="Book Antiqua"/>
              </a:rPr>
              <a:t>= Total No of </a:t>
            </a:r>
            <a:r>
              <a:rPr sz="1400" spc="-5" dirty="0">
                <a:solidFill>
                  <a:srgbClr val="7E7E7E"/>
                </a:solidFill>
                <a:latin typeface="Book Antiqua"/>
                <a:cs typeface="Book Antiqua"/>
              </a:rPr>
              <a:t>Entries </a:t>
            </a:r>
            <a:r>
              <a:rPr sz="1400" dirty="0">
                <a:solidFill>
                  <a:srgbClr val="7E7E7E"/>
                </a:solidFill>
                <a:latin typeface="Book Antiqua"/>
                <a:cs typeface="Book Antiqua"/>
              </a:rPr>
              <a:t>* </a:t>
            </a:r>
            <a:r>
              <a:rPr sz="1400" spc="-5" dirty="0">
                <a:solidFill>
                  <a:srgbClr val="7E7E7E"/>
                </a:solidFill>
                <a:latin typeface="Book Antiqua"/>
                <a:cs typeface="Book Antiqua"/>
              </a:rPr>
              <a:t>65/100  </a:t>
            </a:r>
            <a:r>
              <a:rPr sz="1400" spc="-204" dirty="0">
                <a:solidFill>
                  <a:srgbClr val="7E7E7E"/>
                </a:solidFill>
                <a:latin typeface="Book Antiqua"/>
                <a:cs typeface="Book Antiqua"/>
              </a:rPr>
              <a:t>I</a:t>
            </a:r>
            <a:r>
              <a:rPr sz="1800" spc="-307" baseline="-11574" dirty="0">
                <a:solidFill>
                  <a:srgbClr val="FFFFFF"/>
                </a:solidFill>
                <a:latin typeface="Calibri"/>
                <a:cs typeface="Calibri"/>
              </a:rPr>
              <a:t>e</a:t>
            </a:r>
            <a:r>
              <a:rPr sz="1400" spc="-204" dirty="0">
                <a:solidFill>
                  <a:srgbClr val="7E7E7E"/>
                </a:solidFill>
                <a:latin typeface="Book Antiqua"/>
                <a:cs typeface="Book Antiqua"/>
              </a:rPr>
              <a:t>f </a:t>
            </a:r>
            <a:r>
              <a:rPr sz="1400" dirty="0">
                <a:solidFill>
                  <a:srgbClr val="7E7E7E"/>
                </a:solidFill>
                <a:latin typeface="Book Antiqua"/>
                <a:cs typeface="Book Antiqua"/>
              </a:rPr>
              <a:t>transaction </a:t>
            </a:r>
            <a:r>
              <a:rPr sz="1400" spc="-5" dirty="0">
                <a:solidFill>
                  <a:srgbClr val="7E7E7E"/>
                </a:solidFill>
                <a:latin typeface="Book Antiqua"/>
                <a:cs typeface="Book Antiqua"/>
              </a:rPr>
              <a:t>price </a:t>
            </a:r>
            <a:r>
              <a:rPr sz="1400" dirty="0">
                <a:solidFill>
                  <a:srgbClr val="7E7E7E"/>
                </a:solidFill>
                <a:latin typeface="Book Antiqua"/>
                <a:cs typeface="Book Antiqua"/>
              </a:rPr>
              <a:t>is within </a:t>
            </a:r>
            <a:r>
              <a:rPr sz="1400" spc="-5" dirty="0">
                <a:solidFill>
                  <a:srgbClr val="7E7E7E"/>
                </a:solidFill>
                <a:latin typeface="Book Antiqua"/>
                <a:cs typeface="Book Antiqua"/>
              </a:rPr>
              <a:t>this  range </a:t>
            </a:r>
            <a:r>
              <a:rPr sz="1400" dirty="0">
                <a:solidFill>
                  <a:srgbClr val="7E7E7E"/>
                </a:solidFill>
                <a:latin typeface="Book Antiqua"/>
                <a:cs typeface="Book Antiqua"/>
              </a:rPr>
              <a:t>, it is deemed </a:t>
            </a:r>
            <a:r>
              <a:rPr sz="1400" spc="-5" dirty="0">
                <a:solidFill>
                  <a:srgbClr val="7E7E7E"/>
                </a:solidFill>
                <a:latin typeface="Book Antiqua"/>
                <a:cs typeface="Book Antiqua"/>
              </a:rPr>
              <a:t>to be</a:t>
            </a:r>
            <a:r>
              <a:rPr sz="1400" spc="-25" dirty="0">
                <a:solidFill>
                  <a:srgbClr val="7E7E7E"/>
                </a:solidFill>
                <a:latin typeface="Book Antiqua"/>
                <a:cs typeface="Book Antiqua"/>
              </a:rPr>
              <a:t> </a:t>
            </a:r>
            <a:r>
              <a:rPr sz="1400" spc="-5" dirty="0">
                <a:solidFill>
                  <a:srgbClr val="7E7E7E"/>
                </a:solidFill>
                <a:latin typeface="Book Antiqua"/>
                <a:cs typeface="Book Antiqua"/>
              </a:rPr>
              <a:t>ALP.</a:t>
            </a:r>
            <a:endParaRPr sz="1400">
              <a:latin typeface="Book Antiqua"/>
              <a:cs typeface="Book Antiqua"/>
            </a:endParaRPr>
          </a:p>
          <a:p>
            <a:pPr marL="125095" marR="372745">
              <a:lnSpc>
                <a:spcPct val="100000"/>
              </a:lnSpc>
            </a:pPr>
            <a:r>
              <a:rPr sz="1400" spc="-5" dirty="0">
                <a:solidFill>
                  <a:srgbClr val="7E7E7E"/>
                </a:solidFill>
                <a:latin typeface="Book Antiqua"/>
                <a:cs typeface="Book Antiqua"/>
              </a:rPr>
              <a:t>If </a:t>
            </a:r>
            <a:r>
              <a:rPr sz="1400" dirty="0">
                <a:solidFill>
                  <a:srgbClr val="7E7E7E"/>
                </a:solidFill>
                <a:latin typeface="Book Antiqua"/>
                <a:cs typeface="Book Antiqua"/>
              </a:rPr>
              <a:t>it is </a:t>
            </a:r>
            <a:r>
              <a:rPr sz="1400" spc="-5" dirty="0">
                <a:solidFill>
                  <a:srgbClr val="7E7E7E"/>
                </a:solidFill>
                <a:latin typeface="Book Antiqua"/>
                <a:cs typeface="Book Antiqua"/>
              </a:rPr>
              <a:t>outside the range </a:t>
            </a:r>
            <a:r>
              <a:rPr sz="1400" dirty="0">
                <a:solidFill>
                  <a:srgbClr val="7E7E7E"/>
                </a:solidFill>
                <a:latin typeface="Book Antiqua"/>
                <a:cs typeface="Book Antiqua"/>
              </a:rPr>
              <a:t>, </a:t>
            </a:r>
            <a:r>
              <a:rPr sz="1400" spc="-5" dirty="0">
                <a:solidFill>
                  <a:srgbClr val="7E7E7E"/>
                </a:solidFill>
                <a:latin typeface="Book Antiqua"/>
                <a:cs typeface="Book Antiqua"/>
              </a:rPr>
              <a:t>then  ALP </a:t>
            </a:r>
            <a:r>
              <a:rPr sz="1400" dirty="0">
                <a:solidFill>
                  <a:srgbClr val="7E7E7E"/>
                </a:solidFill>
                <a:latin typeface="Book Antiqua"/>
                <a:cs typeface="Book Antiqua"/>
              </a:rPr>
              <a:t>shall </a:t>
            </a:r>
            <a:r>
              <a:rPr sz="1400" spc="-5" dirty="0">
                <a:solidFill>
                  <a:srgbClr val="7E7E7E"/>
                </a:solidFill>
                <a:latin typeface="Book Antiqua"/>
                <a:cs typeface="Book Antiqua"/>
              </a:rPr>
              <a:t>be the median </a:t>
            </a:r>
            <a:r>
              <a:rPr sz="1400" dirty="0">
                <a:solidFill>
                  <a:srgbClr val="7E7E7E"/>
                </a:solidFill>
                <a:latin typeface="Book Antiqua"/>
                <a:cs typeface="Book Antiqua"/>
              </a:rPr>
              <a:t>of </a:t>
            </a:r>
            <a:r>
              <a:rPr sz="1400" spc="-5" dirty="0">
                <a:solidFill>
                  <a:srgbClr val="7E7E7E"/>
                </a:solidFill>
                <a:latin typeface="Book Antiqua"/>
                <a:cs typeface="Book Antiqua"/>
              </a:rPr>
              <a:t>the  </a:t>
            </a:r>
            <a:r>
              <a:rPr sz="1400" dirty="0">
                <a:solidFill>
                  <a:srgbClr val="7E7E7E"/>
                </a:solidFill>
                <a:latin typeface="Book Antiqua"/>
                <a:cs typeface="Book Antiqua"/>
              </a:rPr>
              <a:t>dataset.</a:t>
            </a:r>
            <a:endParaRPr sz="1400">
              <a:latin typeface="Book Antiqua"/>
              <a:cs typeface="Book Antiqua"/>
            </a:endParaRPr>
          </a:p>
          <a:p>
            <a:pPr marR="5080" algn="r">
              <a:lnSpc>
                <a:spcPct val="100000"/>
              </a:lnSpc>
              <a:spcBef>
                <a:spcPts val="585"/>
              </a:spcBef>
            </a:pPr>
            <a:r>
              <a:rPr sz="1600" b="1" spc="-10" dirty="0">
                <a:solidFill>
                  <a:srgbClr val="FFFFFF"/>
                </a:solidFill>
                <a:latin typeface="Calibri"/>
                <a:cs typeface="Calibri"/>
              </a:rPr>
              <a:t>34</a:t>
            </a:r>
            <a:endParaRPr sz="1600">
              <a:latin typeface="Calibri"/>
              <a:cs typeface="Calibri"/>
            </a:endParaRPr>
          </a:p>
        </p:txBody>
      </p:sp>
      <p:sp>
        <p:nvSpPr>
          <p:cNvPr id="17" name="object 17"/>
          <p:cNvSpPr/>
          <p:nvPr/>
        </p:nvSpPr>
        <p:spPr>
          <a:xfrm>
            <a:off x="3857497" y="1225296"/>
            <a:ext cx="377825" cy="480059"/>
          </a:xfrm>
          <a:custGeom>
            <a:avLst/>
            <a:gdLst/>
            <a:ahLst/>
            <a:cxnLst/>
            <a:rect l="l" t="t" r="r" b="b"/>
            <a:pathLst>
              <a:path w="377825" h="480060">
                <a:moveTo>
                  <a:pt x="143510" y="68961"/>
                </a:moveTo>
                <a:lnTo>
                  <a:pt x="102997" y="68961"/>
                </a:lnTo>
                <a:lnTo>
                  <a:pt x="98171" y="73659"/>
                </a:lnTo>
                <a:lnTo>
                  <a:pt x="98171" y="87883"/>
                </a:lnTo>
                <a:lnTo>
                  <a:pt x="102997" y="92709"/>
                </a:lnTo>
                <a:lnTo>
                  <a:pt x="117221" y="92709"/>
                </a:lnTo>
                <a:lnTo>
                  <a:pt x="117221" y="178180"/>
                </a:lnTo>
                <a:lnTo>
                  <a:pt x="107201" y="233044"/>
                </a:lnTo>
                <a:lnTo>
                  <a:pt x="5334" y="423037"/>
                </a:lnTo>
                <a:lnTo>
                  <a:pt x="1333" y="433669"/>
                </a:lnTo>
                <a:lnTo>
                  <a:pt x="0" y="444087"/>
                </a:lnTo>
                <a:lnTo>
                  <a:pt x="1333" y="454076"/>
                </a:lnTo>
                <a:lnTo>
                  <a:pt x="5334" y="463423"/>
                </a:lnTo>
                <a:lnTo>
                  <a:pt x="10570" y="470040"/>
                </a:lnTo>
                <a:lnTo>
                  <a:pt x="18462" y="475313"/>
                </a:lnTo>
                <a:lnTo>
                  <a:pt x="28140" y="478799"/>
                </a:lnTo>
                <a:lnTo>
                  <a:pt x="38735" y="480059"/>
                </a:lnTo>
                <a:lnTo>
                  <a:pt x="338709" y="480059"/>
                </a:lnTo>
                <a:lnTo>
                  <a:pt x="376110" y="454076"/>
                </a:lnTo>
                <a:lnTo>
                  <a:pt x="376134" y="453898"/>
                </a:lnTo>
                <a:lnTo>
                  <a:pt x="31496" y="453898"/>
                </a:lnTo>
                <a:lnTo>
                  <a:pt x="26797" y="451484"/>
                </a:lnTo>
                <a:lnTo>
                  <a:pt x="26797" y="449199"/>
                </a:lnTo>
                <a:lnTo>
                  <a:pt x="24384" y="446786"/>
                </a:lnTo>
                <a:lnTo>
                  <a:pt x="24384" y="442087"/>
                </a:lnTo>
                <a:lnTo>
                  <a:pt x="122047" y="261365"/>
                </a:lnTo>
                <a:lnTo>
                  <a:pt x="137255" y="220725"/>
                </a:lnTo>
                <a:lnTo>
                  <a:pt x="143510" y="178180"/>
                </a:lnTo>
                <a:lnTo>
                  <a:pt x="143510" y="68961"/>
                </a:lnTo>
                <a:close/>
              </a:path>
              <a:path w="377825" h="480060">
                <a:moveTo>
                  <a:pt x="274447" y="68961"/>
                </a:moveTo>
                <a:lnTo>
                  <a:pt x="233934" y="68961"/>
                </a:lnTo>
                <a:lnTo>
                  <a:pt x="233934" y="178180"/>
                </a:lnTo>
                <a:lnTo>
                  <a:pt x="240188" y="220725"/>
                </a:lnTo>
                <a:lnTo>
                  <a:pt x="255397" y="261365"/>
                </a:lnTo>
                <a:lnTo>
                  <a:pt x="348234" y="434848"/>
                </a:lnTo>
                <a:lnTo>
                  <a:pt x="353060" y="442087"/>
                </a:lnTo>
                <a:lnTo>
                  <a:pt x="353060" y="446786"/>
                </a:lnTo>
                <a:lnTo>
                  <a:pt x="350647" y="449199"/>
                </a:lnTo>
                <a:lnTo>
                  <a:pt x="348234" y="451484"/>
                </a:lnTo>
                <a:lnTo>
                  <a:pt x="343535" y="453898"/>
                </a:lnTo>
                <a:lnTo>
                  <a:pt x="376134" y="453898"/>
                </a:lnTo>
                <a:lnTo>
                  <a:pt x="377444" y="444087"/>
                </a:lnTo>
                <a:lnTo>
                  <a:pt x="376110" y="433669"/>
                </a:lnTo>
                <a:lnTo>
                  <a:pt x="372110" y="423037"/>
                </a:lnTo>
                <a:lnTo>
                  <a:pt x="276860" y="249554"/>
                </a:lnTo>
                <a:lnTo>
                  <a:pt x="269865" y="233044"/>
                </a:lnTo>
                <a:lnTo>
                  <a:pt x="263763" y="213867"/>
                </a:lnTo>
                <a:lnTo>
                  <a:pt x="259447" y="194690"/>
                </a:lnTo>
                <a:lnTo>
                  <a:pt x="257810" y="178180"/>
                </a:lnTo>
                <a:lnTo>
                  <a:pt x="257810" y="92709"/>
                </a:lnTo>
                <a:lnTo>
                  <a:pt x="274447" y="92709"/>
                </a:lnTo>
                <a:lnTo>
                  <a:pt x="279146" y="87883"/>
                </a:lnTo>
                <a:lnTo>
                  <a:pt x="279146" y="73659"/>
                </a:lnTo>
                <a:lnTo>
                  <a:pt x="274447" y="68961"/>
                </a:lnTo>
                <a:close/>
              </a:path>
              <a:path w="377825" h="480060">
                <a:moveTo>
                  <a:pt x="160147" y="297052"/>
                </a:moveTo>
                <a:lnTo>
                  <a:pt x="152058" y="297953"/>
                </a:lnTo>
                <a:lnTo>
                  <a:pt x="145541" y="300640"/>
                </a:lnTo>
                <a:lnTo>
                  <a:pt x="140358" y="305089"/>
                </a:lnTo>
                <a:lnTo>
                  <a:pt x="136271" y="311276"/>
                </a:lnTo>
                <a:lnTo>
                  <a:pt x="112522" y="311276"/>
                </a:lnTo>
                <a:lnTo>
                  <a:pt x="45847" y="437261"/>
                </a:lnTo>
                <a:lnTo>
                  <a:pt x="331597" y="437261"/>
                </a:lnTo>
                <a:lnTo>
                  <a:pt x="276855" y="337438"/>
                </a:lnTo>
                <a:lnTo>
                  <a:pt x="150622" y="337438"/>
                </a:lnTo>
                <a:lnTo>
                  <a:pt x="143510" y="330326"/>
                </a:lnTo>
                <a:lnTo>
                  <a:pt x="143510" y="318515"/>
                </a:lnTo>
                <a:lnTo>
                  <a:pt x="145796" y="316102"/>
                </a:lnTo>
                <a:lnTo>
                  <a:pt x="145796" y="313689"/>
                </a:lnTo>
                <a:lnTo>
                  <a:pt x="148209" y="311276"/>
                </a:lnTo>
                <a:lnTo>
                  <a:pt x="150622" y="308990"/>
                </a:lnTo>
                <a:lnTo>
                  <a:pt x="155321" y="306577"/>
                </a:lnTo>
                <a:lnTo>
                  <a:pt x="180847" y="306577"/>
                </a:lnTo>
                <a:lnTo>
                  <a:pt x="179881" y="305089"/>
                </a:lnTo>
                <a:lnTo>
                  <a:pt x="174736" y="300640"/>
                </a:lnTo>
                <a:lnTo>
                  <a:pt x="168233" y="297953"/>
                </a:lnTo>
                <a:lnTo>
                  <a:pt x="160147" y="297052"/>
                </a:lnTo>
                <a:close/>
              </a:path>
              <a:path w="377825" h="480060">
                <a:moveTo>
                  <a:pt x="180847" y="306577"/>
                </a:moveTo>
                <a:lnTo>
                  <a:pt x="164846" y="306577"/>
                </a:lnTo>
                <a:lnTo>
                  <a:pt x="169672" y="308990"/>
                </a:lnTo>
                <a:lnTo>
                  <a:pt x="172085" y="311276"/>
                </a:lnTo>
                <a:lnTo>
                  <a:pt x="174371" y="313689"/>
                </a:lnTo>
                <a:lnTo>
                  <a:pt x="174371" y="316102"/>
                </a:lnTo>
                <a:lnTo>
                  <a:pt x="176784" y="318515"/>
                </a:lnTo>
                <a:lnTo>
                  <a:pt x="176784" y="330326"/>
                </a:lnTo>
                <a:lnTo>
                  <a:pt x="169672" y="337438"/>
                </a:lnTo>
                <a:lnTo>
                  <a:pt x="276855" y="337438"/>
                </a:lnTo>
                <a:lnTo>
                  <a:pt x="275602" y="335152"/>
                </a:lnTo>
                <a:lnTo>
                  <a:pt x="229235" y="335152"/>
                </a:lnTo>
                <a:lnTo>
                  <a:pt x="224409" y="330326"/>
                </a:lnTo>
                <a:lnTo>
                  <a:pt x="224409" y="318515"/>
                </a:lnTo>
                <a:lnTo>
                  <a:pt x="226822" y="316102"/>
                </a:lnTo>
                <a:lnTo>
                  <a:pt x="231521" y="311276"/>
                </a:lnTo>
                <a:lnTo>
                  <a:pt x="183896" y="311276"/>
                </a:lnTo>
                <a:lnTo>
                  <a:pt x="180847" y="306577"/>
                </a:lnTo>
                <a:close/>
              </a:path>
              <a:path w="377825" h="480060">
                <a:moveTo>
                  <a:pt x="262509" y="311276"/>
                </a:moveTo>
                <a:lnTo>
                  <a:pt x="238760" y="311276"/>
                </a:lnTo>
                <a:lnTo>
                  <a:pt x="243459" y="316102"/>
                </a:lnTo>
                <a:lnTo>
                  <a:pt x="245872" y="318515"/>
                </a:lnTo>
                <a:lnTo>
                  <a:pt x="245872" y="330326"/>
                </a:lnTo>
                <a:lnTo>
                  <a:pt x="241046" y="335152"/>
                </a:lnTo>
                <a:lnTo>
                  <a:pt x="275602" y="335152"/>
                </a:lnTo>
                <a:lnTo>
                  <a:pt x="262509" y="311276"/>
                </a:lnTo>
                <a:close/>
              </a:path>
              <a:path w="377825" h="480060">
                <a:moveTo>
                  <a:pt x="241046" y="301878"/>
                </a:moveTo>
                <a:lnTo>
                  <a:pt x="229235" y="301878"/>
                </a:lnTo>
                <a:lnTo>
                  <a:pt x="221996" y="306577"/>
                </a:lnTo>
                <a:lnTo>
                  <a:pt x="217297" y="311276"/>
                </a:lnTo>
                <a:lnTo>
                  <a:pt x="252984" y="311276"/>
                </a:lnTo>
                <a:lnTo>
                  <a:pt x="248285" y="306577"/>
                </a:lnTo>
                <a:lnTo>
                  <a:pt x="241046" y="301878"/>
                </a:lnTo>
                <a:close/>
              </a:path>
              <a:path w="377825" h="480060">
                <a:moveTo>
                  <a:pt x="200660" y="254253"/>
                </a:moveTo>
                <a:lnTo>
                  <a:pt x="190875" y="255928"/>
                </a:lnTo>
                <a:lnTo>
                  <a:pt x="183340" y="260508"/>
                </a:lnTo>
                <a:lnTo>
                  <a:pt x="178496" y="267327"/>
                </a:lnTo>
                <a:lnTo>
                  <a:pt x="176784" y="275716"/>
                </a:lnTo>
                <a:lnTo>
                  <a:pt x="178496" y="284033"/>
                </a:lnTo>
                <a:lnTo>
                  <a:pt x="183340" y="290814"/>
                </a:lnTo>
                <a:lnTo>
                  <a:pt x="190875" y="295380"/>
                </a:lnTo>
                <a:lnTo>
                  <a:pt x="200660" y="297052"/>
                </a:lnTo>
                <a:lnTo>
                  <a:pt x="208976" y="295380"/>
                </a:lnTo>
                <a:lnTo>
                  <a:pt x="215757" y="290814"/>
                </a:lnTo>
                <a:lnTo>
                  <a:pt x="216345" y="289940"/>
                </a:lnTo>
                <a:lnTo>
                  <a:pt x="191135" y="289940"/>
                </a:lnTo>
                <a:lnTo>
                  <a:pt x="186309" y="282828"/>
                </a:lnTo>
                <a:lnTo>
                  <a:pt x="186309" y="268604"/>
                </a:lnTo>
                <a:lnTo>
                  <a:pt x="191135" y="261365"/>
                </a:lnTo>
                <a:lnTo>
                  <a:pt x="216331" y="261365"/>
                </a:lnTo>
                <a:lnTo>
                  <a:pt x="215757" y="260508"/>
                </a:lnTo>
                <a:lnTo>
                  <a:pt x="208976" y="255928"/>
                </a:lnTo>
                <a:lnTo>
                  <a:pt x="200660" y="254253"/>
                </a:lnTo>
                <a:close/>
              </a:path>
              <a:path w="377825" h="480060">
                <a:moveTo>
                  <a:pt x="216331" y="261365"/>
                </a:moveTo>
                <a:lnTo>
                  <a:pt x="207772" y="261365"/>
                </a:lnTo>
                <a:lnTo>
                  <a:pt x="212471" y="268604"/>
                </a:lnTo>
                <a:lnTo>
                  <a:pt x="212471" y="282828"/>
                </a:lnTo>
                <a:lnTo>
                  <a:pt x="207772" y="289940"/>
                </a:lnTo>
                <a:lnTo>
                  <a:pt x="216345" y="289940"/>
                </a:lnTo>
                <a:lnTo>
                  <a:pt x="220323" y="284033"/>
                </a:lnTo>
                <a:lnTo>
                  <a:pt x="221996" y="275716"/>
                </a:lnTo>
                <a:lnTo>
                  <a:pt x="220323" y="267327"/>
                </a:lnTo>
                <a:lnTo>
                  <a:pt x="216331" y="261365"/>
                </a:lnTo>
                <a:close/>
              </a:path>
              <a:path w="377825" h="480060">
                <a:moveTo>
                  <a:pt x="176784" y="228091"/>
                </a:moveTo>
                <a:lnTo>
                  <a:pt x="157734" y="228091"/>
                </a:lnTo>
                <a:lnTo>
                  <a:pt x="150622" y="235330"/>
                </a:lnTo>
                <a:lnTo>
                  <a:pt x="150622" y="254253"/>
                </a:lnTo>
                <a:lnTo>
                  <a:pt x="157734" y="261365"/>
                </a:lnTo>
                <a:lnTo>
                  <a:pt x="176784" y="261365"/>
                </a:lnTo>
                <a:lnTo>
                  <a:pt x="183896" y="254253"/>
                </a:lnTo>
                <a:lnTo>
                  <a:pt x="183896" y="251967"/>
                </a:lnTo>
                <a:lnTo>
                  <a:pt x="162560" y="251967"/>
                </a:lnTo>
                <a:lnTo>
                  <a:pt x="160147" y="249554"/>
                </a:lnTo>
                <a:lnTo>
                  <a:pt x="160147" y="240029"/>
                </a:lnTo>
                <a:lnTo>
                  <a:pt x="162560" y="237616"/>
                </a:lnTo>
                <a:lnTo>
                  <a:pt x="183896" y="237616"/>
                </a:lnTo>
                <a:lnTo>
                  <a:pt x="183896" y="235330"/>
                </a:lnTo>
                <a:lnTo>
                  <a:pt x="176784" y="228091"/>
                </a:lnTo>
                <a:close/>
              </a:path>
              <a:path w="377825" h="480060">
                <a:moveTo>
                  <a:pt x="183896" y="237616"/>
                </a:moveTo>
                <a:lnTo>
                  <a:pt x="172085" y="237616"/>
                </a:lnTo>
                <a:lnTo>
                  <a:pt x="174371" y="240029"/>
                </a:lnTo>
                <a:lnTo>
                  <a:pt x="174371" y="249554"/>
                </a:lnTo>
                <a:lnTo>
                  <a:pt x="172085" y="251967"/>
                </a:lnTo>
                <a:lnTo>
                  <a:pt x="183896" y="251967"/>
                </a:lnTo>
                <a:lnTo>
                  <a:pt x="183896" y="237616"/>
                </a:lnTo>
                <a:close/>
              </a:path>
              <a:path w="377825" h="480060">
                <a:moveTo>
                  <a:pt x="210185" y="194817"/>
                </a:moveTo>
                <a:lnTo>
                  <a:pt x="201795" y="196492"/>
                </a:lnTo>
                <a:lnTo>
                  <a:pt x="194976" y="201072"/>
                </a:lnTo>
                <a:lnTo>
                  <a:pt x="190396" y="207891"/>
                </a:lnTo>
                <a:lnTo>
                  <a:pt x="188722" y="216280"/>
                </a:lnTo>
                <a:lnTo>
                  <a:pt x="190396" y="223275"/>
                </a:lnTo>
                <a:lnTo>
                  <a:pt x="194976" y="229377"/>
                </a:lnTo>
                <a:lnTo>
                  <a:pt x="201795" y="233693"/>
                </a:lnTo>
                <a:lnTo>
                  <a:pt x="210185" y="235330"/>
                </a:lnTo>
                <a:lnTo>
                  <a:pt x="218144" y="233693"/>
                </a:lnTo>
                <a:lnTo>
                  <a:pt x="224139" y="229377"/>
                </a:lnTo>
                <a:lnTo>
                  <a:pt x="224935" y="228091"/>
                </a:lnTo>
                <a:lnTo>
                  <a:pt x="202946" y="228091"/>
                </a:lnTo>
                <a:lnTo>
                  <a:pt x="198247" y="220979"/>
                </a:lnTo>
                <a:lnTo>
                  <a:pt x="198247" y="209168"/>
                </a:lnTo>
                <a:lnTo>
                  <a:pt x="202946" y="204342"/>
                </a:lnTo>
                <a:lnTo>
                  <a:pt x="225952" y="204342"/>
                </a:lnTo>
                <a:lnTo>
                  <a:pt x="224139" y="201072"/>
                </a:lnTo>
                <a:lnTo>
                  <a:pt x="218144" y="196492"/>
                </a:lnTo>
                <a:lnTo>
                  <a:pt x="210185" y="194817"/>
                </a:lnTo>
                <a:close/>
              </a:path>
              <a:path w="377825" h="480060">
                <a:moveTo>
                  <a:pt x="225952" y="204342"/>
                </a:moveTo>
                <a:lnTo>
                  <a:pt x="217297" y="204342"/>
                </a:lnTo>
                <a:lnTo>
                  <a:pt x="221996" y="209168"/>
                </a:lnTo>
                <a:lnTo>
                  <a:pt x="221996" y="220979"/>
                </a:lnTo>
                <a:lnTo>
                  <a:pt x="217297" y="228091"/>
                </a:lnTo>
                <a:lnTo>
                  <a:pt x="224935" y="228091"/>
                </a:lnTo>
                <a:lnTo>
                  <a:pt x="227919" y="223275"/>
                </a:lnTo>
                <a:lnTo>
                  <a:pt x="229235" y="216280"/>
                </a:lnTo>
                <a:lnTo>
                  <a:pt x="227919" y="207891"/>
                </a:lnTo>
                <a:lnTo>
                  <a:pt x="225952" y="204342"/>
                </a:lnTo>
                <a:close/>
              </a:path>
              <a:path w="377825" h="480060">
                <a:moveTo>
                  <a:pt x="198247" y="68961"/>
                </a:moveTo>
                <a:lnTo>
                  <a:pt x="181610" y="68961"/>
                </a:lnTo>
                <a:lnTo>
                  <a:pt x="174371" y="76073"/>
                </a:lnTo>
                <a:lnTo>
                  <a:pt x="174371" y="92709"/>
                </a:lnTo>
                <a:lnTo>
                  <a:pt x="181610" y="99821"/>
                </a:lnTo>
                <a:lnTo>
                  <a:pt x="198247" y="99821"/>
                </a:lnTo>
                <a:lnTo>
                  <a:pt x="205359" y="92709"/>
                </a:lnTo>
                <a:lnTo>
                  <a:pt x="186309" y="92709"/>
                </a:lnTo>
                <a:lnTo>
                  <a:pt x="181610" y="87883"/>
                </a:lnTo>
                <a:lnTo>
                  <a:pt x="181610" y="80771"/>
                </a:lnTo>
                <a:lnTo>
                  <a:pt x="186309" y="76073"/>
                </a:lnTo>
                <a:lnTo>
                  <a:pt x="205359" y="76073"/>
                </a:lnTo>
                <a:lnTo>
                  <a:pt x="198247" y="68961"/>
                </a:lnTo>
                <a:close/>
              </a:path>
              <a:path w="377825" h="480060">
                <a:moveTo>
                  <a:pt x="205359" y="76073"/>
                </a:moveTo>
                <a:lnTo>
                  <a:pt x="193421" y="76073"/>
                </a:lnTo>
                <a:lnTo>
                  <a:pt x="198247" y="80771"/>
                </a:lnTo>
                <a:lnTo>
                  <a:pt x="198247" y="87883"/>
                </a:lnTo>
                <a:lnTo>
                  <a:pt x="193421" y="92709"/>
                </a:lnTo>
                <a:lnTo>
                  <a:pt x="205359" y="92709"/>
                </a:lnTo>
                <a:lnTo>
                  <a:pt x="205359" y="76073"/>
                </a:lnTo>
                <a:close/>
              </a:path>
              <a:path w="377825" h="480060">
                <a:moveTo>
                  <a:pt x="210185" y="16637"/>
                </a:moveTo>
                <a:lnTo>
                  <a:pt x="201795" y="18309"/>
                </a:lnTo>
                <a:lnTo>
                  <a:pt x="194976" y="22875"/>
                </a:lnTo>
                <a:lnTo>
                  <a:pt x="190396" y="29656"/>
                </a:lnTo>
                <a:lnTo>
                  <a:pt x="188722" y="37973"/>
                </a:lnTo>
                <a:lnTo>
                  <a:pt x="190396" y="45985"/>
                </a:lnTo>
                <a:lnTo>
                  <a:pt x="194976" y="51974"/>
                </a:lnTo>
                <a:lnTo>
                  <a:pt x="201795" y="55725"/>
                </a:lnTo>
                <a:lnTo>
                  <a:pt x="210185" y="57023"/>
                </a:lnTo>
                <a:lnTo>
                  <a:pt x="218144" y="55725"/>
                </a:lnTo>
                <a:lnTo>
                  <a:pt x="224139" y="51974"/>
                </a:lnTo>
                <a:lnTo>
                  <a:pt x="225441" y="49911"/>
                </a:lnTo>
                <a:lnTo>
                  <a:pt x="202946" y="49911"/>
                </a:lnTo>
                <a:lnTo>
                  <a:pt x="198247" y="45212"/>
                </a:lnTo>
                <a:lnTo>
                  <a:pt x="198247" y="30861"/>
                </a:lnTo>
                <a:lnTo>
                  <a:pt x="202946" y="26162"/>
                </a:lnTo>
                <a:lnTo>
                  <a:pt x="225971" y="26162"/>
                </a:lnTo>
                <a:lnTo>
                  <a:pt x="224139" y="22875"/>
                </a:lnTo>
                <a:lnTo>
                  <a:pt x="218144" y="18309"/>
                </a:lnTo>
                <a:lnTo>
                  <a:pt x="210185" y="16637"/>
                </a:lnTo>
                <a:close/>
              </a:path>
              <a:path w="377825" h="480060">
                <a:moveTo>
                  <a:pt x="225971" y="26162"/>
                </a:moveTo>
                <a:lnTo>
                  <a:pt x="217297" y="26162"/>
                </a:lnTo>
                <a:lnTo>
                  <a:pt x="221996" y="30861"/>
                </a:lnTo>
                <a:lnTo>
                  <a:pt x="221996" y="45212"/>
                </a:lnTo>
                <a:lnTo>
                  <a:pt x="217297" y="49911"/>
                </a:lnTo>
                <a:lnTo>
                  <a:pt x="225441" y="49911"/>
                </a:lnTo>
                <a:lnTo>
                  <a:pt x="227919" y="45985"/>
                </a:lnTo>
                <a:lnTo>
                  <a:pt x="229235" y="37973"/>
                </a:lnTo>
                <a:lnTo>
                  <a:pt x="227919" y="29656"/>
                </a:lnTo>
                <a:lnTo>
                  <a:pt x="225971" y="26162"/>
                </a:lnTo>
                <a:close/>
              </a:path>
              <a:path w="377825" h="480060">
                <a:moveTo>
                  <a:pt x="174371" y="0"/>
                </a:moveTo>
                <a:lnTo>
                  <a:pt x="155321" y="0"/>
                </a:lnTo>
                <a:lnTo>
                  <a:pt x="148209" y="9525"/>
                </a:lnTo>
                <a:lnTo>
                  <a:pt x="148209" y="26162"/>
                </a:lnTo>
                <a:lnTo>
                  <a:pt x="155321" y="33274"/>
                </a:lnTo>
                <a:lnTo>
                  <a:pt x="174371" y="33274"/>
                </a:lnTo>
                <a:lnTo>
                  <a:pt x="181610" y="26162"/>
                </a:lnTo>
                <a:lnTo>
                  <a:pt x="160147" y="26162"/>
                </a:lnTo>
                <a:lnTo>
                  <a:pt x="157734" y="21336"/>
                </a:lnTo>
                <a:lnTo>
                  <a:pt x="157734" y="11937"/>
                </a:lnTo>
                <a:lnTo>
                  <a:pt x="160147" y="9525"/>
                </a:lnTo>
                <a:lnTo>
                  <a:pt x="181610" y="9525"/>
                </a:lnTo>
                <a:lnTo>
                  <a:pt x="174371" y="0"/>
                </a:lnTo>
                <a:close/>
              </a:path>
              <a:path w="377825" h="480060">
                <a:moveTo>
                  <a:pt x="181610" y="9525"/>
                </a:moveTo>
                <a:lnTo>
                  <a:pt x="169672" y="9525"/>
                </a:lnTo>
                <a:lnTo>
                  <a:pt x="172085" y="11937"/>
                </a:lnTo>
                <a:lnTo>
                  <a:pt x="172085" y="21336"/>
                </a:lnTo>
                <a:lnTo>
                  <a:pt x="169672" y="26162"/>
                </a:lnTo>
                <a:lnTo>
                  <a:pt x="181610" y="26162"/>
                </a:lnTo>
                <a:lnTo>
                  <a:pt x="181610" y="9525"/>
                </a:lnTo>
                <a:close/>
              </a:path>
            </a:pathLst>
          </a:custGeom>
          <a:solidFill>
            <a:srgbClr val="4471C4"/>
          </a:solidFill>
        </p:spPr>
        <p:txBody>
          <a:bodyPr wrap="square" lIns="0" tIns="0" rIns="0" bIns="0" rtlCol="0"/>
          <a:lstStyle/>
          <a:p>
            <a:endParaRPr/>
          </a:p>
        </p:txBody>
      </p:sp>
      <p:sp>
        <p:nvSpPr>
          <p:cNvPr id="18" name="object 18"/>
          <p:cNvSpPr/>
          <p:nvPr/>
        </p:nvSpPr>
        <p:spPr>
          <a:xfrm>
            <a:off x="8420100" y="1304544"/>
            <a:ext cx="262255" cy="401320"/>
          </a:xfrm>
          <a:custGeom>
            <a:avLst/>
            <a:gdLst/>
            <a:ahLst/>
            <a:cxnLst/>
            <a:rect l="l" t="t" r="r" b="b"/>
            <a:pathLst>
              <a:path w="262254" h="401319">
                <a:moveTo>
                  <a:pt x="184403" y="335660"/>
                </a:moveTo>
                <a:lnTo>
                  <a:pt x="75183" y="335660"/>
                </a:lnTo>
                <a:lnTo>
                  <a:pt x="70357" y="340486"/>
                </a:lnTo>
                <a:lnTo>
                  <a:pt x="70357" y="350138"/>
                </a:lnTo>
                <a:lnTo>
                  <a:pt x="75183" y="354964"/>
                </a:lnTo>
                <a:lnTo>
                  <a:pt x="184403" y="354964"/>
                </a:lnTo>
                <a:lnTo>
                  <a:pt x="189356" y="350138"/>
                </a:lnTo>
                <a:lnTo>
                  <a:pt x="189356" y="340486"/>
                </a:lnTo>
                <a:lnTo>
                  <a:pt x="184403" y="335660"/>
                </a:lnTo>
                <a:close/>
              </a:path>
              <a:path w="262254" h="401319">
                <a:moveTo>
                  <a:pt x="169925" y="386333"/>
                </a:moveTo>
                <a:lnTo>
                  <a:pt x="92201" y="386333"/>
                </a:lnTo>
                <a:lnTo>
                  <a:pt x="92201" y="395985"/>
                </a:lnTo>
                <a:lnTo>
                  <a:pt x="94615" y="400811"/>
                </a:lnTo>
                <a:lnTo>
                  <a:pt x="165100" y="400811"/>
                </a:lnTo>
                <a:lnTo>
                  <a:pt x="169925" y="395985"/>
                </a:lnTo>
                <a:lnTo>
                  <a:pt x="169925" y="386333"/>
                </a:lnTo>
                <a:close/>
              </a:path>
              <a:path w="262254" h="401319">
                <a:moveTo>
                  <a:pt x="184403" y="362203"/>
                </a:moveTo>
                <a:lnTo>
                  <a:pt x="75183" y="362203"/>
                </a:lnTo>
                <a:lnTo>
                  <a:pt x="70357" y="367029"/>
                </a:lnTo>
                <a:lnTo>
                  <a:pt x="70357" y="383920"/>
                </a:lnTo>
                <a:lnTo>
                  <a:pt x="75183" y="386333"/>
                </a:lnTo>
                <a:lnTo>
                  <a:pt x="184403" y="386333"/>
                </a:lnTo>
                <a:lnTo>
                  <a:pt x="189356" y="383920"/>
                </a:lnTo>
                <a:lnTo>
                  <a:pt x="189356" y="367029"/>
                </a:lnTo>
                <a:lnTo>
                  <a:pt x="184403" y="362203"/>
                </a:lnTo>
                <a:close/>
              </a:path>
              <a:path w="262254" h="401319">
                <a:moveTo>
                  <a:pt x="184403" y="306704"/>
                </a:moveTo>
                <a:lnTo>
                  <a:pt x="75183" y="306704"/>
                </a:lnTo>
                <a:lnTo>
                  <a:pt x="70357" y="311530"/>
                </a:lnTo>
                <a:lnTo>
                  <a:pt x="70357" y="323595"/>
                </a:lnTo>
                <a:lnTo>
                  <a:pt x="75183" y="328421"/>
                </a:lnTo>
                <a:lnTo>
                  <a:pt x="184403" y="328421"/>
                </a:lnTo>
                <a:lnTo>
                  <a:pt x="189356" y="323595"/>
                </a:lnTo>
                <a:lnTo>
                  <a:pt x="189356" y="311530"/>
                </a:lnTo>
                <a:lnTo>
                  <a:pt x="184403" y="306704"/>
                </a:lnTo>
                <a:close/>
              </a:path>
              <a:path w="262254" h="401319">
                <a:moveTo>
                  <a:pt x="131064" y="0"/>
                </a:moveTo>
                <a:lnTo>
                  <a:pt x="79884" y="10144"/>
                </a:lnTo>
                <a:lnTo>
                  <a:pt x="38242" y="37718"/>
                </a:lnTo>
                <a:lnTo>
                  <a:pt x="10245" y="78438"/>
                </a:lnTo>
                <a:lnTo>
                  <a:pt x="0" y="128015"/>
                </a:lnTo>
                <a:lnTo>
                  <a:pt x="2623" y="154181"/>
                </a:lnTo>
                <a:lnTo>
                  <a:pt x="10032" y="178085"/>
                </a:lnTo>
                <a:lnTo>
                  <a:pt x="21538" y="199274"/>
                </a:lnTo>
                <a:lnTo>
                  <a:pt x="36449" y="217296"/>
                </a:lnTo>
                <a:lnTo>
                  <a:pt x="56882" y="251116"/>
                </a:lnTo>
                <a:lnTo>
                  <a:pt x="63420" y="276113"/>
                </a:lnTo>
                <a:lnTo>
                  <a:pt x="66792" y="291609"/>
                </a:lnTo>
                <a:lnTo>
                  <a:pt x="77724" y="296925"/>
                </a:lnTo>
                <a:lnTo>
                  <a:pt x="184403" y="296925"/>
                </a:lnTo>
                <a:lnTo>
                  <a:pt x="194996" y="291609"/>
                </a:lnTo>
                <a:lnTo>
                  <a:pt x="197529" y="277621"/>
                </a:lnTo>
                <a:lnTo>
                  <a:pt x="82550" y="277621"/>
                </a:lnTo>
                <a:lnTo>
                  <a:pt x="81377" y="264614"/>
                </a:lnTo>
                <a:lnTo>
                  <a:pt x="76787" y="247761"/>
                </a:lnTo>
                <a:lnTo>
                  <a:pt x="67173" y="227740"/>
                </a:lnTo>
                <a:lnTo>
                  <a:pt x="50926" y="205231"/>
                </a:lnTo>
                <a:lnTo>
                  <a:pt x="48514" y="205231"/>
                </a:lnTo>
                <a:lnTo>
                  <a:pt x="35772" y="188077"/>
                </a:lnTo>
                <a:lnTo>
                  <a:pt x="26685" y="169338"/>
                </a:lnTo>
                <a:lnTo>
                  <a:pt x="21242" y="149242"/>
                </a:lnTo>
                <a:lnTo>
                  <a:pt x="19430" y="128015"/>
                </a:lnTo>
                <a:lnTo>
                  <a:pt x="28336" y="85526"/>
                </a:lnTo>
                <a:lnTo>
                  <a:pt x="52482" y="50990"/>
                </a:lnTo>
                <a:lnTo>
                  <a:pt x="88010" y="27789"/>
                </a:lnTo>
                <a:lnTo>
                  <a:pt x="131064" y="19303"/>
                </a:lnTo>
                <a:lnTo>
                  <a:pt x="131064" y="0"/>
                </a:lnTo>
                <a:close/>
              </a:path>
              <a:path w="262254" h="401319">
                <a:moveTo>
                  <a:pt x="94615" y="176275"/>
                </a:moveTo>
                <a:lnTo>
                  <a:pt x="84963" y="176275"/>
                </a:lnTo>
                <a:lnTo>
                  <a:pt x="104394" y="277621"/>
                </a:lnTo>
                <a:lnTo>
                  <a:pt x="114046" y="277621"/>
                </a:lnTo>
                <a:lnTo>
                  <a:pt x="94615" y="176275"/>
                </a:lnTo>
                <a:close/>
              </a:path>
              <a:path w="262254" h="401319">
                <a:moveTo>
                  <a:pt x="174751" y="176275"/>
                </a:moveTo>
                <a:lnTo>
                  <a:pt x="165100" y="176275"/>
                </a:lnTo>
                <a:lnTo>
                  <a:pt x="148081" y="277621"/>
                </a:lnTo>
                <a:lnTo>
                  <a:pt x="157733" y="277621"/>
                </a:lnTo>
                <a:lnTo>
                  <a:pt x="174751" y="176275"/>
                </a:lnTo>
                <a:close/>
              </a:path>
              <a:path w="262254" h="401319">
                <a:moveTo>
                  <a:pt x="131064" y="0"/>
                </a:moveTo>
                <a:lnTo>
                  <a:pt x="131064" y="19303"/>
                </a:lnTo>
                <a:lnTo>
                  <a:pt x="174117" y="27789"/>
                </a:lnTo>
                <a:lnTo>
                  <a:pt x="209645" y="50990"/>
                </a:lnTo>
                <a:lnTo>
                  <a:pt x="233791" y="85526"/>
                </a:lnTo>
                <a:lnTo>
                  <a:pt x="242697" y="128015"/>
                </a:lnTo>
                <a:lnTo>
                  <a:pt x="240508" y="149242"/>
                </a:lnTo>
                <a:lnTo>
                  <a:pt x="234235" y="169338"/>
                </a:lnTo>
                <a:lnTo>
                  <a:pt x="224319" y="188077"/>
                </a:lnTo>
                <a:lnTo>
                  <a:pt x="211200" y="205231"/>
                </a:lnTo>
                <a:lnTo>
                  <a:pt x="194917" y="227740"/>
                </a:lnTo>
                <a:lnTo>
                  <a:pt x="185038" y="247761"/>
                </a:lnTo>
                <a:lnTo>
                  <a:pt x="179732" y="264614"/>
                </a:lnTo>
                <a:lnTo>
                  <a:pt x="177165" y="277621"/>
                </a:lnTo>
                <a:lnTo>
                  <a:pt x="197529" y="277621"/>
                </a:lnTo>
                <a:lnTo>
                  <a:pt x="197802" y="276113"/>
                </a:lnTo>
                <a:lnTo>
                  <a:pt x="204227" y="251116"/>
                </a:lnTo>
                <a:lnTo>
                  <a:pt x="225678" y="217296"/>
                </a:lnTo>
                <a:lnTo>
                  <a:pt x="240589" y="199274"/>
                </a:lnTo>
                <a:lnTo>
                  <a:pt x="252095" y="178085"/>
                </a:lnTo>
                <a:lnTo>
                  <a:pt x="259504" y="154181"/>
                </a:lnTo>
                <a:lnTo>
                  <a:pt x="262127" y="128015"/>
                </a:lnTo>
                <a:lnTo>
                  <a:pt x="251882" y="78438"/>
                </a:lnTo>
                <a:lnTo>
                  <a:pt x="223885" y="37718"/>
                </a:lnTo>
                <a:lnTo>
                  <a:pt x="182243" y="10144"/>
                </a:lnTo>
                <a:lnTo>
                  <a:pt x="131064" y="0"/>
                </a:lnTo>
                <a:close/>
              </a:path>
              <a:path w="262254" h="401319">
                <a:moveTo>
                  <a:pt x="101980" y="171450"/>
                </a:moveTo>
                <a:lnTo>
                  <a:pt x="75183" y="171450"/>
                </a:lnTo>
                <a:lnTo>
                  <a:pt x="75183" y="173862"/>
                </a:lnTo>
                <a:lnTo>
                  <a:pt x="77724" y="176275"/>
                </a:lnTo>
                <a:lnTo>
                  <a:pt x="99568" y="176275"/>
                </a:lnTo>
                <a:lnTo>
                  <a:pt x="109220" y="183514"/>
                </a:lnTo>
                <a:lnTo>
                  <a:pt x="109220" y="185927"/>
                </a:lnTo>
                <a:lnTo>
                  <a:pt x="111632" y="185927"/>
                </a:lnTo>
                <a:lnTo>
                  <a:pt x="111632" y="183514"/>
                </a:lnTo>
                <a:lnTo>
                  <a:pt x="117184" y="178688"/>
                </a:lnTo>
                <a:lnTo>
                  <a:pt x="111632" y="178688"/>
                </a:lnTo>
                <a:lnTo>
                  <a:pt x="101980" y="171450"/>
                </a:lnTo>
                <a:close/>
              </a:path>
              <a:path w="262254" h="401319">
                <a:moveTo>
                  <a:pt x="139028" y="166623"/>
                </a:moveTo>
                <a:lnTo>
                  <a:pt x="131064" y="166623"/>
                </a:lnTo>
                <a:lnTo>
                  <a:pt x="150495" y="183514"/>
                </a:lnTo>
                <a:lnTo>
                  <a:pt x="150495" y="185927"/>
                </a:lnTo>
                <a:lnTo>
                  <a:pt x="152907" y="185927"/>
                </a:lnTo>
                <a:lnTo>
                  <a:pt x="152907" y="183514"/>
                </a:lnTo>
                <a:lnTo>
                  <a:pt x="159342" y="178688"/>
                </a:lnTo>
                <a:lnTo>
                  <a:pt x="152907" y="178688"/>
                </a:lnTo>
                <a:lnTo>
                  <a:pt x="139028" y="166623"/>
                </a:lnTo>
                <a:close/>
              </a:path>
              <a:path w="262254" h="401319">
                <a:moveTo>
                  <a:pt x="131064" y="159384"/>
                </a:moveTo>
                <a:lnTo>
                  <a:pt x="111632" y="178688"/>
                </a:lnTo>
                <a:lnTo>
                  <a:pt x="117184" y="178688"/>
                </a:lnTo>
                <a:lnTo>
                  <a:pt x="131064" y="166623"/>
                </a:lnTo>
                <a:lnTo>
                  <a:pt x="139028" y="166623"/>
                </a:lnTo>
                <a:lnTo>
                  <a:pt x="133476" y="161797"/>
                </a:lnTo>
                <a:lnTo>
                  <a:pt x="131064" y="159384"/>
                </a:lnTo>
                <a:close/>
              </a:path>
              <a:path w="262254" h="401319">
                <a:moveTo>
                  <a:pt x="184403" y="171450"/>
                </a:moveTo>
                <a:lnTo>
                  <a:pt x="160147" y="171450"/>
                </a:lnTo>
                <a:lnTo>
                  <a:pt x="152907" y="178688"/>
                </a:lnTo>
                <a:lnTo>
                  <a:pt x="159342" y="178688"/>
                </a:lnTo>
                <a:lnTo>
                  <a:pt x="162559" y="176275"/>
                </a:lnTo>
                <a:lnTo>
                  <a:pt x="184403" y="176275"/>
                </a:lnTo>
                <a:lnTo>
                  <a:pt x="184403" y="171450"/>
                </a:lnTo>
                <a:close/>
              </a:path>
              <a:path w="262254" h="401319">
                <a:moveTo>
                  <a:pt x="89789" y="161797"/>
                </a:moveTo>
                <a:lnTo>
                  <a:pt x="84963" y="161797"/>
                </a:lnTo>
                <a:lnTo>
                  <a:pt x="84963" y="171450"/>
                </a:lnTo>
                <a:lnTo>
                  <a:pt x="94615" y="171450"/>
                </a:lnTo>
                <a:lnTo>
                  <a:pt x="94615" y="164210"/>
                </a:lnTo>
                <a:lnTo>
                  <a:pt x="89789" y="161797"/>
                </a:lnTo>
                <a:close/>
              </a:path>
              <a:path w="262254" h="401319">
                <a:moveTo>
                  <a:pt x="174751" y="161797"/>
                </a:moveTo>
                <a:lnTo>
                  <a:pt x="169925" y="161797"/>
                </a:lnTo>
                <a:lnTo>
                  <a:pt x="167513" y="164210"/>
                </a:lnTo>
                <a:lnTo>
                  <a:pt x="167513" y="171450"/>
                </a:lnTo>
                <a:lnTo>
                  <a:pt x="177165" y="171450"/>
                </a:lnTo>
                <a:lnTo>
                  <a:pt x="177165" y="164210"/>
                </a:lnTo>
                <a:lnTo>
                  <a:pt x="174751" y="161797"/>
                </a:lnTo>
                <a:close/>
              </a:path>
            </a:pathLst>
          </a:custGeom>
          <a:solidFill>
            <a:srgbClr val="EC7C30"/>
          </a:solidFill>
        </p:spPr>
        <p:txBody>
          <a:bodyPr wrap="square" lIns="0" tIns="0" rIns="0" bIns="0" rtlCol="0"/>
          <a:lstStyle/>
          <a:p>
            <a:endParaRPr/>
          </a:p>
        </p:txBody>
      </p:sp>
      <p:sp>
        <p:nvSpPr>
          <p:cNvPr id="19" name="object 19"/>
          <p:cNvSpPr/>
          <p:nvPr/>
        </p:nvSpPr>
        <p:spPr>
          <a:xfrm>
            <a:off x="8321230" y="3226307"/>
            <a:ext cx="384175" cy="407034"/>
          </a:xfrm>
          <a:custGeom>
            <a:avLst/>
            <a:gdLst/>
            <a:ahLst/>
            <a:cxnLst/>
            <a:rect l="l" t="t" r="r" b="b"/>
            <a:pathLst>
              <a:path w="384175" h="407035">
                <a:moveTo>
                  <a:pt x="286794" y="252094"/>
                </a:moveTo>
                <a:lnTo>
                  <a:pt x="195643" y="252094"/>
                </a:lnTo>
                <a:lnTo>
                  <a:pt x="201612" y="256031"/>
                </a:lnTo>
                <a:lnTo>
                  <a:pt x="199580" y="258063"/>
                </a:lnTo>
                <a:lnTo>
                  <a:pt x="195643" y="264032"/>
                </a:lnTo>
                <a:lnTo>
                  <a:pt x="195643" y="271906"/>
                </a:lnTo>
                <a:lnTo>
                  <a:pt x="324421" y="400938"/>
                </a:lnTo>
                <a:lnTo>
                  <a:pt x="328358" y="406907"/>
                </a:lnTo>
                <a:lnTo>
                  <a:pt x="338264" y="406907"/>
                </a:lnTo>
                <a:lnTo>
                  <a:pt x="342201" y="400938"/>
                </a:lnTo>
                <a:lnTo>
                  <a:pt x="344233" y="398906"/>
                </a:lnTo>
                <a:lnTo>
                  <a:pt x="358203" y="398906"/>
                </a:lnTo>
                <a:lnTo>
                  <a:pt x="379920" y="377189"/>
                </a:lnTo>
                <a:lnTo>
                  <a:pt x="381825" y="375157"/>
                </a:lnTo>
                <a:lnTo>
                  <a:pt x="381825" y="369188"/>
                </a:lnTo>
                <a:lnTo>
                  <a:pt x="379920" y="365251"/>
                </a:lnTo>
                <a:lnTo>
                  <a:pt x="377888" y="365251"/>
                </a:lnTo>
                <a:lnTo>
                  <a:pt x="383857" y="359282"/>
                </a:lnTo>
                <a:lnTo>
                  <a:pt x="383857" y="351281"/>
                </a:lnTo>
                <a:lnTo>
                  <a:pt x="379920" y="345313"/>
                </a:lnTo>
                <a:lnTo>
                  <a:pt x="286794" y="252094"/>
                </a:lnTo>
                <a:close/>
              </a:path>
              <a:path w="384175" h="407035">
                <a:moveTo>
                  <a:pt x="358203" y="398906"/>
                </a:moveTo>
                <a:lnTo>
                  <a:pt x="344233" y="398906"/>
                </a:lnTo>
                <a:lnTo>
                  <a:pt x="344233" y="400938"/>
                </a:lnTo>
                <a:lnTo>
                  <a:pt x="348170" y="402970"/>
                </a:lnTo>
                <a:lnTo>
                  <a:pt x="352107" y="402970"/>
                </a:lnTo>
                <a:lnTo>
                  <a:pt x="356171" y="400938"/>
                </a:lnTo>
                <a:lnTo>
                  <a:pt x="358203" y="398906"/>
                </a:lnTo>
                <a:close/>
              </a:path>
              <a:path w="384175" h="407035">
                <a:moveTo>
                  <a:pt x="126301" y="21812"/>
                </a:moveTo>
                <a:lnTo>
                  <a:pt x="78938" y="30741"/>
                </a:lnTo>
                <a:lnTo>
                  <a:pt x="37147" y="57530"/>
                </a:lnTo>
                <a:lnTo>
                  <a:pt x="9286" y="99417"/>
                </a:lnTo>
                <a:lnTo>
                  <a:pt x="0" y="146875"/>
                </a:lnTo>
                <a:lnTo>
                  <a:pt x="9286" y="194333"/>
                </a:lnTo>
                <a:lnTo>
                  <a:pt x="37147" y="236219"/>
                </a:lnTo>
                <a:lnTo>
                  <a:pt x="73324" y="261596"/>
                </a:lnTo>
                <a:lnTo>
                  <a:pt x="114157" y="272446"/>
                </a:lnTo>
                <a:lnTo>
                  <a:pt x="156108" y="269152"/>
                </a:lnTo>
                <a:lnTo>
                  <a:pt x="195643" y="252094"/>
                </a:lnTo>
                <a:lnTo>
                  <a:pt x="286794" y="252094"/>
                </a:lnTo>
                <a:lnTo>
                  <a:pt x="281069" y="246364"/>
                </a:lnTo>
                <a:lnTo>
                  <a:pt x="126301" y="246364"/>
                </a:lnTo>
                <a:lnTo>
                  <a:pt x="89201" y="239500"/>
                </a:lnTo>
                <a:lnTo>
                  <a:pt x="56959" y="218312"/>
                </a:lnTo>
                <a:lnTo>
                  <a:pt x="34671" y="184876"/>
                </a:lnTo>
                <a:lnTo>
                  <a:pt x="27241" y="147129"/>
                </a:lnTo>
                <a:lnTo>
                  <a:pt x="34671" y="109763"/>
                </a:lnTo>
                <a:lnTo>
                  <a:pt x="56959" y="77469"/>
                </a:lnTo>
                <a:lnTo>
                  <a:pt x="89201" y="55110"/>
                </a:lnTo>
                <a:lnTo>
                  <a:pt x="126301" y="47656"/>
                </a:lnTo>
                <a:lnTo>
                  <a:pt x="200051" y="47656"/>
                </a:lnTo>
                <a:lnTo>
                  <a:pt x="173664" y="30741"/>
                </a:lnTo>
                <a:lnTo>
                  <a:pt x="126301" y="21812"/>
                </a:lnTo>
                <a:close/>
              </a:path>
              <a:path w="384175" h="407035">
                <a:moveTo>
                  <a:pt x="251142" y="131063"/>
                </a:moveTo>
                <a:lnTo>
                  <a:pt x="225361" y="158750"/>
                </a:lnTo>
                <a:lnTo>
                  <a:pt x="222361" y="173938"/>
                </a:lnTo>
                <a:lnTo>
                  <a:pt x="216408" y="189102"/>
                </a:lnTo>
                <a:lnTo>
                  <a:pt x="207502" y="203505"/>
                </a:lnTo>
                <a:lnTo>
                  <a:pt x="195643" y="216407"/>
                </a:lnTo>
                <a:lnTo>
                  <a:pt x="163401" y="238726"/>
                </a:lnTo>
                <a:lnTo>
                  <a:pt x="126301" y="246364"/>
                </a:lnTo>
                <a:lnTo>
                  <a:pt x="281069" y="246364"/>
                </a:lnTo>
                <a:lnTo>
                  <a:pt x="256978" y="222250"/>
                </a:lnTo>
                <a:lnTo>
                  <a:pt x="235267" y="222250"/>
                </a:lnTo>
                <a:lnTo>
                  <a:pt x="231330" y="216407"/>
                </a:lnTo>
                <a:lnTo>
                  <a:pt x="241677" y="197179"/>
                </a:lnTo>
                <a:lnTo>
                  <a:pt x="248666" y="175926"/>
                </a:lnTo>
                <a:lnTo>
                  <a:pt x="251940" y="153578"/>
                </a:lnTo>
                <a:lnTo>
                  <a:pt x="251142" y="131063"/>
                </a:lnTo>
                <a:close/>
              </a:path>
              <a:path w="384175" h="407035">
                <a:moveTo>
                  <a:pt x="251142" y="216407"/>
                </a:moveTo>
                <a:lnTo>
                  <a:pt x="241236" y="216407"/>
                </a:lnTo>
                <a:lnTo>
                  <a:pt x="237299" y="220344"/>
                </a:lnTo>
                <a:lnTo>
                  <a:pt x="235267" y="222250"/>
                </a:lnTo>
                <a:lnTo>
                  <a:pt x="256978" y="222250"/>
                </a:lnTo>
                <a:lnTo>
                  <a:pt x="251142" y="216407"/>
                </a:lnTo>
                <a:close/>
              </a:path>
              <a:path w="384175" h="407035">
                <a:moveTo>
                  <a:pt x="165925" y="77469"/>
                </a:moveTo>
                <a:lnTo>
                  <a:pt x="82740" y="160781"/>
                </a:lnTo>
                <a:lnTo>
                  <a:pt x="100520" y="178688"/>
                </a:lnTo>
                <a:lnTo>
                  <a:pt x="165925" y="111125"/>
                </a:lnTo>
                <a:lnTo>
                  <a:pt x="199580" y="111125"/>
                </a:lnTo>
                <a:lnTo>
                  <a:pt x="165925" y="77469"/>
                </a:lnTo>
                <a:close/>
              </a:path>
              <a:path w="384175" h="407035">
                <a:moveTo>
                  <a:pt x="199580" y="111125"/>
                </a:moveTo>
                <a:lnTo>
                  <a:pt x="165925" y="111125"/>
                </a:lnTo>
                <a:lnTo>
                  <a:pt x="207581" y="152780"/>
                </a:lnTo>
                <a:lnTo>
                  <a:pt x="241152" y="119125"/>
                </a:lnTo>
                <a:lnTo>
                  <a:pt x="207581" y="119125"/>
                </a:lnTo>
                <a:lnTo>
                  <a:pt x="199580" y="111125"/>
                </a:lnTo>
                <a:close/>
              </a:path>
              <a:path w="384175" h="407035">
                <a:moveTo>
                  <a:pt x="342201" y="0"/>
                </a:moveTo>
                <a:lnTo>
                  <a:pt x="274891" y="17906"/>
                </a:lnTo>
                <a:lnTo>
                  <a:pt x="290766" y="35687"/>
                </a:lnTo>
                <a:lnTo>
                  <a:pt x="207581" y="119125"/>
                </a:lnTo>
                <a:lnTo>
                  <a:pt x="241152" y="119125"/>
                </a:lnTo>
                <a:lnTo>
                  <a:pt x="308546" y="51562"/>
                </a:lnTo>
                <a:lnTo>
                  <a:pt x="329004" y="51562"/>
                </a:lnTo>
                <a:lnTo>
                  <a:pt x="342201" y="0"/>
                </a:lnTo>
                <a:close/>
              </a:path>
              <a:path w="384175" h="407035">
                <a:moveTo>
                  <a:pt x="200051" y="47656"/>
                </a:moveTo>
                <a:lnTo>
                  <a:pt x="126301" y="47656"/>
                </a:lnTo>
                <a:lnTo>
                  <a:pt x="163401" y="55110"/>
                </a:lnTo>
                <a:lnTo>
                  <a:pt x="195643" y="77469"/>
                </a:lnTo>
                <a:lnTo>
                  <a:pt x="201612" y="81406"/>
                </a:lnTo>
                <a:lnTo>
                  <a:pt x="209486" y="93344"/>
                </a:lnTo>
                <a:lnTo>
                  <a:pt x="229298" y="75437"/>
                </a:lnTo>
                <a:lnTo>
                  <a:pt x="225361" y="69468"/>
                </a:lnTo>
                <a:lnTo>
                  <a:pt x="219392" y="63500"/>
                </a:lnTo>
                <a:lnTo>
                  <a:pt x="215455" y="57530"/>
                </a:lnTo>
                <a:lnTo>
                  <a:pt x="200051" y="47656"/>
                </a:lnTo>
                <a:close/>
              </a:path>
              <a:path w="384175" h="407035">
                <a:moveTo>
                  <a:pt x="329004" y="51562"/>
                </a:moveTo>
                <a:lnTo>
                  <a:pt x="308546" y="51562"/>
                </a:lnTo>
                <a:lnTo>
                  <a:pt x="324421" y="69468"/>
                </a:lnTo>
                <a:lnTo>
                  <a:pt x="329004" y="51562"/>
                </a:lnTo>
                <a:close/>
              </a:path>
            </a:pathLst>
          </a:custGeom>
          <a:solidFill>
            <a:srgbClr val="FFC000"/>
          </a:solidFill>
        </p:spPr>
        <p:txBody>
          <a:bodyPr wrap="square" lIns="0" tIns="0" rIns="0" bIns="0" rtlCol="0"/>
          <a:lstStyle/>
          <a:p>
            <a:endParaRPr/>
          </a:p>
        </p:txBody>
      </p:sp>
      <p:sp>
        <p:nvSpPr>
          <p:cNvPr id="20" name="object 20"/>
          <p:cNvSpPr/>
          <p:nvPr/>
        </p:nvSpPr>
        <p:spPr>
          <a:xfrm>
            <a:off x="3741925" y="4339387"/>
            <a:ext cx="421640" cy="366395"/>
          </a:xfrm>
          <a:custGeom>
            <a:avLst/>
            <a:gdLst/>
            <a:ahLst/>
            <a:cxnLst/>
            <a:rect l="l" t="t" r="r" b="b"/>
            <a:pathLst>
              <a:path w="421639" h="366395">
                <a:moveTo>
                  <a:pt x="268210" y="0"/>
                </a:moveTo>
                <a:lnTo>
                  <a:pt x="13590" y="123011"/>
                </a:lnTo>
                <a:lnTo>
                  <a:pt x="0" y="147443"/>
                </a:lnTo>
                <a:lnTo>
                  <a:pt x="2795" y="157301"/>
                </a:lnTo>
                <a:lnTo>
                  <a:pt x="96902" y="352627"/>
                </a:lnTo>
                <a:lnTo>
                  <a:pt x="103453" y="360616"/>
                </a:lnTo>
                <a:lnTo>
                  <a:pt x="112635" y="365200"/>
                </a:lnTo>
                <a:lnTo>
                  <a:pt x="123031" y="366164"/>
                </a:lnTo>
                <a:lnTo>
                  <a:pt x="133224" y="363295"/>
                </a:lnTo>
                <a:lnTo>
                  <a:pt x="193669" y="333323"/>
                </a:lnTo>
                <a:lnTo>
                  <a:pt x="120397" y="333323"/>
                </a:lnTo>
                <a:lnTo>
                  <a:pt x="92545" y="275411"/>
                </a:lnTo>
                <a:lnTo>
                  <a:pt x="66930" y="275411"/>
                </a:lnTo>
                <a:lnTo>
                  <a:pt x="64771" y="271093"/>
                </a:lnTo>
                <a:lnTo>
                  <a:pt x="62739" y="266775"/>
                </a:lnTo>
                <a:lnTo>
                  <a:pt x="64771" y="262457"/>
                </a:lnTo>
                <a:lnTo>
                  <a:pt x="73407" y="258139"/>
                </a:lnTo>
                <a:lnTo>
                  <a:pt x="84238" y="258139"/>
                </a:lnTo>
                <a:lnTo>
                  <a:pt x="81184" y="251789"/>
                </a:lnTo>
                <a:lnTo>
                  <a:pt x="58421" y="251789"/>
                </a:lnTo>
                <a:lnTo>
                  <a:pt x="54103" y="249630"/>
                </a:lnTo>
                <a:lnTo>
                  <a:pt x="51944" y="245312"/>
                </a:lnTo>
                <a:lnTo>
                  <a:pt x="49912" y="240994"/>
                </a:lnTo>
                <a:lnTo>
                  <a:pt x="51944" y="236676"/>
                </a:lnTo>
                <a:lnTo>
                  <a:pt x="56262" y="234644"/>
                </a:lnTo>
                <a:lnTo>
                  <a:pt x="60580" y="232485"/>
                </a:lnTo>
                <a:lnTo>
                  <a:pt x="71899" y="232485"/>
                </a:lnTo>
                <a:lnTo>
                  <a:pt x="68784" y="226008"/>
                </a:lnTo>
                <a:lnTo>
                  <a:pt x="47753" y="226008"/>
                </a:lnTo>
                <a:lnTo>
                  <a:pt x="41276" y="223849"/>
                </a:lnTo>
                <a:lnTo>
                  <a:pt x="41276" y="219531"/>
                </a:lnTo>
                <a:lnTo>
                  <a:pt x="39117" y="215213"/>
                </a:lnTo>
                <a:lnTo>
                  <a:pt x="39117" y="211022"/>
                </a:lnTo>
                <a:lnTo>
                  <a:pt x="47753" y="206704"/>
                </a:lnTo>
                <a:lnTo>
                  <a:pt x="59500" y="206704"/>
                </a:lnTo>
                <a:lnTo>
                  <a:pt x="30608" y="146633"/>
                </a:lnTo>
                <a:lnTo>
                  <a:pt x="267844" y="30682"/>
                </a:lnTo>
                <a:lnTo>
                  <a:pt x="301680" y="30682"/>
                </a:lnTo>
                <a:lnTo>
                  <a:pt x="293498" y="13537"/>
                </a:lnTo>
                <a:lnTo>
                  <a:pt x="287180" y="5548"/>
                </a:lnTo>
                <a:lnTo>
                  <a:pt x="278481" y="964"/>
                </a:lnTo>
                <a:lnTo>
                  <a:pt x="268210" y="0"/>
                </a:lnTo>
                <a:close/>
              </a:path>
              <a:path w="421639" h="366395">
                <a:moveTo>
                  <a:pt x="310516" y="292556"/>
                </a:moveTo>
                <a:lnTo>
                  <a:pt x="314680" y="303662"/>
                </a:lnTo>
                <a:lnTo>
                  <a:pt x="319629" y="315591"/>
                </a:lnTo>
                <a:lnTo>
                  <a:pt x="323768" y="325114"/>
                </a:lnTo>
                <a:lnTo>
                  <a:pt x="325502" y="329005"/>
                </a:lnTo>
                <a:lnTo>
                  <a:pt x="327661" y="329005"/>
                </a:lnTo>
                <a:lnTo>
                  <a:pt x="325502" y="335482"/>
                </a:lnTo>
                <a:lnTo>
                  <a:pt x="325502" y="339673"/>
                </a:lnTo>
                <a:lnTo>
                  <a:pt x="331852" y="339673"/>
                </a:lnTo>
                <a:lnTo>
                  <a:pt x="331852" y="337641"/>
                </a:lnTo>
                <a:lnTo>
                  <a:pt x="334011" y="331164"/>
                </a:lnTo>
                <a:lnTo>
                  <a:pt x="337480" y="328350"/>
                </a:lnTo>
                <a:lnTo>
                  <a:pt x="345759" y="321512"/>
                </a:lnTo>
                <a:lnTo>
                  <a:pt x="355657" y="313055"/>
                </a:lnTo>
                <a:lnTo>
                  <a:pt x="363983" y="305383"/>
                </a:lnTo>
                <a:lnTo>
                  <a:pt x="310516" y="292556"/>
                </a:lnTo>
                <a:close/>
              </a:path>
              <a:path w="421639" h="366395">
                <a:moveTo>
                  <a:pt x="314834" y="238835"/>
                </a:moveTo>
                <a:lnTo>
                  <a:pt x="120397" y="333323"/>
                </a:lnTo>
                <a:lnTo>
                  <a:pt x="193669" y="333323"/>
                </a:lnTo>
                <a:lnTo>
                  <a:pt x="302007" y="279602"/>
                </a:lnTo>
                <a:lnTo>
                  <a:pt x="304166" y="277443"/>
                </a:lnTo>
                <a:lnTo>
                  <a:pt x="305853" y="271855"/>
                </a:lnTo>
                <a:lnTo>
                  <a:pt x="307564" y="265965"/>
                </a:lnTo>
                <a:lnTo>
                  <a:pt x="309925" y="258139"/>
                </a:lnTo>
                <a:lnTo>
                  <a:pt x="312675" y="249630"/>
                </a:lnTo>
                <a:lnTo>
                  <a:pt x="312675" y="243153"/>
                </a:lnTo>
                <a:lnTo>
                  <a:pt x="314834" y="238835"/>
                </a:lnTo>
                <a:close/>
              </a:path>
              <a:path w="421639" h="366395">
                <a:moveTo>
                  <a:pt x="229856" y="209673"/>
                </a:moveTo>
                <a:lnTo>
                  <a:pt x="221706" y="209841"/>
                </a:lnTo>
                <a:lnTo>
                  <a:pt x="214377" y="211022"/>
                </a:lnTo>
                <a:lnTo>
                  <a:pt x="99061" y="266775"/>
                </a:lnTo>
                <a:lnTo>
                  <a:pt x="124588" y="320369"/>
                </a:lnTo>
                <a:lnTo>
                  <a:pt x="173737" y="296874"/>
                </a:lnTo>
                <a:lnTo>
                  <a:pt x="182373" y="277443"/>
                </a:lnTo>
                <a:lnTo>
                  <a:pt x="187338" y="267281"/>
                </a:lnTo>
                <a:lnTo>
                  <a:pt x="195137" y="258726"/>
                </a:lnTo>
                <a:lnTo>
                  <a:pt x="204555" y="250957"/>
                </a:lnTo>
                <a:lnTo>
                  <a:pt x="214377" y="243153"/>
                </a:lnTo>
                <a:lnTo>
                  <a:pt x="223618" y="236676"/>
                </a:lnTo>
                <a:lnTo>
                  <a:pt x="231475" y="230310"/>
                </a:lnTo>
                <a:lnTo>
                  <a:pt x="237827" y="223847"/>
                </a:lnTo>
                <a:lnTo>
                  <a:pt x="242190" y="217372"/>
                </a:lnTo>
                <a:lnTo>
                  <a:pt x="242190" y="213181"/>
                </a:lnTo>
                <a:lnTo>
                  <a:pt x="237220" y="210718"/>
                </a:lnTo>
                <a:lnTo>
                  <a:pt x="229856" y="209673"/>
                </a:lnTo>
                <a:close/>
              </a:path>
              <a:path w="421639" h="366395">
                <a:moveTo>
                  <a:pt x="336170" y="198068"/>
                </a:moveTo>
                <a:lnTo>
                  <a:pt x="332813" y="211022"/>
                </a:lnTo>
                <a:lnTo>
                  <a:pt x="329757" y="224166"/>
                </a:lnTo>
                <a:lnTo>
                  <a:pt x="326562" y="238287"/>
                </a:lnTo>
                <a:lnTo>
                  <a:pt x="323343" y="251789"/>
                </a:lnTo>
                <a:lnTo>
                  <a:pt x="321407" y="263132"/>
                </a:lnTo>
                <a:lnTo>
                  <a:pt x="319089" y="271855"/>
                </a:lnTo>
                <a:lnTo>
                  <a:pt x="316771" y="278578"/>
                </a:lnTo>
                <a:lnTo>
                  <a:pt x="314834" y="283920"/>
                </a:lnTo>
                <a:lnTo>
                  <a:pt x="366142" y="296874"/>
                </a:lnTo>
                <a:lnTo>
                  <a:pt x="366527" y="291209"/>
                </a:lnTo>
                <a:lnTo>
                  <a:pt x="367702" y="283920"/>
                </a:lnTo>
                <a:lnTo>
                  <a:pt x="369679" y="275068"/>
                </a:lnTo>
                <a:lnTo>
                  <a:pt x="372492" y="264616"/>
                </a:lnTo>
                <a:lnTo>
                  <a:pt x="376048" y="250813"/>
                </a:lnTo>
                <a:lnTo>
                  <a:pt x="379985" y="236200"/>
                </a:lnTo>
                <a:lnTo>
                  <a:pt x="383922" y="222396"/>
                </a:lnTo>
                <a:lnTo>
                  <a:pt x="387478" y="211022"/>
                </a:lnTo>
                <a:lnTo>
                  <a:pt x="336170" y="198068"/>
                </a:lnTo>
                <a:close/>
              </a:path>
              <a:path w="421639" h="366395">
                <a:moveTo>
                  <a:pt x="84238" y="258139"/>
                </a:moveTo>
                <a:lnTo>
                  <a:pt x="73407" y="258139"/>
                </a:lnTo>
                <a:lnTo>
                  <a:pt x="77598" y="260298"/>
                </a:lnTo>
                <a:lnTo>
                  <a:pt x="79757" y="262457"/>
                </a:lnTo>
                <a:lnTo>
                  <a:pt x="81916" y="266775"/>
                </a:lnTo>
                <a:lnTo>
                  <a:pt x="79757" y="273252"/>
                </a:lnTo>
                <a:lnTo>
                  <a:pt x="75439" y="273252"/>
                </a:lnTo>
                <a:lnTo>
                  <a:pt x="71248" y="275411"/>
                </a:lnTo>
                <a:lnTo>
                  <a:pt x="92545" y="275411"/>
                </a:lnTo>
                <a:lnTo>
                  <a:pt x="84238" y="258139"/>
                </a:lnTo>
                <a:close/>
              </a:path>
              <a:path w="421639" h="366395">
                <a:moveTo>
                  <a:pt x="265685" y="45795"/>
                </a:moveTo>
                <a:lnTo>
                  <a:pt x="45594" y="155142"/>
                </a:lnTo>
                <a:lnTo>
                  <a:pt x="92584" y="253948"/>
                </a:lnTo>
                <a:lnTo>
                  <a:pt x="135383" y="159460"/>
                </a:lnTo>
                <a:lnTo>
                  <a:pt x="214331" y="159460"/>
                </a:lnTo>
                <a:lnTo>
                  <a:pt x="229363" y="125170"/>
                </a:lnTo>
                <a:lnTo>
                  <a:pt x="304373" y="125170"/>
                </a:lnTo>
                <a:lnTo>
                  <a:pt x="296352" y="108713"/>
                </a:lnTo>
                <a:lnTo>
                  <a:pt x="244619" y="108713"/>
                </a:lnTo>
                <a:lnTo>
                  <a:pt x="236571" y="107977"/>
                </a:lnTo>
                <a:lnTo>
                  <a:pt x="229713" y="104026"/>
                </a:lnTo>
                <a:lnTo>
                  <a:pt x="225045" y="97230"/>
                </a:lnTo>
                <a:lnTo>
                  <a:pt x="223410" y="88971"/>
                </a:lnTo>
                <a:lnTo>
                  <a:pt x="224537" y="80879"/>
                </a:lnTo>
                <a:lnTo>
                  <a:pt x="228046" y="73977"/>
                </a:lnTo>
                <a:lnTo>
                  <a:pt x="233554" y="69290"/>
                </a:lnTo>
                <a:lnTo>
                  <a:pt x="241899" y="67657"/>
                </a:lnTo>
                <a:lnTo>
                  <a:pt x="276341" y="67657"/>
                </a:lnTo>
                <a:lnTo>
                  <a:pt x="265685" y="45795"/>
                </a:lnTo>
                <a:close/>
              </a:path>
              <a:path w="421639" h="366395">
                <a:moveTo>
                  <a:pt x="71899" y="232485"/>
                </a:moveTo>
                <a:lnTo>
                  <a:pt x="60580" y="232485"/>
                </a:lnTo>
                <a:lnTo>
                  <a:pt x="64771" y="234644"/>
                </a:lnTo>
                <a:lnTo>
                  <a:pt x="66930" y="238835"/>
                </a:lnTo>
                <a:lnTo>
                  <a:pt x="69089" y="243153"/>
                </a:lnTo>
                <a:lnTo>
                  <a:pt x="66930" y="247471"/>
                </a:lnTo>
                <a:lnTo>
                  <a:pt x="62739" y="249630"/>
                </a:lnTo>
                <a:lnTo>
                  <a:pt x="58421" y="251789"/>
                </a:lnTo>
                <a:lnTo>
                  <a:pt x="81184" y="251789"/>
                </a:lnTo>
                <a:lnTo>
                  <a:pt x="71899" y="232485"/>
                </a:lnTo>
                <a:close/>
              </a:path>
              <a:path w="421639" h="366395">
                <a:moveTo>
                  <a:pt x="321184" y="159460"/>
                </a:moveTo>
                <a:lnTo>
                  <a:pt x="263526" y="187400"/>
                </a:lnTo>
                <a:lnTo>
                  <a:pt x="269876" y="187400"/>
                </a:lnTo>
                <a:lnTo>
                  <a:pt x="278512" y="191718"/>
                </a:lnTo>
                <a:lnTo>
                  <a:pt x="286267" y="200159"/>
                </a:lnTo>
                <a:lnTo>
                  <a:pt x="287486" y="208863"/>
                </a:lnTo>
                <a:lnTo>
                  <a:pt x="287506" y="209841"/>
                </a:lnTo>
                <a:lnTo>
                  <a:pt x="283299" y="220329"/>
                </a:lnTo>
                <a:lnTo>
                  <a:pt x="274194" y="232485"/>
                </a:lnTo>
                <a:lnTo>
                  <a:pt x="269876" y="240994"/>
                </a:lnTo>
                <a:lnTo>
                  <a:pt x="269876" y="249630"/>
                </a:lnTo>
                <a:lnTo>
                  <a:pt x="316993" y="226008"/>
                </a:lnTo>
                <a:lnTo>
                  <a:pt x="316993" y="219531"/>
                </a:lnTo>
                <a:lnTo>
                  <a:pt x="319025" y="215213"/>
                </a:lnTo>
                <a:lnTo>
                  <a:pt x="319025" y="208863"/>
                </a:lnTo>
                <a:lnTo>
                  <a:pt x="321184" y="204545"/>
                </a:lnTo>
                <a:lnTo>
                  <a:pt x="321218" y="200159"/>
                </a:lnTo>
                <a:lnTo>
                  <a:pt x="323343" y="195909"/>
                </a:lnTo>
                <a:lnTo>
                  <a:pt x="323343" y="189559"/>
                </a:lnTo>
                <a:lnTo>
                  <a:pt x="325502" y="187400"/>
                </a:lnTo>
                <a:lnTo>
                  <a:pt x="325502" y="183082"/>
                </a:lnTo>
                <a:lnTo>
                  <a:pt x="327661" y="178764"/>
                </a:lnTo>
                <a:lnTo>
                  <a:pt x="327661" y="174446"/>
                </a:lnTo>
                <a:lnTo>
                  <a:pt x="321184" y="159460"/>
                </a:lnTo>
                <a:close/>
              </a:path>
              <a:path w="421639" h="366395">
                <a:moveTo>
                  <a:pt x="59500" y="206704"/>
                </a:moveTo>
                <a:lnTo>
                  <a:pt x="47753" y="206704"/>
                </a:lnTo>
                <a:lnTo>
                  <a:pt x="51944" y="208863"/>
                </a:lnTo>
                <a:lnTo>
                  <a:pt x="54103" y="213181"/>
                </a:lnTo>
                <a:lnTo>
                  <a:pt x="56262" y="217372"/>
                </a:lnTo>
                <a:lnTo>
                  <a:pt x="54103" y="221690"/>
                </a:lnTo>
                <a:lnTo>
                  <a:pt x="51944" y="223849"/>
                </a:lnTo>
                <a:lnTo>
                  <a:pt x="47753" y="226008"/>
                </a:lnTo>
                <a:lnTo>
                  <a:pt x="68784" y="226008"/>
                </a:lnTo>
                <a:lnTo>
                  <a:pt x="59500" y="206704"/>
                </a:lnTo>
                <a:close/>
              </a:path>
              <a:path w="421639" h="366395">
                <a:moveTo>
                  <a:pt x="383160" y="32841"/>
                </a:moveTo>
                <a:lnTo>
                  <a:pt x="378969" y="35000"/>
                </a:lnTo>
                <a:lnTo>
                  <a:pt x="376810" y="41477"/>
                </a:lnTo>
                <a:lnTo>
                  <a:pt x="368832" y="73977"/>
                </a:lnTo>
                <a:lnTo>
                  <a:pt x="357252" y="117090"/>
                </a:lnTo>
                <a:lnTo>
                  <a:pt x="345199" y="159760"/>
                </a:lnTo>
                <a:lnTo>
                  <a:pt x="336170" y="189559"/>
                </a:lnTo>
                <a:lnTo>
                  <a:pt x="389637" y="202386"/>
                </a:lnTo>
                <a:lnTo>
                  <a:pt x="395513" y="172267"/>
                </a:lnTo>
                <a:lnTo>
                  <a:pt x="404830" y="128885"/>
                </a:lnTo>
                <a:lnTo>
                  <a:pt x="414551" y="84693"/>
                </a:lnTo>
                <a:lnTo>
                  <a:pt x="421641" y="52145"/>
                </a:lnTo>
                <a:lnTo>
                  <a:pt x="421641" y="43636"/>
                </a:lnTo>
                <a:lnTo>
                  <a:pt x="415291" y="41477"/>
                </a:lnTo>
                <a:lnTo>
                  <a:pt x="409106" y="39858"/>
                </a:lnTo>
                <a:lnTo>
                  <a:pt x="393592" y="36619"/>
                </a:lnTo>
                <a:lnTo>
                  <a:pt x="387478" y="35000"/>
                </a:lnTo>
                <a:lnTo>
                  <a:pt x="383160" y="32841"/>
                </a:lnTo>
                <a:close/>
              </a:path>
              <a:path w="421639" h="366395">
                <a:moveTo>
                  <a:pt x="214331" y="159460"/>
                </a:moveTo>
                <a:lnTo>
                  <a:pt x="135383" y="159460"/>
                </a:lnTo>
                <a:lnTo>
                  <a:pt x="205868" y="178764"/>
                </a:lnTo>
                <a:lnTo>
                  <a:pt x="214331" y="159460"/>
                </a:lnTo>
                <a:close/>
              </a:path>
              <a:path w="421639" h="366395">
                <a:moveTo>
                  <a:pt x="301680" y="30682"/>
                </a:moveTo>
                <a:lnTo>
                  <a:pt x="267844" y="30682"/>
                </a:lnTo>
                <a:lnTo>
                  <a:pt x="331852" y="159460"/>
                </a:lnTo>
                <a:lnTo>
                  <a:pt x="334754" y="150663"/>
                </a:lnTo>
                <a:lnTo>
                  <a:pt x="337250" y="140426"/>
                </a:lnTo>
                <a:lnTo>
                  <a:pt x="339767" y="128885"/>
                </a:lnTo>
                <a:lnTo>
                  <a:pt x="342647" y="116534"/>
                </a:lnTo>
                <a:lnTo>
                  <a:pt x="301680" y="30682"/>
                </a:lnTo>
                <a:close/>
              </a:path>
              <a:path w="421639" h="366395">
                <a:moveTo>
                  <a:pt x="304373" y="125170"/>
                </a:moveTo>
                <a:lnTo>
                  <a:pt x="229363" y="125170"/>
                </a:lnTo>
                <a:lnTo>
                  <a:pt x="314834" y="146633"/>
                </a:lnTo>
                <a:lnTo>
                  <a:pt x="304373" y="125170"/>
                </a:lnTo>
                <a:close/>
              </a:path>
              <a:path w="421639" h="366395">
                <a:moveTo>
                  <a:pt x="276341" y="67657"/>
                </a:moveTo>
                <a:lnTo>
                  <a:pt x="241899" y="67657"/>
                </a:lnTo>
                <a:lnTo>
                  <a:pt x="250207" y="68798"/>
                </a:lnTo>
                <a:lnTo>
                  <a:pt x="257682" y="72344"/>
                </a:lnTo>
                <a:lnTo>
                  <a:pt x="263526" y="77926"/>
                </a:lnTo>
                <a:lnTo>
                  <a:pt x="265181" y="86238"/>
                </a:lnTo>
                <a:lnTo>
                  <a:pt x="263812" y="94325"/>
                </a:lnTo>
                <a:lnTo>
                  <a:pt x="259633" y="101197"/>
                </a:lnTo>
                <a:lnTo>
                  <a:pt x="252858" y="105866"/>
                </a:lnTo>
                <a:lnTo>
                  <a:pt x="244619" y="108713"/>
                </a:lnTo>
                <a:lnTo>
                  <a:pt x="296352" y="108713"/>
                </a:lnTo>
                <a:lnTo>
                  <a:pt x="276341" y="67657"/>
                </a:lnTo>
                <a:close/>
              </a:path>
              <a:path w="421639" h="366395">
                <a:moveTo>
                  <a:pt x="400305" y="2869"/>
                </a:moveTo>
                <a:lnTo>
                  <a:pt x="393828" y="9219"/>
                </a:lnTo>
                <a:lnTo>
                  <a:pt x="391669" y="15696"/>
                </a:lnTo>
                <a:lnTo>
                  <a:pt x="387478" y="30682"/>
                </a:lnTo>
                <a:lnTo>
                  <a:pt x="417323" y="37159"/>
                </a:lnTo>
                <a:lnTo>
                  <a:pt x="419482" y="24332"/>
                </a:lnTo>
                <a:lnTo>
                  <a:pt x="421641" y="15696"/>
                </a:lnTo>
                <a:lnTo>
                  <a:pt x="417323" y="7060"/>
                </a:lnTo>
                <a:lnTo>
                  <a:pt x="408814" y="5028"/>
                </a:lnTo>
                <a:lnTo>
                  <a:pt x="400305" y="2869"/>
                </a:lnTo>
                <a:close/>
              </a:path>
            </a:pathLst>
          </a:custGeom>
          <a:solidFill>
            <a:srgbClr val="5B9BD4"/>
          </a:solidFill>
        </p:spPr>
        <p:txBody>
          <a:bodyPr wrap="square" lIns="0" tIns="0" rIns="0" bIns="0" rtlCol="0"/>
          <a:lstStyle/>
          <a:p>
            <a:endParaRPr/>
          </a:p>
        </p:txBody>
      </p:sp>
      <p:sp>
        <p:nvSpPr>
          <p:cNvPr id="21" name="object 21"/>
          <p:cNvSpPr/>
          <p:nvPr/>
        </p:nvSpPr>
        <p:spPr>
          <a:xfrm>
            <a:off x="3806952" y="2681827"/>
            <a:ext cx="447040" cy="369570"/>
          </a:xfrm>
          <a:custGeom>
            <a:avLst/>
            <a:gdLst/>
            <a:ahLst/>
            <a:cxnLst/>
            <a:rect l="l" t="t" r="r" b="b"/>
            <a:pathLst>
              <a:path w="447039" h="369569">
                <a:moveTo>
                  <a:pt x="127606" y="150907"/>
                </a:moveTo>
                <a:lnTo>
                  <a:pt x="102488" y="150907"/>
                </a:lnTo>
                <a:lnTo>
                  <a:pt x="303402" y="358552"/>
                </a:lnTo>
                <a:lnTo>
                  <a:pt x="308556" y="362898"/>
                </a:lnTo>
                <a:lnTo>
                  <a:pt x="314397" y="366287"/>
                </a:lnTo>
                <a:lnTo>
                  <a:pt x="320530" y="368446"/>
                </a:lnTo>
                <a:lnTo>
                  <a:pt x="326898" y="369220"/>
                </a:lnTo>
                <a:lnTo>
                  <a:pt x="334496" y="368784"/>
                </a:lnTo>
                <a:lnTo>
                  <a:pt x="341296" y="367347"/>
                </a:lnTo>
                <a:lnTo>
                  <a:pt x="347311" y="364720"/>
                </a:lnTo>
                <a:lnTo>
                  <a:pt x="352551" y="360711"/>
                </a:lnTo>
                <a:lnTo>
                  <a:pt x="360100" y="352075"/>
                </a:lnTo>
                <a:lnTo>
                  <a:pt x="322580" y="352075"/>
                </a:lnTo>
                <a:lnTo>
                  <a:pt x="318388" y="349916"/>
                </a:lnTo>
                <a:lnTo>
                  <a:pt x="316230" y="347757"/>
                </a:lnTo>
                <a:lnTo>
                  <a:pt x="127606" y="150907"/>
                </a:lnTo>
                <a:close/>
              </a:path>
              <a:path w="447039" h="369569">
                <a:moveTo>
                  <a:pt x="162433" y="230028"/>
                </a:moveTo>
                <a:lnTo>
                  <a:pt x="98298" y="292131"/>
                </a:lnTo>
                <a:lnTo>
                  <a:pt x="87630" y="317912"/>
                </a:lnTo>
                <a:lnTo>
                  <a:pt x="88386" y="324262"/>
                </a:lnTo>
                <a:lnTo>
                  <a:pt x="113284" y="356393"/>
                </a:lnTo>
                <a:lnTo>
                  <a:pt x="136778" y="367061"/>
                </a:lnTo>
                <a:lnTo>
                  <a:pt x="144377" y="366287"/>
                </a:lnTo>
                <a:lnTo>
                  <a:pt x="151177" y="364109"/>
                </a:lnTo>
                <a:lnTo>
                  <a:pt x="157225" y="360711"/>
                </a:lnTo>
                <a:lnTo>
                  <a:pt x="162433" y="356393"/>
                </a:lnTo>
                <a:lnTo>
                  <a:pt x="222250" y="294290"/>
                </a:lnTo>
                <a:lnTo>
                  <a:pt x="162433" y="230028"/>
                </a:lnTo>
                <a:close/>
              </a:path>
              <a:path w="447039" h="369569">
                <a:moveTo>
                  <a:pt x="171265" y="105949"/>
                </a:moveTo>
                <a:lnTo>
                  <a:pt x="147447" y="105949"/>
                </a:lnTo>
                <a:lnTo>
                  <a:pt x="354711" y="307117"/>
                </a:lnTo>
                <a:lnTo>
                  <a:pt x="358901" y="311435"/>
                </a:lnTo>
                <a:lnTo>
                  <a:pt x="361061" y="315753"/>
                </a:lnTo>
                <a:lnTo>
                  <a:pt x="361061" y="324262"/>
                </a:lnTo>
                <a:lnTo>
                  <a:pt x="358901" y="328580"/>
                </a:lnTo>
                <a:lnTo>
                  <a:pt x="337565" y="349916"/>
                </a:lnTo>
                <a:lnTo>
                  <a:pt x="333248" y="352075"/>
                </a:lnTo>
                <a:lnTo>
                  <a:pt x="360100" y="352075"/>
                </a:lnTo>
                <a:lnTo>
                  <a:pt x="378206" y="319944"/>
                </a:lnTo>
                <a:lnTo>
                  <a:pt x="377432" y="313594"/>
                </a:lnTo>
                <a:lnTo>
                  <a:pt x="375253" y="307435"/>
                </a:lnTo>
                <a:lnTo>
                  <a:pt x="371883" y="301656"/>
                </a:lnTo>
                <a:lnTo>
                  <a:pt x="367538" y="296449"/>
                </a:lnTo>
                <a:lnTo>
                  <a:pt x="171265" y="105949"/>
                </a:lnTo>
                <a:close/>
              </a:path>
              <a:path w="447039" h="369569">
                <a:moveTo>
                  <a:pt x="370665" y="2698"/>
                </a:moveTo>
                <a:lnTo>
                  <a:pt x="314071" y="26701"/>
                </a:lnTo>
                <a:lnTo>
                  <a:pt x="294862" y="62864"/>
                </a:lnTo>
                <a:lnTo>
                  <a:pt x="292461" y="83030"/>
                </a:lnTo>
                <a:lnTo>
                  <a:pt x="294894" y="103790"/>
                </a:lnTo>
                <a:lnTo>
                  <a:pt x="241426" y="155225"/>
                </a:lnTo>
                <a:lnTo>
                  <a:pt x="301244" y="213010"/>
                </a:lnTo>
                <a:lnTo>
                  <a:pt x="350393" y="159416"/>
                </a:lnTo>
                <a:lnTo>
                  <a:pt x="391338" y="159416"/>
                </a:lnTo>
                <a:lnTo>
                  <a:pt x="410186" y="152237"/>
                </a:lnTo>
                <a:lnTo>
                  <a:pt x="427355" y="140239"/>
                </a:lnTo>
                <a:lnTo>
                  <a:pt x="433333" y="133413"/>
                </a:lnTo>
                <a:lnTo>
                  <a:pt x="437536" y="127412"/>
                </a:lnTo>
                <a:lnTo>
                  <a:pt x="386714" y="127412"/>
                </a:lnTo>
                <a:lnTo>
                  <a:pt x="352551" y="90963"/>
                </a:lnTo>
                <a:lnTo>
                  <a:pt x="365378" y="43846"/>
                </a:lnTo>
                <a:lnTo>
                  <a:pt x="427355" y="26701"/>
                </a:lnTo>
                <a:lnTo>
                  <a:pt x="400599" y="8699"/>
                </a:lnTo>
                <a:lnTo>
                  <a:pt x="370665" y="2698"/>
                </a:lnTo>
                <a:close/>
              </a:path>
              <a:path w="447039" h="369569">
                <a:moveTo>
                  <a:pt x="163702" y="0"/>
                </a:moveTo>
                <a:lnTo>
                  <a:pt x="129972" y="5028"/>
                </a:lnTo>
                <a:lnTo>
                  <a:pt x="100457" y="22510"/>
                </a:lnTo>
                <a:lnTo>
                  <a:pt x="79026" y="43890"/>
                </a:lnTo>
                <a:lnTo>
                  <a:pt x="32003" y="90963"/>
                </a:lnTo>
                <a:lnTo>
                  <a:pt x="34162" y="97440"/>
                </a:lnTo>
                <a:lnTo>
                  <a:pt x="29972" y="101631"/>
                </a:lnTo>
                <a:lnTo>
                  <a:pt x="25653" y="108108"/>
                </a:lnTo>
                <a:lnTo>
                  <a:pt x="17145" y="108108"/>
                </a:lnTo>
                <a:lnTo>
                  <a:pt x="0" y="125253"/>
                </a:lnTo>
                <a:lnTo>
                  <a:pt x="27812" y="161575"/>
                </a:lnTo>
                <a:lnTo>
                  <a:pt x="60549" y="187150"/>
                </a:lnTo>
                <a:lnTo>
                  <a:pt x="64135" y="189388"/>
                </a:lnTo>
                <a:lnTo>
                  <a:pt x="81152" y="172243"/>
                </a:lnTo>
                <a:lnTo>
                  <a:pt x="81152" y="163734"/>
                </a:lnTo>
                <a:lnTo>
                  <a:pt x="85471" y="159416"/>
                </a:lnTo>
                <a:lnTo>
                  <a:pt x="89788" y="155225"/>
                </a:lnTo>
                <a:lnTo>
                  <a:pt x="100457" y="155225"/>
                </a:lnTo>
                <a:lnTo>
                  <a:pt x="102488" y="150907"/>
                </a:lnTo>
                <a:lnTo>
                  <a:pt x="127606" y="150907"/>
                </a:lnTo>
                <a:lnTo>
                  <a:pt x="115315" y="138080"/>
                </a:lnTo>
                <a:lnTo>
                  <a:pt x="123390" y="130917"/>
                </a:lnTo>
                <a:lnTo>
                  <a:pt x="131429" y="122777"/>
                </a:lnTo>
                <a:lnTo>
                  <a:pt x="139444" y="114256"/>
                </a:lnTo>
                <a:lnTo>
                  <a:pt x="147447" y="105949"/>
                </a:lnTo>
                <a:lnTo>
                  <a:pt x="171265" y="105949"/>
                </a:lnTo>
                <a:lnTo>
                  <a:pt x="160274" y="95281"/>
                </a:lnTo>
                <a:lnTo>
                  <a:pt x="162433" y="90963"/>
                </a:lnTo>
                <a:lnTo>
                  <a:pt x="164464" y="90963"/>
                </a:lnTo>
                <a:lnTo>
                  <a:pt x="164464" y="88804"/>
                </a:lnTo>
                <a:lnTo>
                  <a:pt x="163794" y="81998"/>
                </a:lnTo>
                <a:lnTo>
                  <a:pt x="158908" y="69786"/>
                </a:lnTo>
                <a:lnTo>
                  <a:pt x="155213" y="54764"/>
                </a:lnTo>
                <a:lnTo>
                  <a:pt x="186420" y="19780"/>
                </a:lnTo>
                <a:lnTo>
                  <a:pt x="205105" y="16033"/>
                </a:lnTo>
                <a:lnTo>
                  <a:pt x="202946" y="3206"/>
                </a:lnTo>
                <a:lnTo>
                  <a:pt x="191432" y="1400"/>
                </a:lnTo>
                <a:lnTo>
                  <a:pt x="163702" y="0"/>
                </a:lnTo>
                <a:close/>
              </a:path>
              <a:path w="447039" h="369569">
                <a:moveTo>
                  <a:pt x="391338" y="159416"/>
                </a:moveTo>
                <a:lnTo>
                  <a:pt x="350393" y="159416"/>
                </a:lnTo>
                <a:lnTo>
                  <a:pt x="371133" y="161849"/>
                </a:lnTo>
                <a:lnTo>
                  <a:pt x="391255" y="159448"/>
                </a:lnTo>
                <a:close/>
              </a:path>
              <a:path w="447039" h="369569">
                <a:moveTo>
                  <a:pt x="446532" y="110267"/>
                </a:moveTo>
                <a:lnTo>
                  <a:pt x="386714" y="127412"/>
                </a:lnTo>
                <a:lnTo>
                  <a:pt x="437536" y="127412"/>
                </a:lnTo>
                <a:lnTo>
                  <a:pt x="438515" y="126015"/>
                </a:lnTo>
                <a:lnTo>
                  <a:pt x="442910" y="118237"/>
                </a:lnTo>
                <a:lnTo>
                  <a:pt x="446532" y="110267"/>
                </a:lnTo>
                <a:close/>
              </a:path>
            </a:pathLst>
          </a:custGeom>
          <a:solidFill>
            <a:srgbClr val="A4A4A4"/>
          </a:solidFill>
        </p:spPr>
        <p:txBody>
          <a:bodyPr wrap="square" lIns="0" tIns="0" rIns="0" bIns="0" rtlCol="0"/>
          <a:lstStyle/>
          <a:p>
            <a:endParaRPr/>
          </a:p>
        </p:txBody>
      </p:sp>
      <p:sp>
        <p:nvSpPr>
          <p:cNvPr id="22" name="object 22"/>
          <p:cNvSpPr/>
          <p:nvPr/>
        </p:nvSpPr>
        <p:spPr>
          <a:xfrm>
            <a:off x="6131052" y="2090927"/>
            <a:ext cx="1565275" cy="1343025"/>
          </a:xfrm>
          <a:custGeom>
            <a:avLst/>
            <a:gdLst/>
            <a:ahLst/>
            <a:cxnLst/>
            <a:rect l="l" t="t" r="r" b="b"/>
            <a:pathLst>
              <a:path w="1565275" h="1343025">
                <a:moveTo>
                  <a:pt x="1068070" y="1189482"/>
                </a:moveTo>
                <a:lnTo>
                  <a:pt x="682244" y="1189482"/>
                </a:lnTo>
                <a:lnTo>
                  <a:pt x="876680" y="1342644"/>
                </a:lnTo>
                <a:lnTo>
                  <a:pt x="1068070" y="1189482"/>
                </a:lnTo>
                <a:close/>
              </a:path>
              <a:path w="1565275" h="1343025">
                <a:moveTo>
                  <a:pt x="314833" y="0"/>
                </a:moveTo>
                <a:lnTo>
                  <a:pt x="284160" y="436"/>
                </a:lnTo>
                <a:lnTo>
                  <a:pt x="252333" y="1587"/>
                </a:lnTo>
                <a:lnTo>
                  <a:pt x="185165" y="5080"/>
                </a:lnTo>
                <a:lnTo>
                  <a:pt x="185165" y="474725"/>
                </a:lnTo>
                <a:lnTo>
                  <a:pt x="0" y="635635"/>
                </a:lnTo>
                <a:lnTo>
                  <a:pt x="185165" y="796417"/>
                </a:lnTo>
                <a:lnTo>
                  <a:pt x="185165" y="1189482"/>
                </a:lnTo>
                <a:lnTo>
                  <a:pt x="1565148" y="1189482"/>
                </a:lnTo>
                <a:lnTo>
                  <a:pt x="1563227" y="1134300"/>
                </a:lnTo>
                <a:lnTo>
                  <a:pt x="1558925" y="1077214"/>
                </a:lnTo>
                <a:lnTo>
                  <a:pt x="1553356" y="1028058"/>
                </a:lnTo>
                <a:lnTo>
                  <a:pt x="1545374" y="979693"/>
                </a:lnTo>
                <a:lnTo>
                  <a:pt x="1535062" y="932145"/>
                </a:lnTo>
                <a:lnTo>
                  <a:pt x="1522503" y="885443"/>
                </a:lnTo>
                <a:lnTo>
                  <a:pt x="1507779" y="839611"/>
                </a:lnTo>
                <a:lnTo>
                  <a:pt x="1490974" y="794679"/>
                </a:lnTo>
                <a:lnTo>
                  <a:pt x="1472171" y="750673"/>
                </a:lnTo>
                <a:lnTo>
                  <a:pt x="1451453" y="707620"/>
                </a:lnTo>
                <a:lnTo>
                  <a:pt x="1428903" y="665546"/>
                </a:lnTo>
                <a:lnTo>
                  <a:pt x="1404604" y="624480"/>
                </a:lnTo>
                <a:lnTo>
                  <a:pt x="1378640" y="584448"/>
                </a:lnTo>
                <a:lnTo>
                  <a:pt x="1351093" y="545477"/>
                </a:lnTo>
                <a:lnTo>
                  <a:pt x="1322046" y="507595"/>
                </a:lnTo>
                <a:lnTo>
                  <a:pt x="1291583" y="470828"/>
                </a:lnTo>
                <a:lnTo>
                  <a:pt x="1259787" y="435203"/>
                </a:lnTo>
                <a:lnTo>
                  <a:pt x="1226740" y="400748"/>
                </a:lnTo>
                <a:lnTo>
                  <a:pt x="1192526" y="367489"/>
                </a:lnTo>
                <a:lnTo>
                  <a:pt x="1157228" y="335454"/>
                </a:lnTo>
                <a:lnTo>
                  <a:pt x="1120929" y="304670"/>
                </a:lnTo>
                <a:lnTo>
                  <a:pt x="1083713" y="275164"/>
                </a:lnTo>
                <a:lnTo>
                  <a:pt x="1045661" y="246962"/>
                </a:lnTo>
                <a:lnTo>
                  <a:pt x="1006857" y="220093"/>
                </a:lnTo>
                <a:lnTo>
                  <a:pt x="967385" y="194582"/>
                </a:lnTo>
                <a:lnTo>
                  <a:pt x="927328" y="170457"/>
                </a:lnTo>
                <a:lnTo>
                  <a:pt x="886768" y="147746"/>
                </a:lnTo>
                <a:lnTo>
                  <a:pt x="845788" y="126475"/>
                </a:lnTo>
                <a:lnTo>
                  <a:pt x="804472" y="106670"/>
                </a:lnTo>
                <a:lnTo>
                  <a:pt x="762903" y="88361"/>
                </a:lnTo>
                <a:lnTo>
                  <a:pt x="721164" y="71572"/>
                </a:lnTo>
                <a:lnTo>
                  <a:pt x="679338" y="56333"/>
                </a:lnTo>
                <a:lnTo>
                  <a:pt x="637508" y="42668"/>
                </a:lnTo>
                <a:lnTo>
                  <a:pt x="595756" y="30607"/>
                </a:lnTo>
                <a:lnTo>
                  <a:pt x="556956" y="21240"/>
                </a:lnTo>
                <a:lnTo>
                  <a:pt x="514712" y="13584"/>
                </a:lnTo>
                <a:lnTo>
                  <a:pt x="469201" y="7635"/>
                </a:lnTo>
                <a:lnTo>
                  <a:pt x="420600" y="3391"/>
                </a:lnTo>
                <a:lnTo>
                  <a:pt x="369085" y="847"/>
                </a:lnTo>
                <a:lnTo>
                  <a:pt x="314833" y="0"/>
                </a:lnTo>
                <a:close/>
              </a:path>
            </a:pathLst>
          </a:custGeom>
          <a:solidFill>
            <a:srgbClr val="EC7C30"/>
          </a:solidFill>
        </p:spPr>
        <p:txBody>
          <a:bodyPr wrap="square" lIns="0" tIns="0" rIns="0" bIns="0" rtlCol="0"/>
          <a:lstStyle/>
          <a:p>
            <a:endParaRPr/>
          </a:p>
        </p:txBody>
      </p:sp>
      <p:sp>
        <p:nvSpPr>
          <p:cNvPr id="23" name="object 23"/>
          <p:cNvSpPr/>
          <p:nvPr/>
        </p:nvSpPr>
        <p:spPr>
          <a:xfrm>
            <a:off x="4969764" y="2090927"/>
            <a:ext cx="1309370" cy="1158240"/>
          </a:xfrm>
          <a:custGeom>
            <a:avLst/>
            <a:gdLst/>
            <a:ahLst/>
            <a:cxnLst/>
            <a:rect l="l" t="t" r="r" b="b"/>
            <a:pathLst>
              <a:path w="1309370" h="1158239">
                <a:moveTo>
                  <a:pt x="1309115" y="0"/>
                </a:moveTo>
                <a:lnTo>
                  <a:pt x="1255353" y="5590"/>
                </a:lnTo>
                <a:lnTo>
                  <a:pt x="1200601" y="12699"/>
                </a:lnTo>
                <a:lnTo>
                  <a:pt x="1145055" y="21237"/>
                </a:lnTo>
                <a:lnTo>
                  <a:pt x="1088907" y="31113"/>
                </a:lnTo>
                <a:lnTo>
                  <a:pt x="1032354" y="42238"/>
                </a:lnTo>
                <a:lnTo>
                  <a:pt x="975589" y="54520"/>
                </a:lnTo>
                <a:lnTo>
                  <a:pt x="918807" y="67869"/>
                </a:lnTo>
                <a:lnTo>
                  <a:pt x="862202" y="82196"/>
                </a:lnTo>
                <a:lnTo>
                  <a:pt x="805969" y="97410"/>
                </a:lnTo>
                <a:lnTo>
                  <a:pt x="750301" y="113420"/>
                </a:lnTo>
                <a:lnTo>
                  <a:pt x="695395" y="130136"/>
                </a:lnTo>
                <a:lnTo>
                  <a:pt x="641443" y="147468"/>
                </a:lnTo>
                <a:lnTo>
                  <a:pt x="588641" y="165325"/>
                </a:lnTo>
                <a:lnTo>
                  <a:pt x="537182" y="183618"/>
                </a:lnTo>
                <a:lnTo>
                  <a:pt x="487262" y="202256"/>
                </a:lnTo>
                <a:lnTo>
                  <a:pt x="439074" y="221148"/>
                </a:lnTo>
                <a:lnTo>
                  <a:pt x="392814" y="240204"/>
                </a:lnTo>
                <a:lnTo>
                  <a:pt x="348676" y="259335"/>
                </a:lnTo>
                <a:lnTo>
                  <a:pt x="306853" y="278449"/>
                </a:lnTo>
                <a:lnTo>
                  <a:pt x="267541" y="297456"/>
                </a:lnTo>
                <a:lnTo>
                  <a:pt x="230934" y="316266"/>
                </a:lnTo>
                <a:lnTo>
                  <a:pt x="197226" y="334789"/>
                </a:lnTo>
                <a:lnTo>
                  <a:pt x="139286" y="370612"/>
                </a:lnTo>
                <a:lnTo>
                  <a:pt x="70280" y="429508"/>
                </a:lnTo>
                <a:lnTo>
                  <a:pt x="37417" y="472487"/>
                </a:lnTo>
                <a:lnTo>
                  <a:pt x="17341" y="516872"/>
                </a:lnTo>
                <a:lnTo>
                  <a:pt x="10540" y="562863"/>
                </a:lnTo>
                <a:lnTo>
                  <a:pt x="26931" y="636482"/>
                </a:lnTo>
                <a:lnTo>
                  <a:pt x="62992" y="696039"/>
                </a:lnTo>
                <a:lnTo>
                  <a:pt x="99052" y="735903"/>
                </a:lnTo>
                <a:lnTo>
                  <a:pt x="115443" y="750443"/>
                </a:lnTo>
                <a:lnTo>
                  <a:pt x="125984" y="757936"/>
                </a:lnTo>
                <a:lnTo>
                  <a:pt x="120650" y="767969"/>
                </a:lnTo>
                <a:lnTo>
                  <a:pt x="116867" y="779310"/>
                </a:lnTo>
                <a:lnTo>
                  <a:pt x="106602" y="808910"/>
                </a:lnTo>
                <a:lnTo>
                  <a:pt x="91483" y="852988"/>
                </a:lnTo>
                <a:lnTo>
                  <a:pt x="73136" y="907764"/>
                </a:lnTo>
                <a:lnTo>
                  <a:pt x="53187" y="969457"/>
                </a:lnTo>
                <a:lnTo>
                  <a:pt x="33264" y="1034288"/>
                </a:lnTo>
                <a:lnTo>
                  <a:pt x="14992" y="1098475"/>
                </a:lnTo>
                <a:lnTo>
                  <a:pt x="0" y="1158239"/>
                </a:lnTo>
                <a:lnTo>
                  <a:pt x="527303" y="1158239"/>
                </a:lnTo>
                <a:lnTo>
                  <a:pt x="703072" y="998093"/>
                </a:lnTo>
                <a:lnTo>
                  <a:pt x="1309115" y="998093"/>
                </a:lnTo>
                <a:lnTo>
                  <a:pt x="1309115" y="785495"/>
                </a:lnTo>
                <a:lnTo>
                  <a:pt x="1141222" y="615442"/>
                </a:lnTo>
                <a:lnTo>
                  <a:pt x="1309115" y="447801"/>
                </a:lnTo>
                <a:lnTo>
                  <a:pt x="1309115" y="0"/>
                </a:lnTo>
                <a:close/>
              </a:path>
              <a:path w="1309370" h="1158239">
                <a:moveTo>
                  <a:pt x="1309115" y="998093"/>
                </a:moveTo>
                <a:lnTo>
                  <a:pt x="703072" y="998093"/>
                </a:lnTo>
                <a:lnTo>
                  <a:pt x="881507" y="1158239"/>
                </a:lnTo>
                <a:lnTo>
                  <a:pt x="1309115" y="1158239"/>
                </a:lnTo>
                <a:lnTo>
                  <a:pt x="1309115" y="998093"/>
                </a:lnTo>
                <a:close/>
              </a:path>
            </a:pathLst>
          </a:custGeom>
          <a:solidFill>
            <a:srgbClr val="4471C4"/>
          </a:solidFill>
        </p:spPr>
        <p:txBody>
          <a:bodyPr wrap="square" lIns="0" tIns="0" rIns="0" bIns="0" rtlCol="0"/>
          <a:lstStyle/>
          <a:p>
            <a:endParaRPr/>
          </a:p>
        </p:txBody>
      </p:sp>
      <p:sp>
        <p:nvSpPr>
          <p:cNvPr id="24" name="object 24"/>
          <p:cNvSpPr/>
          <p:nvPr/>
        </p:nvSpPr>
        <p:spPr>
          <a:xfrm>
            <a:off x="6114288" y="3297935"/>
            <a:ext cx="1564005" cy="1435735"/>
          </a:xfrm>
          <a:custGeom>
            <a:avLst/>
            <a:gdLst/>
            <a:ahLst/>
            <a:cxnLst/>
            <a:rect l="l" t="t" r="r" b="b"/>
            <a:pathLst>
              <a:path w="1564004" h="1435735">
                <a:moveTo>
                  <a:pt x="1067054" y="1271905"/>
                </a:moveTo>
                <a:lnTo>
                  <a:pt x="681609" y="1271905"/>
                </a:lnTo>
                <a:lnTo>
                  <a:pt x="681609" y="1274571"/>
                </a:lnTo>
                <a:lnTo>
                  <a:pt x="875918" y="1435608"/>
                </a:lnTo>
                <a:lnTo>
                  <a:pt x="1067054" y="1274571"/>
                </a:lnTo>
                <a:lnTo>
                  <a:pt x="1067054" y="1271905"/>
                </a:lnTo>
                <a:close/>
              </a:path>
              <a:path w="1564004" h="1435735">
                <a:moveTo>
                  <a:pt x="666114" y="0"/>
                </a:moveTo>
                <a:lnTo>
                  <a:pt x="185038" y="0"/>
                </a:lnTo>
                <a:lnTo>
                  <a:pt x="185038" y="384809"/>
                </a:lnTo>
                <a:lnTo>
                  <a:pt x="0" y="554101"/>
                </a:lnTo>
                <a:lnTo>
                  <a:pt x="185038" y="725932"/>
                </a:lnTo>
                <a:lnTo>
                  <a:pt x="185038" y="1271905"/>
                </a:lnTo>
                <a:lnTo>
                  <a:pt x="1138046" y="1271905"/>
                </a:lnTo>
                <a:lnTo>
                  <a:pt x="1157576" y="1234317"/>
                </a:lnTo>
                <a:lnTo>
                  <a:pt x="1179260" y="1195234"/>
                </a:lnTo>
                <a:lnTo>
                  <a:pt x="1203182" y="1154493"/>
                </a:lnTo>
                <a:lnTo>
                  <a:pt x="1229421" y="1111932"/>
                </a:lnTo>
                <a:lnTo>
                  <a:pt x="1258059" y="1067387"/>
                </a:lnTo>
                <a:lnTo>
                  <a:pt x="1289177" y="1020699"/>
                </a:lnTo>
                <a:lnTo>
                  <a:pt x="1300558" y="1001554"/>
                </a:lnTo>
                <a:lnTo>
                  <a:pt x="1327532" y="951722"/>
                </a:lnTo>
                <a:lnTo>
                  <a:pt x="1358748" y="887500"/>
                </a:lnTo>
                <a:lnTo>
                  <a:pt x="1375432" y="850368"/>
                </a:lnTo>
                <a:lnTo>
                  <a:pt x="1392559" y="810090"/>
                </a:lnTo>
                <a:lnTo>
                  <a:pt x="1409924" y="766816"/>
                </a:lnTo>
                <a:lnTo>
                  <a:pt x="1427320" y="720696"/>
                </a:lnTo>
                <a:lnTo>
                  <a:pt x="1444541" y="671880"/>
                </a:lnTo>
                <a:lnTo>
                  <a:pt x="1461383" y="620520"/>
                </a:lnTo>
                <a:lnTo>
                  <a:pt x="1477639" y="566764"/>
                </a:lnTo>
                <a:lnTo>
                  <a:pt x="1493103" y="510764"/>
                </a:lnTo>
                <a:lnTo>
                  <a:pt x="1507569" y="452670"/>
                </a:lnTo>
                <a:lnTo>
                  <a:pt x="1520833" y="392632"/>
                </a:lnTo>
                <a:lnTo>
                  <a:pt x="1532688" y="330800"/>
                </a:lnTo>
                <a:lnTo>
                  <a:pt x="1542927" y="267325"/>
                </a:lnTo>
                <a:lnTo>
                  <a:pt x="1551347" y="202357"/>
                </a:lnTo>
                <a:lnTo>
                  <a:pt x="1553751" y="177418"/>
                </a:lnTo>
                <a:lnTo>
                  <a:pt x="875918" y="177418"/>
                </a:lnTo>
                <a:lnTo>
                  <a:pt x="666114" y="0"/>
                </a:lnTo>
                <a:close/>
              </a:path>
              <a:path w="1564004" h="1435735">
                <a:moveTo>
                  <a:pt x="1563623" y="0"/>
                </a:moveTo>
                <a:lnTo>
                  <a:pt x="1082547" y="0"/>
                </a:lnTo>
                <a:lnTo>
                  <a:pt x="875918" y="177418"/>
                </a:lnTo>
                <a:lnTo>
                  <a:pt x="1553751" y="177418"/>
                </a:lnTo>
                <a:lnTo>
                  <a:pt x="1557740" y="136047"/>
                </a:lnTo>
                <a:lnTo>
                  <a:pt x="1561901" y="68544"/>
                </a:lnTo>
                <a:lnTo>
                  <a:pt x="1563623" y="0"/>
                </a:lnTo>
                <a:close/>
              </a:path>
            </a:pathLst>
          </a:custGeom>
          <a:solidFill>
            <a:srgbClr val="FFC000"/>
          </a:solidFill>
        </p:spPr>
        <p:txBody>
          <a:bodyPr wrap="square" lIns="0" tIns="0" rIns="0" bIns="0" rtlCol="0"/>
          <a:lstStyle/>
          <a:p>
            <a:endParaRPr/>
          </a:p>
        </p:txBody>
      </p:sp>
      <p:sp>
        <p:nvSpPr>
          <p:cNvPr id="25" name="object 25"/>
          <p:cNvSpPr/>
          <p:nvPr/>
        </p:nvSpPr>
        <p:spPr>
          <a:xfrm>
            <a:off x="4731678" y="3101339"/>
            <a:ext cx="1547495" cy="1529080"/>
          </a:xfrm>
          <a:custGeom>
            <a:avLst/>
            <a:gdLst/>
            <a:ahLst/>
            <a:cxnLst/>
            <a:rect l="l" t="t" r="r" b="b"/>
            <a:pathLst>
              <a:path w="1547495" h="1529079">
                <a:moveTo>
                  <a:pt x="1547201" y="174371"/>
                </a:moveTo>
                <a:lnTo>
                  <a:pt x="223353" y="174371"/>
                </a:lnTo>
                <a:lnTo>
                  <a:pt x="219853" y="198903"/>
                </a:lnTo>
                <a:lnTo>
                  <a:pt x="217352" y="220138"/>
                </a:lnTo>
                <a:lnTo>
                  <a:pt x="215852" y="238111"/>
                </a:lnTo>
                <a:lnTo>
                  <a:pt x="215352" y="252857"/>
                </a:lnTo>
                <a:lnTo>
                  <a:pt x="218267" y="274649"/>
                </a:lnTo>
                <a:lnTo>
                  <a:pt x="222670" y="296418"/>
                </a:lnTo>
                <a:lnTo>
                  <a:pt x="228050" y="318186"/>
                </a:lnTo>
                <a:lnTo>
                  <a:pt x="242712" y="372865"/>
                </a:lnTo>
                <a:lnTo>
                  <a:pt x="250815" y="407856"/>
                </a:lnTo>
                <a:lnTo>
                  <a:pt x="257093" y="445337"/>
                </a:lnTo>
                <a:lnTo>
                  <a:pt x="260436" y="485689"/>
                </a:lnTo>
                <a:lnTo>
                  <a:pt x="259733" y="529298"/>
                </a:lnTo>
                <a:lnTo>
                  <a:pt x="253875" y="576547"/>
                </a:lnTo>
                <a:lnTo>
                  <a:pt x="241752" y="627818"/>
                </a:lnTo>
                <a:lnTo>
                  <a:pt x="222254" y="683497"/>
                </a:lnTo>
                <a:lnTo>
                  <a:pt x="194270" y="743966"/>
                </a:lnTo>
                <a:lnTo>
                  <a:pt x="170559" y="788612"/>
                </a:lnTo>
                <a:lnTo>
                  <a:pt x="147359" y="831103"/>
                </a:lnTo>
                <a:lnTo>
                  <a:pt x="125136" y="871428"/>
                </a:lnTo>
                <a:lnTo>
                  <a:pt x="104354" y="909574"/>
                </a:lnTo>
                <a:lnTo>
                  <a:pt x="73803" y="963210"/>
                </a:lnTo>
                <a:lnTo>
                  <a:pt x="46550" y="1013041"/>
                </a:lnTo>
                <a:lnTo>
                  <a:pt x="24138" y="1058179"/>
                </a:lnTo>
                <a:lnTo>
                  <a:pt x="8107" y="1097740"/>
                </a:lnTo>
                <a:lnTo>
                  <a:pt x="0" y="1130839"/>
                </a:lnTo>
                <a:lnTo>
                  <a:pt x="1357" y="1156589"/>
                </a:lnTo>
                <a:lnTo>
                  <a:pt x="49065" y="1188527"/>
                </a:lnTo>
                <a:lnTo>
                  <a:pt x="104271" y="1205144"/>
                </a:lnTo>
                <a:lnTo>
                  <a:pt x="130897" y="1211834"/>
                </a:lnTo>
                <a:lnTo>
                  <a:pt x="176038" y="1224399"/>
                </a:lnTo>
                <a:lnTo>
                  <a:pt x="214749" y="1238345"/>
                </a:lnTo>
                <a:lnTo>
                  <a:pt x="262977" y="1284478"/>
                </a:lnTo>
                <a:lnTo>
                  <a:pt x="279471" y="1354582"/>
                </a:lnTo>
                <a:lnTo>
                  <a:pt x="284059" y="1409446"/>
                </a:lnTo>
                <a:lnTo>
                  <a:pt x="355433" y="1464691"/>
                </a:lnTo>
                <a:lnTo>
                  <a:pt x="342241" y="1502775"/>
                </a:lnTo>
                <a:lnTo>
                  <a:pt x="334351" y="1528572"/>
                </a:lnTo>
                <a:lnTo>
                  <a:pt x="759801" y="1528572"/>
                </a:lnTo>
                <a:lnTo>
                  <a:pt x="936839" y="1342644"/>
                </a:lnTo>
                <a:lnTo>
                  <a:pt x="1547201" y="1342644"/>
                </a:lnTo>
                <a:lnTo>
                  <a:pt x="1547201" y="961898"/>
                </a:lnTo>
                <a:lnTo>
                  <a:pt x="1378037" y="764286"/>
                </a:lnTo>
                <a:lnTo>
                  <a:pt x="1547201" y="569595"/>
                </a:lnTo>
                <a:lnTo>
                  <a:pt x="1547201" y="174371"/>
                </a:lnTo>
                <a:close/>
              </a:path>
              <a:path w="1547495" h="1529079">
                <a:moveTo>
                  <a:pt x="1547201" y="1342644"/>
                </a:moveTo>
                <a:lnTo>
                  <a:pt x="936839" y="1342644"/>
                </a:lnTo>
                <a:lnTo>
                  <a:pt x="1116417" y="1528572"/>
                </a:lnTo>
                <a:lnTo>
                  <a:pt x="1547201" y="1528572"/>
                </a:lnTo>
                <a:lnTo>
                  <a:pt x="1547201" y="1342644"/>
                </a:lnTo>
                <a:close/>
              </a:path>
              <a:path w="1547495" h="1529079">
                <a:moveTo>
                  <a:pt x="936839" y="0"/>
                </a:moveTo>
                <a:lnTo>
                  <a:pt x="773009" y="174371"/>
                </a:lnTo>
                <a:lnTo>
                  <a:pt x="1103209" y="174371"/>
                </a:lnTo>
                <a:lnTo>
                  <a:pt x="936839" y="0"/>
                </a:lnTo>
                <a:close/>
              </a:path>
            </a:pathLst>
          </a:custGeom>
          <a:solidFill>
            <a:srgbClr val="A4A4A4"/>
          </a:solidFill>
        </p:spPr>
        <p:txBody>
          <a:bodyPr wrap="square" lIns="0" tIns="0" rIns="0" bIns="0" rtlCol="0"/>
          <a:lstStyle/>
          <a:p>
            <a:endParaRPr/>
          </a:p>
        </p:txBody>
      </p:sp>
      <p:sp>
        <p:nvSpPr>
          <p:cNvPr id="26" name="object 26"/>
          <p:cNvSpPr/>
          <p:nvPr/>
        </p:nvSpPr>
        <p:spPr>
          <a:xfrm>
            <a:off x="4731678" y="3275076"/>
            <a:ext cx="572135" cy="1355090"/>
          </a:xfrm>
          <a:custGeom>
            <a:avLst/>
            <a:gdLst/>
            <a:ahLst/>
            <a:cxnLst/>
            <a:rect l="l" t="t" r="r" b="b"/>
            <a:pathLst>
              <a:path w="572135" h="1355089">
                <a:moveTo>
                  <a:pt x="405471" y="0"/>
                </a:moveTo>
                <a:lnTo>
                  <a:pt x="223226" y="0"/>
                </a:lnTo>
                <a:lnTo>
                  <a:pt x="219726" y="24550"/>
                </a:lnTo>
                <a:lnTo>
                  <a:pt x="217225" y="45815"/>
                </a:lnTo>
                <a:lnTo>
                  <a:pt x="215725" y="63793"/>
                </a:lnTo>
                <a:lnTo>
                  <a:pt x="215225" y="78486"/>
                </a:lnTo>
                <a:lnTo>
                  <a:pt x="218140" y="100298"/>
                </a:lnTo>
                <a:lnTo>
                  <a:pt x="222543" y="122110"/>
                </a:lnTo>
                <a:lnTo>
                  <a:pt x="227923" y="143922"/>
                </a:lnTo>
                <a:lnTo>
                  <a:pt x="242585" y="198625"/>
                </a:lnTo>
                <a:lnTo>
                  <a:pt x="250688" y="233628"/>
                </a:lnTo>
                <a:lnTo>
                  <a:pt x="256966" y="271126"/>
                </a:lnTo>
                <a:lnTo>
                  <a:pt x="260309" y="311498"/>
                </a:lnTo>
                <a:lnTo>
                  <a:pt x="259606" y="355128"/>
                </a:lnTo>
                <a:lnTo>
                  <a:pt x="253748" y="402397"/>
                </a:lnTo>
                <a:lnTo>
                  <a:pt x="241625" y="453685"/>
                </a:lnTo>
                <a:lnTo>
                  <a:pt x="222127" y="509375"/>
                </a:lnTo>
                <a:lnTo>
                  <a:pt x="194143" y="569849"/>
                </a:lnTo>
                <a:lnTo>
                  <a:pt x="170487" y="614568"/>
                </a:lnTo>
                <a:lnTo>
                  <a:pt x="147296" y="657098"/>
                </a:lnTo>
                <a:lnTo>
                  <a:pt x="125081" y="697436"/>
                </a:lnTo>
                <a:lnTo>
                  <a:pt x="104354" y="735584"/>
                </a:lnTo>
                <a:lnTo>
                  <a:pt x="73803" y="789221"/>
                </a:lnTo>
                <a:lnTo>
                  <a:pt x="46550" y="839056"/>
                </a:lnTo>
                <a:lnTo>
                  <a:pt x="24138" y="884205"/>
                </a:lnTo>
                <a:lnTo>
                  <a:pt x="8107" y="923788"/>
                </a:lnTo>
                <a:lnTo>
                  <a:pt x="0" y="956922"/>
                </a:lnTo>
                <a:lnTo>
                  <a:pt x="1357" y="982726"/>
                </a:lnTo>
                <a:lnTo>
                  <a:pt x="49063" y="1014610"/>
                </a:lnTo>
                <a:lnTo>
                  <a:pt x="104217" y="1031263"/>
                </a:lnTo>
                <a:lnTo>
                  <a:pt x="130770" y="1037971"/>
                </a:lnTo>
                <a:lnTo>
                  <a:pt x="175911" y="1050536"/>
                </a:lnTo>
                <a:lnTo>
                  <a:pt x="214622" y="1064482"/>
                </a:lnTo>
                <a:lnTo>
                  <a:pt x="262850" y="1110615"/>
                </a:lnTo>
                <a:lnTo>
                  <a:pt x="279344" y="1180719"/>
                </a:lnTo>
                <a:lnTo>
                  <a:pt x="283932" y="1235583"/>
                </a:lnTo>
                <a:lnTo>
                  <a:pt x="355306" y="1290828"/>
                </a:lnTo>
                <a:lnTo>
                  <a:pt x="342082" y="1329039"/>
                </a:lnTo>
                <a:lnTo>
                  <a:pt x="334097" y="1354836"/>
                </a:lnTo>
                <a:lnTo>
                  <a:pt x="534884" y="1354836"/>
                </a:lnTo>
                <a:lnTo>
                  <a:pt x="529550" y="1348994"/>
                </a:lnTo>
                <a:lnTo>
                  <a:pt x="526883" y="1348994"/>
                </a:lnTo>
                <a:lnTo>
                  <a:pt x="571841" y="1218184"/>
                </a:lnTo>
                <a:lnTo>
                  <a:pt x="452969" y="1125093"/>
                </a:lnTo>
                <a:lnTo>
                  <a:pt x="448544" y="1103308"/>
                </a:lnTo>
                <a:lnTo>
                  <a:pt x="443095" y="1081214"/>
                </a:lnTo>
                <a:lnTo>
                  <a:pt x="429220" y="1035050"/>
                </a:lnTo>
                <a:lnTo>
                  <a:pt x="402372" y="980677"/>
                </a:lnTo>
                <a:lnTo>
                  <a:pt x="367783" y="938430"/>
                </a:lnTo>
                <a:lnTo>
                  <a:pt x="327859" y="906503"/>
                </a:lnTo>
                <a:lnTo>
                  <a:pt x="285009" y="883092"/>
                </a:lnTo>
                <a:lnTo>
                  <a:pt x="241641" y="866394"/>
                </a:lnTo>
                <a:lnTo>
                  <a:pt x="245598" y="859841"/>
                </a:lnTo>
                <a:lnTo>
                  <a:pt x="249293" y="853313"/>
                </a:lnTo>
                <a:lnTo>
                  <a:pt x="252464" y="846784"/>
                </a:lnTo>
                <a:lnTo>
                  <a:pt x="254849" y="840232"/>
                </a:lnTo>
                <a:lnTo>
                  <a:pt x="301458" y="757364"/>
                </a:lnTo>
                <a:lnTo>
                  <a:pt x="325858" y="712644"/>
                </a:lnTo>
                <a:lnTo>
                  <a:pt x="349972" y="665734"/>
                </a:lnTo>
                <a:lnTo>
                  <a:pt x="379974" y="601960"/>
                </a:lnTo>
                <a:lnTo>
                  <a:pt x="403066" y="541437"/>
                </a:lnTo>
                <a:lnTo>
                  <a:pt x="419937" y="484143"/>
                </a:lnTo>
                <a:lnTo>
                  <a:pt x="431276" y="430059"/>
                </a:lnTo>
                <a:lnTo>
                  <a:pt x="437770" y="379164"/>
                </a:lnTo>
                <a:lnTo>
                  <a:pt x="440110" y="331438"/>
                </a:lnTo>
                <a:lnTo>
                  <a:pt x="438984" y="286860"/>
                </a:lnTo>
                <a:lnTo>
                  <a:pt x="435081" y="245411"/>
                </a:lnTo>
                <a:lnTo>
                  <a:pt x="429089" y="207069"/>
                </a:lnTo>
                <a:lnTo>
                  <a:pt x="413595" y="139629"/>
                </a:lnTo>
                <a:lnTo>
                  <a:pt x="405471" y="110489"/>
                </a:lnTo>
                <a:lnTo>
                  <a:pt x="403056" y="98736"/>
                </a:lnTo>
                <a:lnTo>
                  <a:pt x="400153" y="86471"/>
                </a:lnTo>
                <a:lnTo>
                  <a:pt x="397274" y="75324"/>
                </a:lnTo>
                <a:lnTo>
                  <a:pt x="394930" y="66928"/>
                </a:lnTo>
                <a:lnTo>
                  <a:pt x="395827" y="54399"/>
                </a:lnTo>
                <a:lnTo>
                  <a:pt x="398200" y="38893"/>
                </a:lnTo>
                <a:lnTo>
                  <a:pt x="401574" y="20673"/>
                </a:lnTo>
                <a:lnTo>
                  <a:pt x="405471" y="0"/>
                </a:lnTo>
                <a:close/>
              </a:path>
            </a:pathLst>
          </a:custGeom>
          <a:solidFill>
            <a:srgbClr val="7B7B7B">
              <a:alpha val="39999"/>
            </a:srgbClr>
          </a:solidFill>
        </p:spPr>
        <p:txBody>
          <a:bodyPr wrap="square" lIns="0" tIns="0" rIns="0" bIns="0" rtlCol="0"/>
          <a:lstStyle/>
          <a:p>
            <a:endParaRPr/>
          </a:p>
        </p:txBody>
      </p:sp>
      <p:sp>
        <p:nvSpPr>
          <p:cNvPr id="27" name="object 27"/>
          <p:cNvSpPr/>
          <p:nvPr/>
        </p:nvSpPr>
        <p:spPr>
          <a:xfrm>
            <a:off x="6199632" y="4604003"/>
            <a:ext cx="1078230" cy="1050290"/>
          </a:xfrm>
          <a:custGeom>
            <a:avLst/>
            <a:gdLst/>
            <a:ahLst/>
            <a:cxnLst/>
            <a:rect l="l" t="t" r="r" b="b"/>
            <a:pathLst>
              <a:path w="1078229" h="1050289">
                <a:moveTo>
                  <a:pt x="585977" y="0"/>
                </a:moveTo>
                <a:lnTo>
                  <a:pt x="162813" y="0"/>
                </a:lnTo>
                <a:lnTo>
                  <a:pt x="162813" y="404495"/>
                </a:lnTo>
                <a:lnTo>
                  <a:pt x="0" y="582422"/>
                </a:lnTo>
                <a:lnTo>
                  <a:pt x="162813" y="763143"/>
                </a:lnTo>
                <a:lnTo>
                  <a:pt x="162813" y="1050036"/>
                </a:lnTo>
                <a:lnTo>
                  <a:pt x="208301" y="1038335"/>
                </a:lnTo>
                <a:lnTo>
                  <a:pt x="255325" y="1026903"/>
                </a:lnTo>
                <a:lnTo>
                  <a:pt x="303885" y="1015740"/>
                </a:lnTo>
                <a:lnTo>
                  <a:pt x="353980" y="1004844"/>
                </a:lnTo>
                <a:lnTo>
                  <a:pt x="405612" y="994216"/>
                </a:lnTo>
                <a:lnTo>
                  <a:pt x="458779" y="983854"/>
                </a:lnTo>
                <a:lnTo>
                  <a:pt x="569721" y="963930"/>
                </a:lnTo>
                <a:lnTo>
                  <a:pt x="572388" y="963930"/>
                </a:lnTo>
                <a:lnTo>
                  <a:pt x="664555" y="946864"/>
                </a:lnTo>
                <a:lnTo>
                  <a:pt x="710254" y="937608"/>
                </a:lnTo>
                <a:lnTo>
                  <a:pt x="756621" y="927144"/>
                </a:lnTo>
                <a:lnTo>
                  <a:pt x="804349" y="914929"/>
                </a:lnTo>
                <a:lnTo>
                  <a:pt x="854131" y="900420"/>
                </a:lnTo>
                <a:lnTo>
                  <a:pt x="906660" y="883073"/>
                </a:lnTo>
                <a:lnTo>
                  <a:pt x="962629" y="862345"/>
                </a:lnTo>
                <a:lnTo>
                  <a:pt x="1022731" y="837692"/>
                </a:lnTo>
                <a:lnTo>
                  <a:pt x="1058989" y="816911"/>
                </a:lnTo>
                <a:lnTo>
                  <a:pt x="1078011" y="769471"/>
                </a:lnTo>
                <a:lnTo>
                  <a:pt x="1071181" y="746299"/>
                </a:lnTo>
                <a:lnTo>
                  <a:pt x="1059779" y="723675"/>
                </a:lnTo>
                <a:lnTo>
                  <a:pt x="1047114" y="702945"/>
                </a:lnTo>
                <a:lnTo>
                  <a:pt x="1041653" y="697103"/>
                </a:lnTo>
                <a:lnTo>
                  <a:pt x="1036319" y="685673"/>
                </a:lnTo>
                <a:lnTo>
                  <a:pt x="1015918" y="647797"/>
                </a:lnTo>
                <a:lnTo>
                  <a:pt x="987075" y="579532"/>
                </a:lnTo>
                <a:lnTo>
                  <a:pt x="975755" y="539265"/>
                </a:lnTo>
                <a:lnTo>
                  <a:pt x="964582" y="488323"/>
                </a:lnTo>
                <a:lnTo>
                  <a:pt x="952118" y="421767"/>
                </a:lnTo>
                <a:lnTo>
                  <a:pt x="943771" y="367925"/>
                </a:lnTo>
                <a:lnTo>
                  <a:pt x="938597" y="316985"/>
                </a:lnTo>
                <a:lnTo>
                  <a:pt x="936549" y="268449"/>
                </a:lnTo>
                <a:lnTo>
                  <a:pt x="937584" y="221824"/>
                </a:lnTo>
                <a:lnTo>
                  <a:pt x="940772" y="186436"/>
                </a:lnTo>
                <a:lnTo>
                  <a:pt x="770382" y="186436"/>
                </a:lnTo>
                <a:lnTo>
                  <a:pt x="585977" y="0"/>
                </a:lnTo>
                <a:close/>
              </a:path>
              <a:path w="1078229" h="1050289">
                <a:moveTo>
                  <a:pt x="987424" y="0"/>
                </a:moveTo>
                <a:lnTo>
                  <a:pt x="952118" y="0"/>
                </a:lnTo>
                <a:lnTo>
                  <a:pt x="770382" y="186436"/>
                </a:lnTo>
                <a:lnTo>
                  <a:pt x="940772" y="186436"/>
                </a:lnTo>
                <a:lnTo>
                  <a:pt x="941657" y="176612"/>
                </a:lnTo>
                <a:lnTo>
                  <a:pt x="948722" y="132319"/>
                </a:lnTo>
                <a:lnTo>
                  <a:pt x="958735" y="88450"/>
                </a:lnTo>
                <a:lnTo>
                  <a:pt x="971651" y="44509"/>
                </a:lnTo>
                <a:lnTo>
                  <a:pt x="987424" y="0"/>
                </a:lnTo>
                <a:close/>
              </a:path>
            </a:pathLst>
          </a:custGeom>
          <a:solidFill>
            <a:srgbClr val="6FAC46"/>
          </a:solidFill>
        </p:spPr>
        <p:txBody>
          <a:bodyPr wrap="square" lIns="0" tIns="0" rIns="0" bIns="0" rtlCol="0"/>
          <a:lstStyle/>
          <a:p>
            <a:endParaRPr/>
          </a:p>
        </p:txBody>
      </p:sp>
      <p:sp>
        <p:nvSpPr>
          <p:cNvPr id="28" name="object 28"/>
          <p:cNvSpPr/>
          <p:nvPr/>
        </p:nvSpPr>
        <p:spPr>
          <a:xfrm>
            <a:off x="4971238" y="4445508"/>
            <a:ext cx="1390015" cy="1469390"/>
          </a:xfrm>
          <a:custGeom>
            <a:avLst/>
            <a:gdLst/>
            <a:ahLst/>
            <a:cxnLst/>
            <a:rect l="l" t="t" r="r" b="b"/>
            <a:pathLst>
              <a:path w="1390014" h="1469389">
                <a:moveTo>
                  <a:pt x="1323757" y="611759"/>
                </a:moveTo>
                <a:lnTo>
                  <a:pt x="878000" y="611759"/>
                </a:lnTo>
                <a:lnTo>
                  <a:pt x="887017" y="622935"/>
                </a:lnTo>
                <a:lnTo>
                  <a:pt x="890758" y="628313"/>
                </a:lnTo>
                <a:lnTo>
                  <a:pt x="912150" y="665179"/>
                </a:lnTo>
                <a:lnTo>
                  <a:pt x="942108" y="731772"/>
                </a:lnTo>
                <a:lnTo>
                  <a:pt x="956557" y="774307"/>
                </a:lnTo>
                <a:lnTo>
                  <a:pt x="968658" y="821983"/>
                </a:lnTo>
                <a:lnTo>
                  <a:pt x="976912" y="874038"/>
                </a:lnTo>
                <a:lnTo>
                  <a:pt x="979823" y="929709"/>
                </a:lnTo>
                <a:lnTo>
                  <a:pt x="975895" y="988231"/>
                </a:lnTo>
                <a:lnTo>
                  <a:pt x="963629" y="1048842"/>
                </a:lnTo>
                <a:lnTo>
                  <a:pt x="941529" y="1110778"/>
                </a:lnTo>
                <a:lnTo>
                  <a:pt x="908099" y="1173276"/>
                </a:lnTo>
                <a:lnTo>
                  <a:pt x="874666" y="1226004"/>
                </a:lnTo>
                <a:lnTo>
                  <a:pt x="841805" y="1272446"/>
                </a:lnTo>
                <a:lnTo>
                  <a:pt x="808944" y="1314699"/>
                </a:lnTo>
                <a:lnTo>
                  <a:pt x="775511" y="1354861"/>
                </a:lnTo>
                <a:lnTo>
                  <a:pt x="730426" y="1413522"/>
                </a:lnTo>
                <a:lnTo>
                  <a:pt x="720373" y="1429711"/>
                </a:lnTo>
                <a:lnTo>
                  <a:pt x="713440" y="1446690"/>
                </a:lnTo>
                <a:lnTo>
                  <a:pt x="710459" y="1461051"/>
                </a:lnTo>
                <a:lnTo>
                  <a:pt x="712265" y="1469390"/>
                </a:lnTo>
                <a:lnTo>
                  <a:pt x="759307" y="1451714"/>
                </a:lnTo>
                <a:lnTo>
                  <a:pt x="802689" y="1424698"/>
                </a:lnTo>
                <a:lnTo>
                  <a:pt x="832459" y="1404912"/>
                </a:lnTo>
                <a:lnTo>
                  <a:pt x="864795" y="1385522"/>
                </a:lnTo>
                <a:lnTo>
                  <a:pt x="899697" y="1366529"/>
                </a:lnTo>
                <a:lnTo>
                  <a:pt x="937166" y="1347933"/>
                </a:lnTo>
                <a:lnTo>
                  <a:pt x="977201" y="1329733"/>
                </a:lnTo>
                <a:lnTo>
                  <a:pt x="1019804" y="1311931"/>
                </a:lnTo>
                <a:lnTo>
                  <a:pt x="1064974" y="1294525"/>
                </a:lnTo>
                <a:lnTo>
                  <a:pt x="1112713" y="1277516"/>
                </a:lnTo>
                <a:lnTo>
                  <a:pt x="1163020" y="1260904"/>
                </a:lnTo>
                <a:lnTo>
                  <a:pt x="1215895" y="1244688"/>
                </a:lnTo>
                <a:lnTo>
                  <a:pt x="1271340" y="1228869"/>
                </a:lnTo>
                <a:lnTo>
                  <a:pt x="1329354" y="1213447"/>
                </a:lnTo>
                <a:lnTo>
                  <a:pt x="1389937" y="1198422"/>
                </a:lnTo>
                <a:lnTo>
                  <a:pt x="1389937" y="924687"/>
                </a:lnTo>
                <a:lnTo>
                  <a:pt x="1197151" y="734695"/>
                </a:lnTo>
                <a:lnTo>
                  <a:pt x="1323757" y="611759"/>
                </a:lnTo>
                <a:close/>
              </a:path>
              <a:path w="1390014" h="1469389">
                <a:moveTo>
                  <a:pt x="1389937" y="167640"/>
                </a:moveTo>
                <a:lnTo>
                  <a:pt x="1573" y="167640"/>
                </a:lnTo>
                <a:lnTo>
                  <a:pt x="0" y="185364"/>
                </a:lnTo>
                <a:lnTo>
                  <a:pt x="16115" y="224917"/>
                </a:lnTo>
                <a:lnTo>
                  <a:pt x="40689" y="237490"/>
                </a:lnTo>
                <a:lnTo>
                  <a:pt x="76709" y="258661"/>
                </a:lnTo>
                <a:lnTo>
                  <a:pt x="111873" y="287416"/>
                </a:lnTo>
                <a:lnTo>
                  <a:pt x="138558" y="328197"/>
                </a:lnTo>
                <a:lnTo>
                  <a:pt x="149147" y="385445"/>
                </a:lnTo>
                <a:lnTo>
                  <a:pt x="149388" y="426279"/>
                </a:lnTo>
                <a:lnTo>
                  <a:pt x="151076" y="470094"/>
                </a:lnTo>
                <a:lnTo>
                  <a:pt x="155657" y="515153"/>
                </a:lnTo>
                <a:lnTo>
                  <a:pt x="164578" y="559720"/>
                </a:lnTo>
                <a:lnTo>
                  <a:pt x="179285" y="602061"/>
                </a:lnTo>
                <a:lnTo>
                  <a:pt x="201225" y="640441"/>
                </a:lnTo>
                <a:lnTo>
                  <a:pt x="231845" y="673123"/>
                </a:lnTo>
                <a:lnTo>
                  <a:pt x="272591" y="698373"/>
                </a:lnTo>
                <a:lnTo>
                  <a:pt x="333527" y="711731"/>
                </a:lnTo>
                <a:lnTo>
                  <a:pt x="362888" y="712343"/>
                </a:lnTo>
                <a:lnTo>
                  <a:pt x="420806" y="709683"/>
                </a:lnTo>
                <a:lnTo>
                  <a:pt x="484309" y="702463"/>
                </a:lnTo>
                <a:lnTo>
                  <a:pt x="550668" y="691823"/>
                </a:lnTo>
                <a:lnTo>
                  <a:pt x="617154" y="678904"/>
                </a:lnTo>
                <a:lnTo>
                  <a:pt x="681039" y="664845"/>
                </a:lnTo>
                <a:lnTo>
                  <a:pt x="739593" y="650785"/>
                </a:lnTo>
                <a:lnTo>
                  <a:pt x="790089" y="637866"/>
                </a:lnTo>
                <a:lnTo>
                  <a:pt x="865935" y="617347"/>
                </a:lnTo>
                <a:lnTo>
                  <a:pt x="878000" y="611759"/>
                </a:lnTo>
                <a:lnTo>
                  <a:pt x="1323757" y="611759"/>
                </a:lnTo>
                <a:lnTo>
                  <a:pt x="1389937" y="547497"/>
                </a:lnTo>
                <a:lnTo>
                  <a:pt x="1389937" y="167640"/>
                </a:lnTo>
                <a:close/>
              </a:path>
              <a:path w="1390014" h="1469389">
                <a:moveTo>
                  <a:pt x="694231" y="0"/>
                </a:moveTo>
                <a:lnTo>
                  <a:pt x="507541" y="167640"/>
                </a:lnTo>
                <a:lnTo>
                  <a:pt x="883969" y="167640"/>
                </a:lnTo>
                <a:lnTo>
                  <a:pt x="694231" y="0"/>
                </a:lnTo>
                <a:close/>
              </a:path>
            </a:pathLst>
          </a:custGeom>
          <a:solidFill>
            <a:srgbClr val="5B9BD4"/>
          </a:solidFill>
        </p:spPr>
        <p:txBody>
          <a:bodyPr wrap="square" lIns="0" tIns="0" rIns="0" bIns="0" rtlCol="0"/>
          <a:lstStyle/>
          <a:p>
            <a:endParaRPr/>
          </a:p>
        </p:txBody>
      </p:sp>
      <p:sp>
        <p:nvSpPr>
          <p:cNvPr id="29" name="object 29"/>
          <p:cNvSpPr txBox="1">
            <a:spLocks noGrp="1"/>
          </p:cNvSpPr>
          <p:nvPr>
            <p:ph type="title"/>
          </p:nvPr>
        </p:nvSpPr>
        <p:spPr>
          <a:xfrm>
            <a:off x="475894" y="88772"/>
            <a:ext cx="231584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rebuchet MS"/>
                <a:cs typeface="Trebuchet MS"/>
              </a:rPr>
              <a:t>RANGE</a:t>
            </a:r>
            <a:r>
              <a:rPr sz="2400" spc="-60" dirty="0">
                <a:latin typeface="Trebuchet MS"/>
                <a:cs typeface="Trebuchet MS"/>
              </a:rPr>
              <a:t> </a:t>
            </a:r>
            <a:r>
              <a:rPr sz="2400" spc="-5" dirty="0">
                <a:latin typeface="Trebuchet MS"/>
                <a:cs typeface="Trebuchet MS"/>
              </a:rPr>
              <a:t>CONCEPT</a:t>
            </a:r>
            <a:endParaRPr sz="2400" dirty="0">
              <a:latin typeface="Trebuchet MS"/>
              <a:cs typeface="Trebuchet MS"/>
            </a:endParaRPr>
          </a:p>
        </p:txBody>
      </p:sp>
      <p:sp>
        <p:nvSpPr>
          <p:cNvPr id="30" name="object 30"/>
          <p:cNvSpPr/>
          <p:nvPr/>
        </p:nvSpPr>
        <p:spPr>
          <a:xfrm>
            <a:off x="0" y="0"/>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4786" y="1107186"/>
            <a:ext cx="3943985" cy="2625090"/>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0665" algn="l"/>
                <a:tab pos="241300" algn="l"/>
              </a:tabLst>
            </a:pPr>
            <a:r>
              <a:rPr sz="2200" b="1" spc="-5" dirty="0">
                <a:solidFill>
                  <a:srgbClr val="FF0000"/>
                </a:solidFill>
                <a:latin typeface="Cambria"/>
                <a:cs typeface="Cambria"/>
              </a:rPr>
              <a:t>Domestic</a:t>
            </a:r>
            <a:r>
              <a:rPr sz="2200" b="1" dirty="0">
                <a:solidFill>
                  <a:srgbClr val="FF0000"/>
                </a:solidFill>
                <a:latin typeface="Cambria"/>
                <a:cs typeface="Cambria"/>
              </a:rPr>
              <a:t> </a:t>
            </a:r>
            <a:r>
              <a:rPr sz="2200" b="1" spc="-10" dirty="0">
                <a:solidFill>
                  <a:srgbClr val="FF0000"/>
                </a:solidFill>
                <a:latin typeface="Cambria"/>
                <a:cs typeface="Cambria"/>
              </a:rPr>
              <a:t>databases</a:t>
            </a:r>
            <a:endParaRPr sz="2200">
              <a:latin typeface="Cambria"/>
              <a:cs typeface="Cambria"/>
            </a:endParaRPr>
          </a:p>
          <a:p>
            <a:pPr marL="697865" lvl="1" indent="-227965">
              <a:lnSpc>
                <a:spcPct val="100000"/>
              </a:lnSpc>
              <a:spcBef>
                <a:spcPts val="1810"/>
              </a:spcBef>
              <a:buFont typeface="Arial"/>
              <a:buChar char="•"/>
              <a:tabLst>
                <a:tab pos="697865" algn="l"/>
                <a:tab pos="698500" algn="l"/>
              </a:tabLst>
            </a:pPr>
            <a:r>
              <a:rPr sz="2200" spc="-15" dirty="0">
                <a:latin typeface="Cambria"/>
                <a:cs typeface="Cambria"/>
              </a:rPr>
              <a:t>Prowess</a:t>
            </a:r>
            <a:endParaRPr sz="2200">
              <a:latin typeface="Cambria"/>
              <a:cs typeface="Cambria"/>
            </a:endParaRPr>
          </a:p>
          <a:p>
            <a:pPr marL="697865" lvl="1" indent="-227965">
              <a:lnSpc>
                <a:spcPct val="100000"/>
              </a:lnSpc>
              <a:spcBef>
                <a:spcPts val="1825"/>
              </a:spcBef>
              <a:buFont typeface="Arial"/>
              <a:buChar char="•"/>
              <a:tabLst>
                <a:tab pos="697865" algn="l"/>
                <a:tab pos="698500" algn="l"/>
              </a:tabLst>
            </a:pPr>
            <a:r>
              <a:rPr sz="2200" spc="-5" dirty="0">
                <a:latin typeface="Cambria"/>
                <a:cs typeface="Cambria"/>
              </a:rPr>
              <a:t>Capitaline</a:t>
            </a:r>
            <a:r>
              <a:rPr sz="2200" spc="25" dirty="0">
                <a:latin typeface="Cambria"/>
                <a:cs typeface="Cambria"/>
              </a:rPr>
              <a:t> </a:t>
            </a:r>
            <a:r>
              <a:rPr sz="2200" spc="-5" dirty="0">
                <a:latin typeface="Cambria"/>
                <a:cs typeface="Cambria"/>
              </a:rPr>
              <a:t>Plus</a:t>
            </a:r>
            <a:endParaRPr sz="2200">
              <a:latin typeface="Cambria"/>
              <a:cs typeface="Cambria"/>
            </a:endParaRPr>
          </a:p>
          <a:p>
            <a:pPr marL="697865" lvl="1" indent="-227965">
              <a:lnSpc>
                <a:spcPct val="100000"/>
              </a:lnSpc>
              <a:spcBef>
                <a:spcPts val="1825"/>
              </a:spcBef>
              <a:buFont typeface="Arial"/>
              <a:buChar char="•"/>
              <a:tabLst>
                <a:tab pos="697865" algn="l"/>
                <a:tab pos="698500" algn="l"/>
              </a:tabLst>
            </a:pPr>
            <a:r>
              <a:rPr sz="2200" spc="-10" dirty="0">
                <a:latin typeface="Cambria"/>
                <a:cs typeface="Cambria"/>
              </a:rPr>
              <a:t>Annual Report</a:t>
            </a:r>
            <a:r>
              <a:rPr sz="2200" spc="10" dirty="0">
                <a:latin typeface="Cambria"/>
                <a:cs typeface="Cambria"/>
              </a:rPr>
              <a:t> </a:t>
            </a:r>
            <a:r>
              <a:rPr sz="2200" spc="-10" dirty="0">
                <a:latin typeface="Cambria"/>
                <a:cs typeface="Cambria"/>
              </a:rPr>
              <a:t>repositories</a:t>
            </a:r>
            <a:endParaRPr sz="2200">
              <a:latin typeface="Cambria"/>
              <a:cs typeface="Cambria"/>
            </a:endParaRPr>
          </a:p>
          <a:p>
            <a:pPr marL="697865" lvl="1" indent="-227965">
              <a:lnSpc>
                <a:spcPct val="100000"/>
              </a:lnSpc>
              <a:spcBef>
                <a:spcPts val="1815"/>
              </a:spcBef>
              <a:buFont typeface="Arial"/>
              <a:buChar char="•"/>
              <a:tabLst>
                <a:tab pos="697865" algn="l"/>
                <a:tab pos="698500" algn="l"/>
              </a:tabLst>
            </a:pPr>
            <a:r>
              <a:rPr sz="2200" spc="-15" dirty="0">
                <a:latin typeface="Cambria"/>
                <a:cs typeface="Cambria"/>
              </a:rPr>
              <a:t>ACE</a:t>
            </a:r>
            <a:r>
              <a:rPr sz="2200" spc="5" dirty="0">
                <a:latin typeface="Cambria"/>
                <a:cs typeface="Cambria"/>
              </a:rPr>
              <a:t> </a:t>
            </a:r>
            <a:r>
              <a:rPr sz="2200" spc="-10" dirty="0">
                <a:latin typeface="Cambria"/>
                <a:cs typeface="Cambria"/>
              </a:rPr>
              <a:t>TP</a:t>
            </a:r>
            <a:endParaRPr sz="2200">
              <a:latin typeface="Cambria"/>
              <a:cs typeface="Cambria"/>
            </a:endParaRPr>
          </a:p>
        </p:txBody>
      </p:sp>
      <p:sp>
        <p:nvSpPr>
          <p:cNvPr id="3" name="object 3"/>
          <p:cNvSpPr txBox="1"/>
          <p:nvPr/>
        </p:nvSpPr>
        <p:spPr>
          <a:xfrm>
            <a:off x="754786" y="4568697"/>
            <a:ext cx="2705735" cy="2059939"/>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0665" algn="l"/>
                <a:tab pos="241300" algn="l"/>
              </a:tabLst>
            </a:pPr>
            <a:r>
              <a:rPr sz="2200" spc="-25" dirty="0">
                <a:solidFill>
                  <a:srgbClr val="FF0000"/>
                </a:solidFill>
                <a:latin typeface="Cambria"/>
                <a:cs typeface="Cambria"/>
              </a:rPr>
              <a:t>Foreign </a:t>
            </a:r>
            <a:r>
              <a:rPr sz="2200" spc="-40" dirty="0">
                <a:solidFill>
                  <a:srgbClr val="FF0000"/>
                </a:solidFill>
                <a:latin typeface="Cambria"/>
                <a:cs typeface="Cambria"/>
              </a:rPr>
              <a:t>Tested</a:t>
            </a:r>
            <a:r>
              <a:rPr sz="2200" spc="35" dirty="0">
                <a:solidFill>
                  <a:srgbClr val="FF0000"/>
                </a:solidFill>
                <a:latin typeface="Cambria"/>
                <a:cs typeface="Cambria"/>
              </a:rPr>
              <a:t> </a:t>
            </a:r>
            <a:r>
              <a:rPr sz="2200" spc="-20" dirty="0">
                <a:solidFill>
                  <a:srgbClr val="FF0000"/>
                </a:solidFill>
                <a:latin typeface="Cambria"/>
                <a:cs typeface="Cambria"/>
              </a:rPr>
              <a:t>Party</a:t>
            </a:r>
            <a:endParaRPr sz="2200">
              <a:latin typeface="Cambria"/>
              <a:cs typeface="Cambria"/>
            </a:endParaRPr>
          </a:p>
          <a:p>
            <a:pPr marL="697865" lvl="1" indent="-227965">
              <a:lnSpc>
                <a:spcPct val="100000"/>
              </a:lnSpc>
              <a:spcBef>
                <a:spcPts val="1825"/>
              </a:spcBef>
              <a:buFont typeface="Arial"/>
              <a:buChar char="•"/>
              <a:tabLst>
                <a:tab pos="697865" algn="l"/>
                <a:tab pos="698500" algn="l"/>
              </a:tabLst>
            </a:pPr>
            <a:r>
              <a:rPr sz="2200" spc="-5" dirty="0">
                <a:latin typeface="Cambria"/>
                <a:cs typeface="Cambria"/>
              </a:rPr>
              <a:t>GS Prime –</a:t>
            </a:r>
            <a:r>
              <a:rPr sz="2200" spc="-35" dirty="0">
                <a:latin typeface="Cambria"/>
                <a:cs typeface="Cambria"/>
              </a:rPr>
              <a:t> </a:t>
            </a:r>
            <a:r>
              <a:rPr sz="2200" dirty="0">
                <a:latin typeface="Cambria"/>
                <a:cs typeface="Cambria"/>
              </a:rPr>
              <a:t>US</a:t>
            </a:r>
            <a:endParaRPr sz="2200">
              <a:latin typeface="Cambria"/>
              <a:cs typeface="Cambria"/>
            </a:endParaRPr>
          </a:p>
          <a:p>
            <a:pPr marL="697865" lvl="1" indent="-227965">
              <a:lnSpc>
                <a:spcPct val="100000"/>
              </a:lnSpc>
              <a:spcBef>
                <a:spcPts val="1825"/>
              </a:spcBef>
              <a:buFont typeface="Arial"/>
              <a:buChar char="•"/>
              <a:tabLst>
                <a:tab pos="697865" algn="l"/>
                <a:tab pos="698500" algn="l"/>
              </a:tabLst>
            </a:pPr>
            <a:r>
              <a:rPr sz="2200" spc="-10" dirty="0">
                <a:latin typeface="Cambria"/>
                <a:cs typeface="Cambria"/>
              </a:rPr>
              <a:t>Amadeus </a:t>
            </a:r>
            <a:r>
              <a:rPr sz="2200" spc="-5" dirty="0">
                <a:latin typeface="Cambria"/>
                <a:cs typeface="Cambria"/>
              </a:rPr>
              <a:t>–</a:t>
            </a:r>
            <a:r>
              <a:rPr sz="2200" spc="-15" dirty="0">
                <a:latin typeface="Cambria"/>
                <a:cs typeface="Cambria"/>
              </a:rPr>
              <a:t> </a:t>
            </a:r>
            <a:r>
              <a:rPr sz="2200" spc="-10" dirty="0">
                <a:latin typeface="Cambria"/>
                <a:cs typeface="Cambria"/>
              </a:rPr>
              <a:t>EU</a:t>
            </a:r>
            <a:endParaRPr sz="2200">
              <a:latin typeface="Cambria"/>
              <a:cs typeface="Cambria"/>
            </a:endParaRPr>
          </a:p>
          <a:p>
            <a:pPr marL="697865" lvl="1" indent="-227965">
              <a:lnSpc>
                <a:spcPct val="100000"/>
              </a:lnSpc>
              <a:spcBef>
                <a:spcPts val="1810"/>
              </a:spcBef>
              <a:buFont typeface="Arial"/>
              <a:buChar char="•"/>
              <a:tabLst>
                <a:tab pos="697865" algn="l"/>
                <a:tab pos="698500" algn="l"/>
              </a:tabLst>
            </a:pPr>
            <a:r>
              <a:rPr sz="2200" spc="-5" dirty="0">
                <a:latin typeface="Cambria"/>
                <a:cs typeface="Cambria"/>
              </a:rPr>
              <a:t>Osiris</a:t>
            </a:r>
            <a:endParaRPr sz="2200">
              <a:latin typeface="Cambria"/>
              <a:cs typeface="Cambria"/>
            </a:endParaRPr>
          </a:p>
        </p:txBody>
      </p:sp>
      <p:sp>
        <p:nvSpPr>
          <p:cNvPr id="4" name="object 4"/>
          <p:cNvSpPr txBox="1"/>
          <p:nvPr/>
        </p:nvSpPr>
        <p:spPr>
          <a:xfrm>
            <a:off x="6509131" y="1080642"/>
            <a:ext cx="4151629" cy="2562860"/>
          </a:xfrm>
          <a:prstGeom prst="rect">
            <a:avLst/>
          </a:prstGeom>
        </p:spPr>
        <p:txBody>
          <a:bodyPr vert="horz" wrap="square" lIns="0" tIns="12065" rIns="0" bIns="0" rtlCol="0">
            <a:spAutoFit/>
          </a:bodyPr>
          <a:lstStyle/>
          <a:p>
            <a:pPr marL="12700">
              <a:lnSpc>
                <a:spcPct val="100000"/>
              </a:lnSpc>
              <a:spcBef>
                <a:spcPts val="95"/>
              </a:spcBef>
            </a:pPr>
            <a:r>
              <a:rPr sz="2200" spc="-15" dirty="0">
                <a:solidFill>
                  <a:srgbClr val="FF0000"/>
                </a:solidFill>
                <a:latin typeface="Cambria"/>
                <a:cs typeface="Cambria"/>
              </a:rPr>
              <a:t>Moody </a:t>
            </a:r>
            <a:r>
              <a:rPr sz="2200" spc="-5" dirty="0">
                <a:solidFill>
                  <a:srgbClr val="FF0000"/>
                </a:solidFill>
                <a:latin typeface="Cambria"/>
                <a:cs typeface="Cambria"/>
              </a:rPr>
              <a:t>Financial </a:t>
            </a:r>
            <a:r>
              <a:rPr sz="2200" spc="-10" dirty="0">
                <a:solidFill>
                  <a:srgbClr val="FF0000"/>
                </a:solidFill>
                <a:latin typeface="Cambria"/>
                <a:cs typeface="Cambria"/>
              </a:rPr>
              <a:t>benchmarks</a:t>
            </a:r>
            <a:r>
              <a:rPr sz="2200" spc="45" dirty="0">
                <a:solidFill>
                  <a:srgbClr val="FF0000"/>
                </a:solidFill>
                <a:latin typeface="Cambria"/>
                <a:cs typeface="Cambria"/>
              </a:rPr>
              <a:t> </a:t>
            </a:r>
            <a:r>
              <a:rPr sz="2200" spc="-5" dirty="0">
                <a:solidFill>
                  <a:srgbClr val="FF0000"/>
                </a:solidFill>
                <a:latin typeface="Cambria"/>
                <a:cs typeface="Cambria"/>
              </a:rPr>
              <a:t>–</a:t>
            </a:r>
            <a:endParaRPr sz="2200" dirty="0">
              <a:latin typeface="Cambria"/>
              <a:cs typeface="Cambria"/>
            </a:endParaRPr>
          </a:p>
          <a:p>
            <a:pPr marL="303530" indent="-290830">
              <a:lnSpc>
                <a:spcPct val="100000"/>
              </a:lnSpc>
              <a:spcBef>
                <a:spcPts val="1810"/>
              </a:spcBef>
              <a:buFont typeface="Arial"/>
              <a:buChar char="•"/>
              <a:tabLst>
                <a:tab pos="303530" algn="l"/>
                <a:tab pos="304165" algn="l"/>
              </a:tabLst>
            </a:pPr>
            <a:r>
              <a:rPr sz="2200" spc="-15" dirty="0">
                <a:latin typeface="Cambria"/>
                <a:cs typeface="Cambria"/>
              </a:rPr>
              <a:t>Interest Rate </a:t>
            </a:r>
            <a:r>
              <a:rPr sz="2200" spc="-10" dirty="0">
                <a:latin typeface="Cambria"/>
                <a:cs typeface="Cambria"/>
              </a:rPr>
              <a:t>BM’s </a:t>
            </a:r>
            <a:r>
              <a:rPr sz="2200" spc="-5" dirty="0">
                <a:latin typeface="Cambria"/>
                <a:cs typeface="Cambria"/>
              </a:rPr>
              <a:t>&amp;</a:t>
            </a:r>
            <a:r>
              <a:rPr sz="2200" spc="125" dirty="0">
                <a:latin typeface="Cambria"/>
                <a:cs typeface="Cambria"/>
              </a:rPr>
              <a:t> </a:t>
            </a:r>
            <a:r>
              <a:rPr sz="2200" spc="-15" dirty="0">
                <a:latin typeface="Cambria"/>
                <a:cs typeface="Cambria"/>
              </a:rPr>
              <a:t>Guarantee</a:t>
            </a:r>
            <a:endParaRPr sz="2200" dirty="0">
              <a:latin typeface="Cambria"/>
              <a:cs typeface="Cambria"/>
            </a:endParaRPr>
          </a:p>
          <a:p>
            <a:pPr marL="241300">
              <a:lnSpc>
                <a:spcPct val="100000"/>
              </a:lnSpc>
              <a:spcBef>
                <a:spcPts val="1325"/>
              </a:spcBef>
              <a:tabLst>
                <a:tab pos="3450590" algn="l"/>
              </a:tabLst>
            </a:pPr>
            <a:r>
              <a:rPr sz="2200" spc="-5" dirty="0">
                <a:latin typeface="Cambria"/>
                <a:cs typeface="Cambria"/>
              </a:rPr>
              <a:t>Commission</a:t>
            </a:r>
            <a:r>
              <a:rPr sz="2200" spc="10" dirty="0">
                <a:latin typeface="Cambria"/>
                <a:cs typeface="Cambria"/>
              </a:rPr>
              <a:t> </a:t>
            </a:r>
            <a:r>
              <a:rPr sz="2200" spc="-10" dirty="0">
                <a:latin typeface="Cambria"/>
                <a:cs typeface="Cambria"/>
              </a:rPr>
              <a:t>Benchmark's	</a:t>
            </a:r>
            <a:r>
              <a:rPr sz="2200" spc="-5" dirty="0">
                <a:latin typeface="Cambria"/>
                <a:cs typeface="Cambria"/>
              </a:rPr>
              <a:t>/</a:t>
            </a:r>
            <a:r>
              <a:rPr sz="2200" spc="-70" dirty="0">
                <a:latin typeface="Cambria"/>
                <a:cs typeface="Cambria"/>
              </a:rPr>
              <a:t> </a:t>
            </a:r>
            <a:r>
              <a:rPr sz="2200" spc="-10" dirty="0">
                <a:latin typeface="Cambria"/>
                <a:cs typeface="Cambria"/>
              </a:rPr>
              <a:t>S&amp;P</a:t>
            </a:r>
            <a:endParaRPr sz="2200" dirty="0">
              <a:latin typeface="Cambria"/>
              <a:cs typeface="Cambria"/>
            </a:endParaRPr>
          </a:p>
          <a:p>
            <a:pPr marL="241300" indent="-228600">
              <a:lnSpc>
                <a:spcPct val="100000"/>
              </a:lnSpc>
              <a:spcBef>
                <a:spcPts val="1820"/>
              </a:spcBef>
              <a:buFont typeface="Arial"/>
              <a:buChar char="•"/>
              <a:tabLst>
                <a:tab pos="241300" algn="l"/>
                <a:tab pos="241935" algn="l"/>
              </a:tabLst>
            </a:pPr>
            <a:r>
              <a:rPr sz="2200" spc="-5" dirty="0">
                <a:latin typeface="Cambria"/>
                <a:cs typeface="Cambria"/>
              </a:rPr>
              <a:t>Loan</a:t>
            </a:r>
            <a:r>
              <a:rPr sz="2200" spc="-60" dirty="0">
                <a:latin typeface="Cambria"/>
                <a:cs typeface="Cambria"/>
              </a:rPr>
              <a:t> </a:t>
            </a:r>
            <a:r>
              <a:rPr sz="2200" spc="-10" dirty="0">
                <a:latin typeface="Cambria"/>
                <a:cs typeface="Cambria"/>
              </a:rPr>
              <a:t>Connector</a:t>
            </a:r>
            <a:endParaRPr sz="2200" dirty="0">
              <a:latin typeface="Cambria"/>
              <a:cs typeface="Cambria"/>
            </a:endParaRPr>
          </a:p>
          <a:p>
            <a:pPr marL="241300" indent="-228600">
              <a:lnSpc>
                <a:spcPct val="100000"/>
              </a:lnSpc>
              <a:spcBef>
                <a:spcPts val="1825"/>
              </a:spcBef>
              <a:buFont typeface="Arial"/>
              <a:buChar char="•"/>
              <a:tabLst>
                <a:tab pos="241300" algn="l"/>
                <a:tab pos="241935" algn="l"/>
              </a:tabLst>
            </a:pPr>
            <a:r>
              <a:rPr sz="2200" spc="-10" dirty="0">
                <a:latin typeface="Cambria"/>
                <a:cs typeface="Cambria"/>
              </a:rPr>
              <a:t>Bloomberg.com</a:t>
            </a:r>
            <a:endParaRPr sz="2200" dirty="0">
              <a:latin typeface="Cambria"/>
              <a:cs typeface="Cambria"/>
            </a:endParaRPr>
          </a:p>
        </p:txBody>
      </p:sp>
      <p:sp>
        <p:nvSpPr>
          <p:cNvPr id="5" name="object 5"/>
          <p:cNvSpPr txBox="1"/>
          <p:nvPr/>
        </p:nvSpPr>
        <p:spPr>
          <a:xfrm>
            <a:off x="6051930" y="4479797"/>
            <a:ext cx="2783840" cy="1492885"/>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0665" algn="l"/>
                <a:tab pos="241300" algn="l"/>
              </a:tabLst>
            </a:pPr>
            <a:r>
              <a:rPr sz="2200" spc="-25" dirty="0">
                <a:solidFill>
                  <a:srgbClr val="FF0000"/>
                </a:solidFill>
                <a:latin typeface="Cambria"/>
                <a:cs typeface="Cambria"/>
              </a:rPr>
              <a:t>Royalty </a:t>
            </a:r>
            <a:r>
              <a:rPr sz="2200" spc="-10" dirty="0">
                <a:solidFill>
                  <a:srgbClr val="FF0000"/>
                </a:solidFill>
                <a:latin typeface="Cambria"/>
                <a:cs typeface="Cambria"/>
              </a:rPr>
              <a:t>Benchmark</a:t>
            </a:r>
            <a:r>
              <a:rPr sz="2200" spc="20" dirty="0">
                <a:solidFill>
                  <a:srgbClr val="FF0000"/>
                </a:solidFill>
                <a:latin typeface="Cambria"/>
                <a:cs typeface="Cambria"/>
              </a:rPr>
              <a:t> </a:t>
            </a:r>
            <a:r>
              <a:rPr sz="2200" spc="-5" dirty="0">
                <a:latin typeface="Cambria"/>
                <a:cs typeface="Cambria"/>
              </a:rPr>
              <a:t>–</a:t>
            </a:r>
            <a:endParaRPr sz="2200" dirty="0">
              <a:latin typeface="Cambria"/>
              <a:cs typeface="Cambria"/>
            </a:endParaRPr>
          </a:p>
          <a:p>
            <a:pPr marL="698500" lvl="1" indent="-228600">
              <a:lnSpc>
                <a:spcPct val="100000"/>
              </a:lnSpc>
              <a:spcBef>
                <a:spcPts val="1814"/>
              </a:spcBef>
              <a:buFont typeface="Arial"/>
              <a:buChar char="•"/>
              <a:tabLst>
                <a:tab pos="698500" algn="l"/>
                <a:tab pos="699135" algn="l"/>
              </a:tabLst>
            </a:pPr>
            <a:r>
              <a:rPr sz="2200" spc="-25" dirty="0">
                <a:latin typeface="Cambria"/>
                <a:cs typeface="Cambria"/>
              </a:rPr>
              <a:t>Royalty</a:t>
            </a:r>
            <a:r>
              <a:rPr sz="2200" spc="15" dirty="0">
                <a:latin typeface="Cambria"/>
                <a:cs typeface="Cambria"/>
              </a:rPr>
              <a:t> </a:t>
            </a:r>
            <a:r>
              <a:rPr sz="2200" spc="-10" dirty="0">
                <a:latin typeface="Cambria"/>
                <a:cs typeface="Cambria"/>
              </a:rPr>
              <a:t>Stat</a:t>
            </a:r>
            <a:endParaRPr sz="2200" dirty="0">
              <a:latin typeface="Cambria"/>
              <a:cs typeface="Cambria"/>
            </a:endParaRPr>
          </a:p>
          <a:p>
            <a:pPr marL="698500" lvl="1" indent="-228600">
              <a:lnSpc>
                <a:spcPct val="100000"/>
              </a:lnSpc>
              <a:spcBef>
                <a:spcPts val="1825"/>
              </a:spcBef>
              <a:buFont typeface="Arial"/>
              <a:buChar char="•"/>
              <a:tabLst>
                <a:tab pos="698500" algn="l"/>
                <a:tab pos="699135" algn="l"/>
              </a:tabLst>
            </a:pPr>
            <a:r>
              <a:rPr sz="2200" spc="-10" dirty="0">
                <a:latin typeface="Cambria"/>
                <a:cs typeface="Cambria"/>
              </a:rPr>
              <a:t>KT</a:t>
            </a:r>
            <a:r>
              <a:rPr sz="2200" dirty="0">
                <a:latin typeface="Cambria"/>
                <a:cs typeface="Cambria"/>
              </a:rPr>
              <a:t> </a:t>
            </a:r>
            <a:r>
              <a:rPr sz="2200" spc="-10" dirty="0">
                <a:latin typeface="Cambria"/>
                <a:cs typeface="Cambria"/>
              </a:rPr>
              <a:t>MINT</a:t>
            </a:r>
            <a:endParaRPr sz="2200" dirty="0">
              <a:latin typeface="Cambria"/>
              <a:cs typeface="Cambria"/>
            </a:endParaRPr>
          </a:p>
        </p:txBody>
      </p:sp>
      <p:sp>
        <p:nvSpPr>
          <p:cNvPr id="6" name="object 6"/>
          <p:cNvSpPr txBox="1"/>
          <p:nvPr/>
        </p:nvSpPr>
        <p:spPr>
          <a:xfrm>
            <a:off x="6509131" y="6179007"/>
            <a:ext cx="1523365" cy="360680"/>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 pos="241935" algn="l"/>
              </a:tabLst>
            </a:pPr>
            <a:r>
              <a:rPr sz="2200" spc="-15" dirty="0">
                <a:latin typeface="Cambria"/>
                <a:cs typeface="Cambria"/>
              </a:rPr>
              <a:t>LexisNexis</a:t>
            </a:r>
            <a:endParaRPr sz="2200">
              <a:latin typeface="Cambria"/>
              <a:cs typeface="Cambria"/>
            </a:endParaRPr>
          </a:p>
        </p:txBody>
      </p:sp>
      <p:sp>
        <p:nvSpPr>
          <p:cNvPr id="7" name="object 7"/>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35</a:t>
            </a:r>
            <a:endParaRPr sz="1200">
              <a:latin typeface="Calibri"/>
              <a:cs typeface="Calibri"/>
            </a:endParaRPr>
          </a:p>
        </p:txBody>
      </p:sp>
      <p:sp>
        <p:nvSpPr>
          <p:cNvPr id="8" name="object 8"/>
          <p:cNvSpPr/>
          <p:nvPr/>
        </p:nvSpPr>
        <p:spPr>
          <a:xfrm>
            <a:off x="4530852" y="2720339"/>
            <a:ext cx="581025" cy="553720"/>
          </a:xfrm>
          <a:custGeom>
            <a:avLst/>
            <a:gdLst/>
            <a:ahLst/>
            <a:cxnLst/>
            <a:rect l="l" t="t" r="r" b="b"/>
            <a:pathLst>
              <a:path w="581025" h="553720">
                <a:moveTo>
                  <a:pt x="217677" y="471550"/>
                </a:moveTo>
                <a:lnTo>
                  <a:pt x="195072" y="471550"/>
                </a:lnTo>
                <a:lnTo>
                  <a:pt x="190234" y="479032"/>
                </a:lnTo>
                <a:lnTo>
                  <a:pt x="183705" y="486918"/>
                </a:lnTo>
                <a:lnTo>
                  <a:pt x="177176" y="493946"/>
                </a:lnTo>
                <a:lnTo>
                  <a:pt x="172338" y="498856"/>
                </a:lnTo>
                <a:lnTo>
                  <a:pt x="163322" y="503300"/>
                </a:lnTo>
                <a:lnTo>
                  <a:pt x="158750" y="507873"/>
                </a:lnTo>
                <a:lnTo>
                  <a:pt x="158750" y="512445"/>
                </a:lnTo>
                <a:lnTo>
                  <a:pt x="155481" y="516584"/>
                </a:lnTo>
                <a:lnTo>
                  <a:pt x="153082" y="522033"/>
                </a:lnTo>
                <a:lnTo>
                  <a:pt x="190500" y="553212"/>
                </a:lnTo>
                <a:lnTo>
                  <a:pt x="390144" y="553212"/>
                </a:lnTo>
                <a:lnTo>
                  <a:pt x="404713" y="551660"/>
                </a:lnTo>
                <a:lnTo>
                  <a:pt x="415067" y="547560"/>
                </a:lnTo>
                <a:lnTo>
                  <a:pt x="422040" y="541746"/>
                </a:lnTo>
                <a:lnTo>
                  <a:pt x="426465" y="535051"/>
                </a:lnTo>
                <a:lnTo>
                  <a:pt x="181483" y="535051"/>
                </a:lnTo>
                <a:lnTo>
                  <a:pt x="172338" y="530479"/>
                </a:lnTo>
                <a:lnTo>
                  <a:pt x="172338" y="521462"/>
                </a:lnTo>
                <a:lnTo>
                  <a:pt x="176911" y="516889"/>
                </a:lnTo>
                <a:lnTo>
                  <a:pt x="181483" y="512445"/>
                </a:lnTo>
                <a:lnTo>
                  <a:pt x="194175" y="499679"/>
                </a:lnTo>
                <a:lnTo>
                  <a:pt x="204724" y="488616"/>
                </a:lnTo>
                <a:lnTo>
                  <a:pt x="212701" y="479244"/>
                </a:lnTo>
                <a:lnTo>
                  <a:pt x="217677" y="471550"/>
                </a:lnTo>
                <a:close/>
              </a:path>
              <a:path w="581025" h="553720">
                <a:moveTo>
                  <a:pt x="385572" y="471550"/>
                </a:moveTo>
                <a:lnTo>
                  <a:pt x="362838" y="471550"/>
                </a:lnTo>
                <a:lnTo>
                  <a:pt x="369818" y="479244"/>
                </a:lnTo>
                <a:lnTo>
                  <a:pt x="377618" y="488616"/>
                </a:lnTo>
                <a:lnTo>
                  <a:pt x="387109" y="499679"/>
                </a:lnTo>
                <a:lnTo>
                  <a:pt x="399161" y="512445"/>
                </a:lnTo>
                <a:lnTo>
                  <a:pt x="403733" y="516889"/>
                </a:lnTo>
                <a:lnTo>
                  <a:pt x="408305" y="521462"/>
                </a:lnTo>
                <a:lnTo>
                  <a:pt x="408305" y="530479"/>
                </a:lnTo>
                <a:lnTo>
                  <a:pt x="399161" y="535051"/>
                </a:lnTo>
                <a:lnTo>
                  <a:pt x="426465" y="535051"/>
                </a:lnTo>
                <a:lnTo>
                  <a:pt x="430911" y="526034"/>
                </a:lnTo>
                <a:lnTo>
                  <a:pt x="430911" y="516889"/>
                </a:lnTo>
                <a:lnTo>
                  <a:pt x="417322" y="503300"/>
                </a:lnTo>
                <a:lnTo>
                  <a:pt x="412750" y="498856"/>
                </a:lnTo>
                <a:lnTo>
                  <a:pt x="405985" y="493946"/>
                </a:lnTo>
                <a:lnTo>
                  <a:pt x="399208" y="486918"/>
                </a:lnTo>
                <a:lnTo>
                  <a:pt x="392408" y="479032"/>
                </a:lnTo>
                <a:lnTo>
                  <a:pt x="385572" y="471550"/>
                </a:lnTo>
                <a:close/>
              </a:path>
              <a:path w="581025" h="553720">
                <a:moveTo>
                  <a:pt x="530733" y="0"/>
                </a:moveTo>
                <a:lnTo>
                  <a:pt x="49911" y="0"/>
                </a:lnTo>
                <a:lnTo>
                  <a:pt x="30646" y="3976"/>
                </a:lnTo>
                <a:lnTo>
                  <a:pt x="14763" y="14763"/>
                </a:lnTo>
                <a:lnTo>
                  <a:pt x="3976" y="30646"/>
                </a:lnTo>
                <a:lnTo>
                  <a:pt x="0" y="49911"/>
                </a:lnTo>
                <a:lnTo>
                  <a:pt x="0" y="421767"/>
                </a:lnTo>
                <a:lnTo>
                  <a:pt x="3976" y="441011"/>
                </a:lnTo>
                <a:lnTo>
                  <a:pt x="14763" y="456850"/>
                </a:lnTo>
                <a:lnTo>
                  <a:pt x="30646" y="467594"/>
                </a:lnTo>
                <a:lnTo>
                  <a:pt x="49911" y="471550"/>
                </a:lnTo>
                <a:lnTo>
                  <a:pt x="530733" y="471550"/>
                </a:lnTo>
                <a:lnTo>
                  <a:pt x="549997" y="467594"/>
                </a:lnTo>
                <a:lnTo>
                  <a:pt x="565880" y="456850"/>
                </a:lnTo>
                <a:lnTo>
                  <a:pt x="576667" y="441011"/>
                </a:lnTo>
                <a:lnTo>
                  <a:pt x="577835" y="435356"/>
                </a:lnTo>
                <a:lnTo>
                  <a:pt x="40767" y="435356"/>
                </a:lnTo>
                <a:lnTo>
                  <a:pt x="36322" y="430784"/>
                </a:lnTo>
                <a:lnTo>
                  <a:pt x="36322" y="40767"/>
                </a:lnTo>
                <a:lnTo>
                  <a:pt x="40767" y="36322"/>
                </a:lnTo>
                <a:lnTo>
                  <a:pt x="577838" y="36322"/>
                </a:lnTo>
                <a:lnTo>
                  <a:pt x="576667" y="30646"/>
                </a:lnTo>
                <a:lnTo>
                  <a:pt x="565880" y="14763"/>
                </a:lnTo>
                <a:lnTo>
                  <a:pt x="549997" y="3976"/>
                </a:lnTo>
                <a:lnTo>
                  <a:pt x="530733" y="0"/>
                </a:lnTo>
                <a:close/>
              </a:path>
              <a:path w="581025" h="553720">
                <a:moveTo>
                  <a:pt x="577838" y="36322"/>
                </a:moveTo>
                <a:lnTo>
                  <a:pt x="539876" y="36322"/>
                </a:lnTo>
                <a:lnTo>
                  <a:pt x="544322" y="40767"/>
                </a:lnTo>
                <a:lnTo>
                  <a:pt x="544322" y="430784"/>
                </a:lnTo>
                <a:lnTo>
                  <a:pt x="539876" y="435356"/>
                </a:lnTo>
                <a:lnTo>
                  <a:pt x="577835" y="435356"/>
                </a:lnTo>
                <a:lnTo>
                  <a:pt x="580644" y="421767"/>
                </a:lnTo>
                <a:lnTo>
                  <a:pt x="580644" y="49911"/>
                </a:lnTo>
                <a:lnTo>
                  <a:pt x="577838" y="36322"/>
                </a:lnTo>
                <a:close/>
              </a:path>
            </a:pathLst>
          </a:custGeom>
          <a:solidFill>
            <a:srgbClr val="FFFFFF"/>
          </a:solidFill>
        </p:spPr>
        <p:txBody>
          <a:bodyPr wrap="square" lIns="0" tIns="0" rIns="0" bIns="0" rtlCol="0"/>
          <a:lstStyle/>
          <a:p>
            <a:endParaRPr/>
          </a:p>
        </p:txBody>
      </p:sp>
      <p:sp>
        <p:nvSpPr>
          <p:cNvPr id="9" name="object 9"/>
          <p:cNvSpPr/>
          <p:nvPr/>
        </p:nvSpPr>
        <p:spPr>
          <a:xfrm>
            <a:off x="4604003" y="2790444"/>
            <a:ext cx="434340" cy="292735"/>
          </a:xfrm>
          <a:custGeom>
            <a:avLst/>
            <a:gdLst/>
            <a:ahLst/>
            <a:cxnLst/>
            <a:rect l="l" t="t" r="r" b="b"/>
            <a:pathLst>
              <a:path w="434339" h="292735">
                <a:moveTo>
                  <a:pt x="402717" y="0"/>
                </a:moveTo>
                <a:lnTo>
                  <a:pt x="31623" y="0"/>
                </a:lnTo>
                <a:lnTo>
                  <a:pt x="19073" y="2428"/>
                </a:lnTo>
                <a:lnTo>
                  <a:pt x="9048" y="9144"/>
                </a:lnTo>
                <a:lnTo>
                  <a:pt x="2405" y="19288"/>
                </a:lnTo>
                <a:lnTo>
                  <a:pt x="0" y="32003"/>
                </a:lnTo>
                <a:lnTo>
                  <a:pt x="0" y="260603"/>
                </a:lnTo>
                <a:lnTo>
                  <a:pt x="2405" y="273319"/>
                </a:lnTo>
                <a:lnTo>
                  <a:pt x="9048" y="283463"/>
                </a:lnTo>
                <a:lnTo>
                  <a:pt x="19073" y="290179"/>
                </a:lnTo>
                <a:lnTo>
                  <a:pt x="31623" y="292607"/>
                </a:lnTo>
                <a:lnTo>
                  <a:pt x="402717" y="292607"/>
                </a:lnTo>
                <a:lnTo>
                  <a:pt x="415266" y="290179"/>
                </a:lnTo>
                <a:lnTo>
                  <a:pt x="425291" y="283463"/>
                </a:lnTo>
                <a:lnTo>
                  <a:pt x="431279" y="274319"/>
                </a:lnTo>
                <a:lnTo>
                  <a:pt x="22606" y="274319"/>
                </a:lnTo>
                <a:lnTo>
                  <a:pt x="18034" y="269747"/>
                </a:lnTo>
                <a:lnTo>
                  <a:pt x="18034" y="22859"/>
                </a:lnTo>
                <a:lnTo>
                  <a:pt x="22606" y="18287"/>
                </a:lnTo>
                <a:lnTo>
                  <a:pt x="431279" y="18287"/>
                </a:lnTo>
                <a:lnTo>
                  <a:pt x="425291" y="9144"/>
                </a:lnTo>
                <a:lnTo>
                  <a:pt x="415266" y="2428"/>
                </a:lnTo>
                <a:lnTo>
                  <a:pt x="402717" y="0"/>
                </a:lnTo>
                <a:close/>
              </a:path>
              <a:path w="434339" h="292735">
                <a:moveTo>
                  <a:pt x="431279" y="18287"/>
                </a:moveTo>
                <a:lnTo>
                  <a:pt x="411734" y="18287"/>
                </a:lnTo>
                <a:lnTo>
                  <a:pt x="416179" y="22859"/>
                </a:lnTo>
                <a:lnTo>
                  <a:pt x="416179" y="269747"/>
                </a:lnTo>
                <a:lnTo>
                  <a:pt x="411734" y="274319"/>
                </a:lnTo>
                <a:lnTo>
                  <a:pt x="431279" y="274319"/>
                </a:lnTo>
                <a:lnTo>
                  <a:pt x="431934" y="273319"/>
                </a:lnTo>
                <a:lnTo>
                  <a:pt x="434340" y="260603"/>
                </a:lnTo>
                <a:lnTo>
                  <a:pt x="434340" y="32003"/>
                </a:lnTo>
                <a:lnTo>
                  <a:pt x="431934" y="19288"/>
                </a:lnTo>
                <a:lnTo>
                  <a:pt x="431279" y="18287"/>
                </a:lnTo>
                <a:close/>
              </a:path>
            </a:pathLst>
          </a:custGeom>
          <a:solidFill>
            <a:srgbClr val="FFFFFF"/>
          </a:solidFill>
        </p:spPr>
        <p:txBody>
          <a:bodyPr wrap="square" lIns="0" tIns="0" rIns="0" bIns="0" rtlCol="0"/>
          <a:lstStyle/>
          <a:p>
            <a:endParaRPr/>
          </a:p>
        </p:txBody>
      </p:sp>
      <p:sp>
        <p:nvSpPr>
          <p:cNvPr id="10" name="object 10"/>
          <p:cNvSpPr/>
          <p:nvPr/>
        </p:nvSpPr>
        <p:spPr>
          <a:xfrm>
            <a:off x="4794503" y="3090672"/>
            <a:ext cx="55244" cy="56515"/>
          </a:xfrm>
          <a:custGeom>
            <a:avLst/>
            <a:gdLst/>
            <a:ahLst/>
            <a:cxnLst/>
            <a:rect l="l" t="t" r="r" b="b"/>
            <a:pathLst>
              <a:path w="55245" h="56514">
                <a:moveTo>
                  <a:pt x="27432" y="0"/>
                </a:moveTo>
                <a:lnTo>
                  <a:pt x="17359" y="2422"/>
                </a:lnTo>
                <a:lnTo>
                  <a:pt x="8572" y="8810"/>
                </a:lnTo>
                <a:lnTo>
                  <a:pt x="2357" y="17841"/>
                </a:lnTo>
                <a:lnTo>
                  <a:pt x="0" y="28193"/>
                </a:lnTo>
                <a:lnTo>
                  <a:pt x="2357" y="38546"/>
                </a:lnTo>
                <a:lnTo>
                  <a:pt x="8572" y="47577"/>
                </a:lnTo>
                <a:lnTo>
                  <a:pt x="17359" y="53965"/>
                </a:lnTo>
                <a:lnTo>
                  <a:pt x="27432" y="56387"/>
                </a:lnTo>
                <a:lnTo>
                  <a:pt x="37504" y="53965"/>
                </a:lnTo>
                <a:lnTo>
                  <a:pt x="46291" y="47577"/>
                </a:lnTo>
                <a:lnTo>
                  <a:pt x="52506" y="38546"/>
                </a:lnTo>
                <a:lnTo>
                  <a:pt x="52723" y="37591"/>
                </a:lnTo>
                <a:lnTo>
                  <a:pt x="22860" y="37591"/>
                </a:lnTo>
                <a:lnTo>
                  <a:pt x="18287" y="32892"/>
                </a:lnTo>
                <a:lnTo>
                  <a:pt x="18287" y="23494"/>
                </a:lnTo>
                <a:lnTo>
                  <a:pt x="22860" y="18795"/>
                </a:lnTo>
                <a:lnTo>
                  <a:pt x="52723" y="18795"/>
                </a:lnTo>
                <a:lnTo>
                  <a:pt x="52506" y="17841"/>
                </a:lnTo>
                <a:lnTo>
                  <a:pt x="46291" y="8810"/>
                </a:lnTo>
                <a:lnTo>
                  <a:pt x="37504" y="2422"/>
                </a:lnTo>
                <a:lnTo>
                  <a:pt x="27432" y="0"/>
                </a:lnTo>
                <a:close/>
              </a:path>
              <a:path w="55245" h="56514">
                <a:moveTo>
                  <a:pt x="52723" y="18795"/>
                </a:moveTo>
                <a:lnTo>
                  <a:pt x="32004" y="18795"/>
                </a:lnTo>
                <a:lnTo>
                  <a:pt x="36575" y="23494"/>
                </a:lnTo>
                <a:lnTo>
                  <a:pt x="36575" y="32892"/>
                </a:lnTo>
                <a:lnTo>
                  <a:pt x="32004" y="37591"/>
                </a:lnTo>
                <a:lnTo>
                  <a:pt x="52723" y="37591"/>
                </a:lnTo>
                <a:lnTo>
                  <a:pt x="54863" y="28193"/>
                </a:lnTo>
                <a:lnTo>
                  <a:pt x="52723" y="18795"/>
                </a:lnTo>
                <a:close/>
              </a:path>
            </a:pathLst>
          </a:custGeom>
          <a:solidFill>
            <a:srgbClr val="FFFFFF"/>
          </a:solidFill>
        </p:spPr>
        <p:txBody>
          <a:bodyPr wrap="square" lIns="0" tIns="0" rIns="0" bIns="0" rtlCol="0"/>
          <a:lstStyle/>
          <a:p>
            <a:endParaRPr/>
          </a:p>
        </p:txBody>
      </p:sp>
      <p:sp>
        <p:nvSpPr>
          <p:cNvPr id="11" name="object 11"/>
          <p:cNvSpPr/>
          <p:nvPr/>
        </p:nvSpPr>
        <p:spPr>
          <a:xfrm>
            <a:off x="4721352" y="2892551"/>
            <a:ext cx="199644" cy="102108"/>
          </a:xfrm>
          <a:prstGeom prst="rect">
            <a:avLst/>
          </a:prstGeom>
          <a:blipFill>
            <a:blip r:embed="rId2"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475894" y="90296"/>
            <a:ext cx="7183120" cy="376555"/>
          </a:xfrm>
          <a:prstGeom prst="rect">
            <a:avLst/>
          </a:prstGeom>
        </p:spPr>
        <p:txBody>
          <a:bodyPr vert="horz" wrap="square" lIns="0" tIns="12700" rIns="0" bIns="0" rtlCol="0">
            <a:spAutoFit/>
          </a:bodyPr>
          <a:lstStyle/>
          <a:p>
            <a:pPr marL="12700">
              <a:lnSpc>
                <a:spcPct val="100000"/>
              </a:lnSpc>
              <a:spcBef>
                <a:spcPts val="100"/>
              </a:spcBef>
            </a:pPr>
            <a:r>
              <a:rPr sz="2300" b="1" spc="-55" dirty="0">
                <a:solidFill>
                  <a:srgbClr val="666666"/>
                </a:solidFill>
                <a:latin typeface="Trebuchet MS"/>
                <a:cs typeface="Trebuchet MS"/>
              </a:rPr>
              <a:t>DATABASE </a:t>
            </a:r>
            <a:r>
              <a:rPr sz="2300" b="1" spc="-40" dirty="0">
                <a:solidFill>
                  <a:srgbClr val="666666"/>
                </a:solidFill>
                <a:latin typeface="Trebuchet MS"/>
                <a:cs typeface="Trebuchet MS"/>
              </a:rPr>
              <a:t>AVAILABLE </a:t>
            </a:r>
            <a:r>
              <a:rPr sz="2300" b="1" spc="-5" dirty="0">
                <a:solidFill>
                  <a:srgbClr val="666666"/>
                </a:solidFill>
                <a:latin typeface="Trebuchet MS"/>
                <a:cs typeface="Trebuchet MS"/>
              </a:rPr>
              <a:t>FOR SEARCH </a:t>
            </a:r>
            <a:r>
              <a:rPr sz="2300" b="1" dirty="0">
                <a:solidFill>
                  <a:srgbClr val="666666"/>
                </a:solidFill>
                <a:latin typeface="Trebuchet MS"/>
                <a:cs typeface="Trebuchet MS"/>
              </a:rPr>
              <a:t>OF</a:t>
            </a:r>
            <a:r>
              <a:rPr sz="2300" b="1" spc="-110" dirty="0">
                <a:solidFill>
                  <a:srgbClr val="666666"/>
                </a:solidFill>
                <a:latin typeface="Trebuchet MS"/>
                <a:cs typeface="Trebuchet MS"/>
              </a:rPr>
              <a:t> </a:t>
            </a:r>
            <a:r>
              <a:rPr sz="2300" b="1" spc="-20" dirty="0">
                <a:solidFill>
                  <a:srgbClr val="666666"/>
                </a:solidFill>
                <a:latin typeface="Trebuchet MS"/>
                <a:cs typeface="Trebuchet MS"/>
              </a:rPr>
              <a:t>COMPARABLES</a:t>
            </a:r>
            <a:endParaRPr sz="2300">
              <a:latin typeface="Trebuchet MS"/>
              <a:cs typeface="Trebuchet MS"/>
            </a:endParaRPr>
          </a:p>
        </p:txBody>
      </p:sp>
      <p:sp>
        <p:nvSpPr>
          <p:cNvPr id="13" name="object 13"/>
          <p:cNvSpPr/>
          <p:nvPr/>
        </p:nvSpPr>
        <p:spPr>
          <a:xfrm>
            <a:off x="0" y="0"/>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763" y="658183"/>
            <a:ext cx="11705844" cy="619981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75894" y="90296"/>
            <a:ext cx="2648585" cy="376555"/>
          </a:xfrm>
          <a:prstGeom prst="rect">
            <a:avLst/>
          </a:prstGeom>
        </p:spPr>
        <p:txBody>
          <a:bodyPr vert="horz" wrap="square" lIns="0" tIns="12700" rIns="0" bIns="0" rtlCol="0">
            <a:spAutoFit/>
          </a:bodyPr>
          <a:lstStyle/>
          <a:p>
            <a:pPr marL="12700">
              <a:lnSpc>
                <a:spcPct val="100000"/>
              </a:lnSpc>
              <a:spcBef>
                <a:spcPts val="100"/>
              </a:spcBef>
            </a:pPr>
            <a:r>
              <a:rPr sz="2300" b="1" spc="-5" dirty="0">
                <a:solidFill>
                  <a:srgbClr val="666666"/>
                </a:solidFill>
                <a:latin typeface="Trebuchet MS"/>
                <a:cs typeface="Trebuchet MS"/>
              </a:rPr>
              <a:t>ACE </a:t>
            </a:r>
            <a:r>
              <a:rPr sz="2300" b="1" dirty="0">
                <a:solidFill>
                  <a:srgbClr val="666666"/>
                </a:solidFill>
                <a:latin typeface="Trebuchet MS"/>
                <a:cs typeface="Trebuchet MS"/>
              </a:rPr>
              <a:t>TP HOME</a:t>
            </a:r>
            <a:r>
              <a:rPr sz="2300" b="1" spc="-170" dirty="0">
                <a:solidFill>
                  <a:srgbClr val="666666"/>
                </a:solidFill>
                <a:latin typeface="Trebuchet MS"/>
                <a:cs typeface="Trebuchet MS"/>
              </a:rPr>
              <a:t> </a:t>
            </a:r>
            <a:r>
              <a:rPr sz="2300" b="1" spc="-40" dirty="0">
                <a:solidFill>
                  <a:srgbClr val="666666"/>
                </a:solidFill>
                <a:latin typeface="Trebuchet MS"/>
                <a:cs typeface="Trebuchet MS"/>
              </a:rPr>
              <a:t>PAGE</a:t>
            </a:r>
            <a:endParaRPr sz="2300">
              <a:latin typeface="Trebuchet MS"/>
              <a:cs typeface="Trebuchet MS"/>
            </a:endParaRPr>
          </a:p>
        </p:txBody>
      </p:sp>
      <p:sp>
        <p:nvSpPr>
          <p:cNvPr id="4" name="object 4"/>
          <p:cNvSpPr/>
          <p:nvPr/>
        </p:nvSpPr>
        <p:spPr>
          <a:xfrm>
            <a:off x="0" y="0"/>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37</a:t>
            </a:r>
            <a:endParaRPr sz="1200">
              <a:latin typeface="Calibri"/>
              <a:cs typeface="Calibri"/>
            </a:endParaRPr>
          </a:p>
        </p:txBody>
      </p:sp>
      <p:sp>
        <p:nvSpPr>
          <p:cNvPr id="3" name="object 3"/>
          <p:cNvSpPr/>
          <p:nvPr/>
        </p:nvSpPr>
        <p:spPr>
          <a:xfrm>
            <a:off x="2334767" y="2653283"/>
            <a:ext cx="4364735" cy="53187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34767" y="2653283"/>
            <a:ext cx="4364990" cy="532130"/>
          </a:xfrm>
          <a:custGeom>
            <a:avLst/>
            <a:gdLst/>
            <a:ahLst/>
            <a:cxnLst/>
            <a:rect l="l" t="t" r="r" b="b"/>
            <a:pathLst>
              <a:path w="4364990" h="532130">
                <a:moveTo>
                  <a:pt x="0" y="531876"/>
                </a:moveTo>
                <a:lnTo>
                  <a:pt x="4364735" y="531876"/>
                </a:lnTo>
                <a:lnTo>
                  <a:pt x="4364735" y="0"/>
                </a:lnTo>
                <a:lnTo>
                  <a:pt x="0" y="0"/>
                </a:lnTo>
                <a:lnTo>
                  <a:pt x="0" y="531876"/>
                </a:lnTo>
                <a:close/>
              </a:path>
            </a:pathLst>
          </a:custGeom>
          <a:ln w="6096">
            <a:solidFill>
              <a:srgbClr val="EC7C30"/>
            </a:solidFill>
          </a:ln>
        </p:spPr>
        <p:txBody>
          <a:bodyPr wrap="square" lIns="0" tIns="0" rIns="0" bIns="0" rtlCol="0"/>
          <a:lstStyle/>
          <a:p>
            <a:endParaRPr/>
          </a:p>
        </p:txBody>
      </p:sp>
      <p:sp>
        <p:nvSpPr>
          <p:cNvPr id="5" name="object 5"/>
          <p:cNvSpPr txBox="1"/>
          <p:nvPr/>
        </p:nvSpPr>
        <p:spPr>
          <a:xfrm>
            <a:off x="3495547" y="2763469"/>
            <a:ext cx="204851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mbria"/>
                <a:cs typeface="Cambria"/>
              </a:rPr>
              <a:t>Selection </a:t>
            </a:r>
            <a:r>
              <a:rPr sz="1800" dirty="0">
                <a:latin typeface="Cambria"/>
                <a:cs typeface="Cambria"/>
              </a:rPr>
              <a:t>of</a:t>
            </a:r>
            <a:r>
              <a:rPr sz="1800" spc="-80" dirty="0">
                <a:latin typeface="Cambria"/>
                <a:cs typeface="Cambria"/>
              </a:rPr>
              <a:t> </a:t>
            </a:r>
            <a:r>
              <a:rPr sz="1800" dirty="0">
                <a:latin typeface="Cambria"/>
                <a:cs typeface="Cambria"/>
              </a:rPr>
              <a:t>Industry</a:t>
            </a:r>
            <a:endParaRPr sz="1800">
              <a:latin typeface="Cambria"/>
              <a:cs typeface="Cambria"/>
            </a:endParaRPr>
          </a:p>
        </p:txBody>
      </p:sp>
      <p:sp>
        <p:nvSpPr>
          <p:cNvPr id="6" name="object 6"/>
          <p:cNvSpPr/>
          <p:nvPr/>
        </p:nvSpPr>
        <p:spPr>
          <a:xfrm>
            <a:off x="2334767" y="3390900"/>
            <a:ext cx="4364735" cy="53035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334767" y="3390900"/>
            <a:ext cx="4364990" cy="530860"/>
          </a:xfrm>
          <a:custGeom>
            <a:avLst/>
            <a:gdLst/>
            <a:ahLst/>
            <a:cxnLst/>
            <a:rect l="l" t="t" r="r" b="b"/>
            <a:pathLst>
              <a:path w="4364990" h="530860">
                <a:moveTo>
                  <a:pt x="0" y="530351"/>
                </a:moveTo>
                <a:lnTo>
                  <a:pt x="4364735" y="530351"/>
                </a:lnTo>
                <a:lnTo>
                  <a:pt x="4364735" y="0"/>
                </a:lnTo>
                <a:lnTo>
                  <a:pt x="0" y="0"/>
                </a:lnTo>
                <a:lnTo>
                  <a:pt x="0" y="530351"/>
                </a:lnTo>
                <a:close/>
              </a:path>
            </a:pathLst>
          </a:custGeom>
          <a:ln w="6096">
            <a:solidFill>
              <a:srgbClr val="EC7C30"/>
            </a:solidFill>
          </a:ln>
        </p:spPr>
        <p:txBody>
          <a:bodyPr wrap="square" lIns="0" tIns="0" rIns="0" bIns="0" rtlCol="0"/>
          <a:lstStyle/>
          <a:p>
            <a:endParaRPr/>
          </a:p>
        </p:txBody>
      </p:sp>
      <p:sp>
        <p:nvSpPr>
          <p:cNvPr id="8" name="object 8"/>
          <p:cNvSpPr txBox="1"/>
          <p:nvPr/>
        </p:nvSpPr>
        <p:spPr>
          <a:xfrm>
            <a:off x="2971292" y="3500754"/>
            <a:ext cx="309308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mbria"/>
                <a:cs typeface="Cambria"/>
              </a:rPr>
              <a:t>Apply </a:t>
            </a:r>
            <a:r>
              <a:rPr sz="1800" spc="-5" dirty="0">
                <a:latin typeface="Cambria"/>
                <a:cs typeface="Cambria"/>
              </a:rPr>
              <a:t>Basic </a:t>
            </a:r>
            <a:r>
              <a:rPr sz="1800" spc="-10" dirty="0">
                <a:latin typeface="Cambria"/>
                <a:cs typeface="Cambria"/>
              </a:rPr>
              <a:t>Quantitative</a:t>
            </a:r>
            <a:r>
              <a:rPr sz="1800" spc="-20" dirty="0">
                <a:latin typeface="Cambria"/>
                <a:cs typeface="Cambria"/>
              </a:rPr>
              <a:t> </a:t>
            </a:r>
            <a:r>
              <a:rPr sz="1800" spc="-5" dirty="0">
                <a:latin typeface="Cambria"/>
                <a:cs typeface="Cambria"/>
              </a:rPr>
              <a:t>Filters</a:t>
            </a:r>
            <a:endParaRPr sz="1800">
              <a:latin typeface="Cambria"/>
              <a:cs typeface="Cambria"/>
            </a:endParaRPr>
          </a:p>
        </p:txBody>
      </p:sp>
      <p:sp>
        <p:nvSpPr>
          <p:cNvPr id="9" name="object 9"/>
          <p:cNvSpPr/>
          <p:nvPr/>
        </p:nvSpPr>
        <p:spPr>
          <a:xfrm>
            <a:off x="2359151" y="1822704"/>
            <a:ext cx="4363211" cy="530351"/>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359151" y="1822704"/>
            <a:ext cx="4363720" cy="530860"/>
          </a:xfrm>
          <a:prstGeom prst="rect">
            <a:avLst/>
          </a:prstGeom>
          <a:ln w="6096">
            <a:solidFill>
              <a:srgbClr val="EC7C30"/>
            </a:solidFill>
          </a:ln>
        </p:spPr>
        <p:txBody>
          <a:bodyPr vert="horz" wrap="square" lIns="0" tIns="83185" rIns="0" bIns="0" rtlCol="0">
            <a:spAutoFit/>
          </a:bodyPr>
          <a:lstStyle/>
          <a:p>
            <a:pPr marL="1442085">
              <a:lnSpc>
                <a:spcPct val="100000"/>
              </a:lnSpc>
              <a:spcBef>
                <a:spcPts val="655"/>
              </a:spcBef>
            </a:pPr>
            <a:r>
              <a:rPr sz="1800" spc="-5" dirty="0">
                <a:latin typeface="Cambria"/>
                <a:cs typeface="Cambria"/>
              </a:rPr>
              <a:t>Selection </a:t>
            </a:r>
            <a:r>
              <a:rPr sz="1800" dirty="0">
                <a:latin typeface="Cambria"/>
                <a:cs typeface="Cambria"/>
              </a:rPr>
              <a:t>of</a:t>
            </a:r>
            <a:r>
              <a:rPr sz="1800" spc="-25" dirty="0">
                <a:latin typeface="Cambria"/>
                <a:cs typeface="Cambria"/>
              </a:rPr>
              <a:t> </a:t>
            </a:r>
            <a:r>
              <a:rPr sz="1800" spc="-5" dirty="0">
                <a:latin typeface="Cambria"/>
                <a:cs typeface="Cambria"/>
              </a:rPr>
              <a:t>Set</a:t>
            </a:r>
            <a:endParaRPr sz="1800">
              <a:latin typeface="Cambria"/>
              <a:cs typeface="Cambria"/>
            </a:endParaRPr>
          </a:p>
        </p:txBody>
      </p:sp>
      <p:sp>
        <p:nvSpPr>
          <p:cNvPr id="11" name="object 11"/>
          <p:cNvSpPr/>
          <p:nvPr/>
        </p:nvSpPr>
        <p:spPr>
          <a:xfrm>
            <a:off x="2334767" y="4863084"/>
            <a:ext cx="4364735" cy="53187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334767" y="4863084"/>
            <a:ext cx="4364990" cy="532130"/>
          </a:xfrm>
          <a:custGeom>
            <a:avLst/>
            <a:gdLst/>
            <a:ahLst/>
            <a:cxnLst/>
            <a:rect l="l" t="t" r="r" b="b"/>
            <a:pathLst>
              <a:path w="4364990" h="532129">
                <a:moveTo>
                  <a:pt x="0" y="531876"/>
                </a:moveTo>
                <a:lnTo>
                  <a:pt x="4364735" y="531876"/>
                </a:lnTo>
                <a:lnTo>
                  <a:pt x="4364735" y="0"/>
                </a:lnTo>
                <a:lnTo>
                  <a:pt x="0" y="0"/>
                </a:lnTo>
                <a:lnTo>
                  <a:pt x="0" y="531876"/>
                </a:lnTo>
                <a:close/>
              </a:path>
            </a:pathLst>
          </a:custGeom>
          <a:ln w="6096">
            <a:solidFill>
              <a:srgbClr val="EC7C30"/>
            </a:solidFill>
          </a:ln>
        </p:spPr>
        <p:txBody>
          <a:bodyPr wrap="square" lIns="0" tIns="0" rIns="0" bIns="0" rtlCol="0"/>
          <a:lstStyle/>
          <a:p>
            <a:endParaRPr/>
          </a:p>
        </p:txBody>
      </p:sp>
      <p:sp>
        <p:nvSpPr>
          <p:cNvPr id="13" name="object 13"/>
          <p:cNvSpPr/>
          <p:nvPr/>
        </p:nvSpPr>
        <p:spPr>
          <a:xfrm>
            <a:off x="2334767" y="4126991"/>
            <a:ext cx="4364735" cy="530351"/>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334767" y="4126991"/>
            <a:ext cx="4364990" cy="530860"/>
          </a:xfrm>
          <a:custGeom>
            <a:avLst/>
            <a:gdLst/>
            <a:ahLst/>
            <a:cxnLst/>
            <a:rect l="l" t="t" r="r" b="b"/>
            <a:pathLst>
              <a:path w="4364990" h="530860">
                <a:moveTo>
                  <a:pt x="0" y="530351"/>
                </a:moveTo>
                <a:lnTo>
                  <a:pt x="4364735" y="530351"/>
                </a:lnTo>
                <a:lnTo>
                  <a:pt x="4364735" y="0"/>
                </a:lnTo>
                <a:lnTo>
                  <a:pt x="0" y="0"/>
                </a:lnTo>
                <a:lnTo>
                  <a:pt x="0" y="530351"/>
                </a:lnTo>
                <a:close/>
              </a:path>
            </a:pathLst>
          </a:custGeom>
          <a:ln w="6096">
            <a:solidFill>
              <a:srgbClr val="EC7C30"/>
            </a:solidFill>
          </a:ln>
        </p:spPr>
        <p:txBody>
          <a:bodyPr wrap="square" lIns="0" tIns="0" rIns="0" bIns="0" rtlCol="0"/>
          <a:lstStyle/>
          <a:p>
            <a:endParaRPr/>
          </a:p>
        </p:txBody>
      </p:sp>
      <p:sp>
        <p:nvSpPr>
          <p:cNvPr id="15" name="object 15"/>
          <p:cNvSpPr txBox="1"/>
          <p:nvPr/>
        </p:nvSpPr>
        <p:spPr>
          <a:xfrm>
            <a:off x="3257803" y="4237482"/>
            <a:ext cx="2519045" cy="1036319"/>
          </a:xfrm>
          <a:prstGeom prst="rect">
            <a:avLst/>
          </a:prstGeom>
        </p:spPr>
        <p:txBody>
          <a:bodyPr vert="horz" wrap="square" lIns="0" tIns="12700" rIns="0" bIns="0" rtlCol="0">
            <a:spAutoFit/>
          </a:bodyPr>
          <a:lstStyle/>
          <a:p>
            <a:pPr algn="ctr">
              <a:lnSpc>
                <a:spcPct val="100000"/>
              </a:lnSpc>
              <a:spcBef>
                <a:spcPts val="100"/>
              </a:spcBef>
            </a:pPr>
            <a:r>
              <a:rPr sz="1800" spc="-5" dirty="0">
                <a:latin typeface="Cambria"/>
                <a:cs typeface="Cambria"/>
              </a:rPr>
              <a:t>Other </a:t>
            </a:r>
            <a:r>
              <a:rPr sz="1800" spc="-10" dirty="0">
                <a:latin typeface="Cambria"/>
                <a:cs typeface="Cambria"/>
              </a:rPr>
              <a:t>Quantitative</a:t>
            </a:r>
            <a:r>
              <a:rPr sz="1800" spc="-45" dirty="0">
                <a:latin typeface="Cambria"/>
                <a:cs typeface="Cambria"/>
              </a:rPr>
              <a:t> </a:t>
            </a:r>
            <a:r>
              <a:rPr sz="1800" spc="-5" dirty="0">
                <a:latin typeface="Cambria"/>
                <a:cs typeface="Cambria"/>
              </a:rPr>
              <a:t>Filters</a:t>
            </a:r>
            <a:endParaRPr sz="1800">
              <a:latin typeface="Cambria"/>
              <a:cs typeface="Cambria"/>
            </a:endParaRPr>
          </a:p>
          <a:p>
            <a:pPr>
              <a:lnSpc>
                <a:spcPct val="100000"/>
              </a:lnSpc>
            </a:pPr>
            <a:endParaRPr sz="2100">
              <a:latin typeface="Times New Roman"/>
              <a:cs typeface="Times New Roman"/>
            </a:endParaRPr>
          </a:p>
          <a:p>
            <a:pPr marL="1905" algn="ctr">
              <a:lnSpc>
                <a:spcPct val="100000"/>
              </a:lnSpc>
              <a:spcBef>
                <a:spcPts val="1225"/>
              </a:spcBef>
            </a:pPr>
            <a:r>
              <a:rPr sz="1800" spc="-10" dirty="0">
                <a:latin typeface="Cambria"/>
                <a:cs typeface="Cambria"/>
              </a:rPr>
              <a:t>Qualitative</a:t>
            </a:r>
            <a:r>
              <a:rPr sz="1800" spc="-30" dirty="0">
                <a:latin typeface="Cambria"/>
                <a:cs typeface="Cambria"/>
              </a:rPr>
              <a:t> </a:t>
            </a:r>
            <a:r>
              <a:rPr sz="1800" spc="-10" dirty="0">
                <a:latin typeface="Cambria"/>
                <a:cs typeface="Cambria"/>
              </a:rPr>
              <a:t>Analysis</a:t>
            </a:r>
            <a:endParaRPr sz="1800">
              <a:latin typeface="Cambria"/>
              <a:cs typeface="Cambria"/>
            </a:endParaRPr>
          </a:p>
        </p:txBody>
      </p:sp>
      <p:sp>
        <p:nvSpPr>
          <p:cNvPr id="16" name="object 16"/>
          <p:cNvSpPr/>
          <p:nvPr/>
        </p:nvSpPr>
        <p:spPr>
          <a:xfrm>
            <a:off x="2334767" y="5661659"/>
            <a:ext cx="4364735" cy="530351"/>
          </a:xfrm>
          <a:prstGeom prst="rect">
            <a:avLst/>
          </a:prstGeom>
          <a:blipFill>
            <a:blip r:embed="rId6" cstate="print"/>
            <a:stretch>
              <a:fillRect/>
            </a:stretch>
          </a:blipFill>
        </p:spPr>
        <p:txBody>
          <a:bodyPr wrap="square" lIns="0" tIns="0" rIns="0" bIns="0" rtlCol="0"/>
          <a:lstStyle/>
          <a:p>
            <a:endParaRPr/>
          </a:p>
        </p:txBody>
      </p:sp>
      <p:sp>
        <p:nvSpPr>
          <p:cNvPr id="17" name="object 17"/>
          <p:cNvSpPr txBox="1"/>
          <p:nvPr/>
        </p:nvSpPr>
        <p:spPr>
          <a:xfrm>
            <a:off x="2334767" y="5661659"/>
            <a:ext cx="4364990" cy="530860"/>
          </a:xfrm>
          <a:prstGeom prst="rect">
            <a:avLst/>
          </a:prstGeom>
          <a:ln w="6096">
            <a:solidFill>
              <a:srgbClr val="EC7C30"/>
            </a:solidFill>
          </a:ln>
        </p:spPr>
        <p:txBody>
          <a:bodyPr vert="horz" wrap="square" lIns="0" tIns="122555" rIns="0" bIns="0" rtlCol="0">
            <a:spAutoFit/>
          </a:bodyPr>
          <a:lstStyle/>
          <a:p>
            <a:pPr marL="1428115">
              <a:lnSpc>
                <a:spcPct val="100000"/>
              </a:lnSpc>
              <a:spcBef>
                <a:spcPts val="965"/>
              </a:spcBef>
            </a:pPr>
            <a:r>
              <a:rPr sz="1800" spc="-5" dirty="0">
                <a:latin typeface="Cambria"/>
                <a:cs typeface="Cambria"/>
              </a:rPr>
              <a:t>Documentation</a:t>
            </a:r>
            <a:endParaRPr sz="1800">
              <a:latin typeface="Cambria"/>
              <a:cs typeface="Cambria"/>
            </a:endParaRPr>
          </a:p>
        </p:txBody>
      </p:sp>
      <p:sp>
        <p:nvSpPr>
          <p:cNvPr id="18" name="object 18"/>
          <p:cNvSpPr/>
          <p:nvPr/>
        </p:nvSpPr>
        <p:spPr>
          <a:xfrm>
            <a:off x="4455414" y="2383408"/>
            <a:ext cx="173990" cy="321945"/>
          </a:xfrm>
          <a:custGeom>
            <a:avLst/>
            <a:gdLst/>
            <a:ahLst/>
            <a:cxnLst/>
            <a:rect l="l" t="t" r="r" b="b"/>
            <a:pathLst>
              <a:path w="173989" h="321944">
                <a:moveTo>
                  <a:pt x="57893" y="148081"/>
                </a:moveTo>
                <a:lnTo>
                  <a:pt x="0" y="148336"/>
                </a:lnTo>
                <a:lnTo>
                  <a:pt x="87630" y="321690"/>
                </a:lnTo>
                <a:lnTo>
                  <a:pt x="159059" y="177037"/>
                </a:lnTo>
                <a:lnTo>
                  <a:pt x="58038" y="177037"/>
                </a:lnTo>
                <a:lnTo>
                  <a:pt x="57893" y="148081"/>
                </a:lnTo>
                <a:close/>
              </a:path>
              <a:path w="173989" h="321944">
                <a:moveTo>
                  <a:pt x="115805" y="147827"/>
                </a:moveTo>
                <a:lnTo>
                  <a:pt x="57893" y="148081"/>
                </a:lnTo>
                <a:lnTo>
                  <a:pt x="58038" y="177037"/>
                </a:lnTo>
                <a:lnTo>
                  <a:pt x="115950" y="176783"/>
                </a:lnTo>
                <a:lnTo>
                  <a:pt x="115805" y="147827"/>
                </a:lnTo>
                <a:close/>
              </a:path>
              <a:path w="173989" h="321944">
                <a:moveTo>
                  <a:pt x="173609" y="147574"/>
                </a:moveTo>
                <a:lnTo>
                  <a:pt x="115805" y="147827"/>
                </a:lnTo>
                <a:lnTo>
                  <a:pt x="115950" y="176783"/>
                </a:lnTo>
                <a:lnTo>
                  <a:pt x="58038" y="177037"/>
                </a:lnTo>
                <a:lnTo>
                  <a:pt x="159059" y="177037"/>
                </a:lnTo>
                <a:lnTo>
                  <a:pt x="173609" y="147574"/>
                </a:lnTo>
                <a:close/>
              </a:path>
              <a:path w="173989" h="321944">
                <a:moveTo>
                  <a:pt x="115062" y="0"/>
                </a:moveTo>
                <a:lnTo>
                  <a:pt x="57150" y="253"/>
                </a:lnTo>
                <a:lnTo>
                  <a:pt x="57893" y="148081"/>
                </a:lnTo>
                <a:lnTo>
                  <a:pt x="115805" y="147827"/>
                </a:lnTo>
                <a:lnTo>
                  <a:pt x="115062" y="0"/>
                </a:lnTo>
                <a:close/>
              </a:path>
            </a:pathLst>
          </a:custGeom>
          <a:solidFill>
            <a:srgbClr val="44536A"/>
          </a:solidFill>
        </p:spPr>
        <p:txBody>
          <a:bodyPr wrap="square" lIns="0" tIns="0" rIns="0" bIns="0" rtlCol="0"/>
          <a:lstStyle/>
          <a:p>
            <a:endParaRPr/>
          </a:p>
        </p:txBody>
      </p:sp>
      <p:sp>
        <p:nvSpPr>
          <p:cNvPr id="19" name="object 19"/>
          <p:cNvSpPr/>
          <p:nvPr/>
        </p:nvSpPr>
        <p:spPr>
          <a:xfrm>
            <a:off x="4456938" y="3130169"/>
            <a:ext cx="173990" cy="321945"/>
          </a:xfrm>
          <a:custGeom>
            <a:avLst/>
            <a:gdLst/>
            <a:ahLst/>
            <a:cxnLst/>
            <a:rect l="l" t="t" r="r" b="b"/>
            <a:pathLst>
              <a:path w="173989" h="321945">
                <a:moveTo>
                  <a:pt x="57893" y="148081"/>
                </a:moveTo>
                <a:lnTo>
                  <a:pt x="0" y="148335"/>
                </a:lnTo>
                <a:lnTo>
                  <a:pt x="87629" y="321690"/>
                </a:lnTo>
                <a:lnTo>
                  <a:pt x="159059" y="177037"/>
                </a:lnTo>
                <a:lnTo>
                  <a:pt x="58038" y="177037"/>
                </a:lnTo>
                <a:lnTo>
                  <a:pt x="57893" y="148081"/>
                </a:lnTo>
                <a:close/>
              </a:path>
              <a:path w="173989" h="321945">
                <a:moveTo>
                  <a:pt x="115805" y="147827"/>
                </a:moveTo>
                <a:lnTo>
                  <a:pt x="57893" y="148081"/>
                </a:lnTo>
                <a:lnTo>
                  <a:pt x="58038" y="177037"/>
                </a:lnTo>
                <a:lnTo>
                  <a:pt x="115950" y="176783"/>
                </a:lnTo>
                <a:lnTo>
                  <a:pt x="115805" y="147827"/>
                </a:lnTo>
                <a:close/>
              </a:path>
              <a:path w="173989" h="321945">
                <a:moveTo>
                  <a:pt x="173609" y="147573"/>
                </a:moveTo>
                <a:lnTo>
                  <a:pt x="115805" y="147827"/>
                </a:lnTo>
                <a:lnTo>
                  <a:pt x="115950" y="176783"/>
                </a:lnTo>
                <a:lnTo>
                  <a:pt x="58038" y="177037"/>
                </a:lnTo>
                <a:lnTo>
                  <a:pt x="159059" y="177037"/>
                </a:lnTo>
                <a:lnTo>
                  <a:pt x="173609" y="147573"/>
                </a:lnTo>
                <a:close/>
              </a:path>
              <a:path w="173989" h="321945">
                <a:moveTo>
                  <a:pt x="115062" y="0"/>
                </a:moveTo>
                <a:lnTo>
                  <a:pt x="57150" y="253"/>
                </a:lnTo>
                <a:lnTo>
                  <a:pt x="57893" y="148081"/>
                </a:lnTo>
                <a:lnTo>
                  <a:pt x="115805" y="147827"/>
                </a:lnTo>
                <a:lnTo>
                  <a:pt x="115062" y="0"/>
                </a:lnTo>
                <a:close/>
              </a:path>
            </a:pathLst>
          </a:custGeom>
          <a:solidFill>
            <a:srgbClr val="44536A"/>
          </a:solidFill>
        </p:spPr>
        <p:txBody>
          <a:bodyPr wrap="square" lIns="0" tIns="0" rIns="0" bIns="0" rtlCol="0"/>
          <a:lstStyle/>
          <a:p>
            <a:endParaRPr/>
          </a:p>
        </p:txBody>
      </p:sp>
      <p:sp>
        <p:nvSpPr>
          <p:cNvPr id="20" name="object 20"/>
          <p:cNvSpPr/>
          <p:nvPr/>
        </p:nvSpPr>
        <p:spPr>
          <a:xfrm>
            <a:off x="4455414" y="3869309"/>
            <a:ext cx="173990" cy="321945"/>
          </a:xfrm>
          <a:custGeom>
            <a:avLst/>
            <a:gdLst/>
            <a:ahLst/>
            <a:cxnLst/>
            <a:rect l="l" t="t" r="r" b="b"/>
            <a:pathLst>
              <a:path w="173989" h="321945">
                <a:moveTo>
                  <a:pt x="57893" y="148081"/>
                </a:moveTo>
                <a:lnTo>
                  <a:pt x="0" y="148336"/>
                </a:lnTo>
                <a:lnTo>
                  <a:pt x="87630" y="321691"/>
                </a:lnTo>
                <a:lnTo>
                  <a:pt x="159059" y="177038"/>
                </a:lnTo>
                <a:lnTo>
                  <a:pt x="58038" y="177038"/>
                </a:lnTo>
                <a:lnTo>
                  <a:pt x="57893" y="148081"/>
                </a:lnTo>
                <a:close/>
              </a:path>
              <a:path w="173989" h="321945">
                <a:moveTo>
                  <a:pt x="115805" y="147827"/>
                </a:moveTo>
                <a:lnTo>
                  <a:pt x="57893" y="148081"/>
                </a:lnTo>
                <a:lnTo>
                  <a:pt x="58038" y="177038"/>
                </a:lnTo>
                <a:lnTo>
                  <a:pt x="115950" y="176784"/>
                </a:lnTo>
                <a:lnTo>
                  <a:pt x="115805" y="147827"/>
                </a:lnTo>
                <a:close/>
              </a:path>
              <a:path w="173989" h="321945">
                <a:moveTo>
                  <a:pt x="173609" y="147574"/>
                </a:moveTo>
                <a:lnTo>
                  <a:pt x="115805" y="147827"/>
                </a:lnTo>
                <a:lnTo>
                  <a:pt x="115950" y="176784"/>
                </a:lnTo>
                <a:lnTo>
                  <a:pt x="58038" y="177038"/>
                </a:lnTo>
                <a:lnTo>
                  <a:pt x="159059" y="177038"/>
                </a:lnTo>
                <a:lnTo>
                  <a:pt x="173609" y="147574"/>
                </a:lnTo>
                <a:close/>
              </a:path>
              <a:path w="173989" h="321945">
                <a:moveTo>
                  <a:pt x="115062" y="0"/>
                </a:moveTo>
                <a:lnTo>
                  <a:pt x="57150" y="254"/>
                </a:lnTo>
                <a:lnTo>
                  <a:pt x="57893" y="148081"/>
                </a:lnTo>
                <a:lnTo>
                  <a:pt x="115805" y="147827"/>
                </a:lnTo>
                <a:lnTo>
                  <a:pt x="115062" y="0"/>
                </a:lnTo>
                <a:close/>
              </a:path>
            </a:pathLst>
          </a:custGeom>
          <a:solidFill>
            <a:srgbClr val="44536A"/>
          </a:solidFill>
        </p:spPr>
        <p:txBody>
          <a:bodyPr wrap="square" lIns="0" tIns="0" rIns="0" bIns="0" rtlCol="0"/>
          <a:lstStyle/>
          <a:p>
            <a:endParaRPr/>
          </a:p>
        </p:txBody>
      </p:sp>
      <p:sp>
        <p:nvSpPr>
          <p:cNvPr id="21" name="object 21"/>
          <p:cNvSpPr/>
          <p:nvPr/>
        </p:nvSpPr>
        <p:spPr>
          <a:xfrm>
            <a:off x="4456938" y="4616069"/>
            <a:ext cx="173990" cy="321945"/>
          </a:xfrm>
          <a:custGeom>
            <a:avLst/>
            <a:gdLst/>
            <a:ahLst/>
            <a:cxnLst/>
            <a:rect l="l" t="t" r="r" b="b"/>
            <a:pathLst>
              <a:path w="173989" h="321945">
                <a:moveTo>
                  <a:pt x="57893" y="148081"/>
                </a:moveTo>
                <a:lnTo>
                  <a:pt x="0" y="148335"/>
                </a:lnTo>
                <a:lnTo>
                  <a:pt x="87629" y="321690"/>
                </a:lnTo>
                <a:lnTo>
                  <a:pt x="159059" y="177037"/>
                </a:lnTo>
                <a:lnTo>
                  <a:pt x="58038" y="177037"/>
                </a:lnTo>
                <a:lnTo>
                  <a:pt x="57893" y="148081"/>
                </a:lnTo>
                <a:close/>
              </a:path>
              <a:path w="173989" h="321945">
                <a:moveTo>
                  <a:pt x="115805" y="147827"/>
                </a:moveTo>
                <a:lnTo>
                  <a:pt x="57893" y="148081"/>
                </a:lnTo>
                <a:lnTo>
                  <a:pt x="58038" y="177037"/>
                </a:lnTo>
                <a:lnTo>
                  <a:pt x="115950" y="176783"/>
                </a:lnTo>
                <a:lnTo>
                  <a:pt x="115805" y="147827"/>
                </a:lnTo>
                <a:close/>
              </a:path>
              <a:path w="173989" h="321945">
                <a:moveTo>
                  <a:pt x="173609" y="147573"/>
                </a:moveTo>
                <a:lnTo>
                  <a:pt x="115805" y="147827"/>
                </a:lnTo>
                <a:lnTo>
                  <a:pt x="115950" y="176783"/>
                </a:lnTo>
                <a:lnTo>
                  <a:pt x="58038" y="177037"/>
                </a:lnTo>
                <a:lnTo>
                  <a:pt x="159059" y="177037"/>
                </a:lnTo>
                <a:lnTo>
                  <a:pt x="173609" y="147573"/>
                </a:lnTo>
                <a:close/>
              </a:path>
              <a:path w="173989" h="321945">
                <a:moveTo>
                  <a:pt x="115062" y="0"/>
                </a:moveTo>
                <a:lnTo>
                  <a:pt x="57150" y="253"/>
                </a:lnTo>
                <a:lnTo>
                  <a:pt x="57893" y="148081"/>
                </a:lnTo>
                <a:lnTo>
                  <a:pt x="115805" y="147827"/>
                </a:lnTo>
                <a:lnTo>
                  <a:pt x="115062" y="0"/>
                </a:lnTo>
                <a:close/>
              </a:path>
            </a:pathLst>
          </a:custGeom>
          <a:solidFill>
            <a:srgbClr val="44536A"/>
          </a:solidFill>
        </p:spPr>
        <p:txBody>
          <a:bodyPr wrap="square" lIns="0" tIns="0" rIns="0" bIns="0" rtlCol="0"/>
          <a:lstStyle/>
          <a:p>
            <a:endParaRPr/>
          </a:p>
        </p:txBody>
      </p:sp>
      <p:sp>
        <p:nvSpPr>
          <p:cNvPr id="22" name="object 22"/>
          <p:cNvSpPr/>
          <p:nvPr/>
        </p:nvSpPr>
        <p:spPr>
          <a:xfrm>
            <a:off x="4456938" y="5339969"/>
            <a:ext cx="173990" cy="321945"/>
          </a:xfrm>
          <a:custGeom>
            <a:avLst/>
            <a:gdLst/>
            <a:ahLst/>
            <a:cxnLst/>
            <a:rect l="l" t="t" r="r" b="b"/>
            <a:pathLst>
              <a:path w="173989" h="321945">
                <a:moveTo>
                  <a:pt x="57893" y="148081"/>
                </a:moveTo>
                <a:lnTo>
                  <a:pt x="0" y="148335"/>
                </a:lnTo>
                <a:lnTo>
                  <a:pt x="87629" y="321690"/>
                </a:lnTo>
                <a:lnTo>
                  <a:pt x="159059" y="177037"/>
                </a:lnTo>
                <a:lnTo>
                  <a:pt x="58038" y="177037"/>
                </a:lnTo>
                <a:lnTo>
                  <a:pt x="57893" y="148081"/>
                </a:lnTo>
                <a:close/>
              </a:path>
              <a:path w="173989" h="321945">
                <a:moveTo>
                  <a:pt x="115805" y="147827"/>
                </a:moveTo>
                <a:lnTo>
                  <a:pt x="57893" y="148081"/>
                </a:lnTo>
                <a:lnTo>
                  <a:pt x="58038" y="177037"/>
                </a:lnTo>
                <a:lnTo>
                  <a:pt x="115950" y="176783"/>
                </a:lnTo>
                <a:lnTo>
                  <a:pt x="115805" y="147827"/>
                </a:lnTo>
                <a:close/>
              </a:path>
              <a:path w="173989" h="321945">
                <a:moveTo>
                  <a:pt x="173609" y="147573"/>
                </a:moveTo>
                <a:lnTo>
                  <a:pt x="115805" y="147827"/>
                </a:lnTo>
                <a:lnTo>
                  <a:pt x="115950" y="176783"/>
                </a:lnTo>
                <a:lnTo>
                  <a:pt x="58038" y="177037"/>
                </a:lnTo>
                <a:lnTo>
                  <a:pt x="159059" y="177037"/>
                </a:lnTo>
                <a:lnTo>
                  <a:pt x="173609" y="147573"/>
                </a:lnTo>
                <a:close/>
              </a:path>
              <a:path w="173989" h="321945">
                <a:moveTo>
                  <a:pt x="115062" y="0"/>
                </a:moveTo>
                <a:lnTo>
                  <a:pt x="57150" y="253"/>
                </a:lnTo>
                <a:lnTo>
                  <a:pt x="57893" y="148081"/>
                </a:lnTo>
                <a:lnTo>
                  <a:pt x="115805" y="147827"/>
                </a:lnTo>
                <a:lnTo>
                  <a:pt x="115062" y="0"/>
                </a:lnTo>
                <a:close/>
              </a:path>
            </a:pathLst>
          </a:custGeom>
          <a:solidFill>
            <a:srgbClr val="44536A"/>
          </a:solidFill>
        </p:spPr>
        <p:txBody>
          <a:bodyPr wrap="square" lIns="0" tIns="0" rIns="0" bIns="0" rtlCol="0"/>
          <a:lstStyle/>
          <a:p>
            <a:endParaRPr/>
          </a:p>
        </p:txBody>
      </p:sp>
      <p:sp>
        <p:nvSpPr>
          <p:cNvPr id="23" name="object 23"/>
          <p:cNvSpPr/>
          <p:nvPr/>
        </p:nvSpPr>
        <p:spPr>
          <a:xfrm>
            <a:off x="6212870" y="2853048"/>
            <a:ext cx="3139440" cy="1449705"/>
          </a:xfrm>
          <a:custGeom>
            <a:avLst/>
            <a:gdLst/>
            <a:ahLst/>
            <a:cxnLst/>
            <a:rect l="l" t="t" r="r" b="b"/>
            <a:pathLst>
              <a:path w="3139440" h="1449704">
                <a:moveTo>
                  <a:pt x="2012925" y="1312551"/>
                </a:moveTo>
                <a:lnTo>
                  <a:pt x="1198468" y="1312551"/>
                </a:lnTo>
                <a:lnTo>
                  <a:pt x="1232515" y="1340986"/>
                </a:lnTo>
                <a:lnTo>
                  <a:pt x="1271239" y="1366592"/>
                </a:lnTo>
                <a:lnTo>
                  <a:pt x="1314197" y="1389164"/>
                </a:lnTo>
                <a:lnTo>
                  <a:pt x="1360943" y="1408497"/>
                </a:lnTo>
                <a:lnTo>
                  <a:pt x="1411034" y="1424387"/>
                </a:lnTo>
                <a:lnTo>
                  <a:pt x="1464025" y="1436630"/>
                </a:lnTo>
                <a:lnTo>
                  <a:pt x="1519689" y="1445098"/>
                </a:lnTo>
                <a:lnTo>
                  <a:pt x="1575342" y="1449378"/>
                </a:lnTo>
                <a:lnTo>
                  <a:pt x="1630524" y="1449625"/>
                </a:lnTo>
                <a:lnTo>
                  <a:pt x="1684777" y="1445993"/>
                </a:lnTo>
                <a:lnTo>
                  <a:pt x="1737642" y="1438637"/>
                </a:lnTo>
                <a:lnTo>
                  <a:pt x="1788660" y="1427713"/>
                </a:lnTo>
                <a:lnTo>
                  <a:pt x="1837373" y="1413373"/>
                </a:lnTo>
                <a:lnTo>
                  <a:pt x="1883322" y="1395774"/>
                </a:lnTo>
                <a:lnTo>
                  <a:pt x="1926048" y="1375069"/>
                </a:lnTo>
                <a:lnTo>
                  <a:pt x="1965092" y="1351414"/>
                </a:lnTo>
                <a:lnTo>
                  <a:pt x="1999995" y="1324963"/>
                </a:lnTo>
                <a:lnTo>
                  <a:pt x="2012925" y="1312551"/>
                </a:lnTo>
                <a:close/>
              </a:path>
              <a:path w="3139440" h="1449704">
                <a:moveTo>
                  <a:pt x="2605429" y="1185297"/>
                </a:moveTo>
                <a:lnTo>
                  <a:pt x="423387" y="1185297"/>
                </a:lnTo>
                <a:lnTo>
                  <a:pt x="425419" y="1187456"/>
                </a:lnTo>
                <a:lnTo>
                  <a:pt x="427324" y="1189615"/>
                </a:lnTo>
                <a:lnTo>
                  <a:pt x="459370" y="1220003"/>
                </a:lnTo>
                <a:lnTo>
                  <a:pt x="492898" y="1245958"/>
                </a:lnTo>
                <a:lnTo>
                  <a:pt x="529618" y="1269462"/>
                </a:lnTo>
                <a:lnTo>
                  <a:pt x="569207" y="1290463"/>
                </a:lnTo>
                <a:lnTo>
                  <a:pt x="611345" y="1308911"/>
                </a:lnTo>
                <a:lnTo>
                  <a:pt x="655709" y="1324755"/>
                </a:lnTo>
                <a:lnTo>
                  <a:pt x="701976" y="1337943"/>
                </a:lnTo>
                <a:lnTo>
                  <a:pt x="749824" y="1348425"/>
                </a:lnTo>
                <a:lnTo>
                  <a:pt x="798931" y="1356150"/>
                </a:lnTo>
                <a:lnTo>
                  <a:pt x="848976" y="1361065"/>
                </a:lnTo>
                <a:lnTo>
                  <a:pt x="899636" y="1363122"/>
                </a:lnTo>
                <a:lnTo>
                  <a:pt x="950588" y="1362267"/>
                </a:lnTo>
                <a:lnTo>
                  <a:pt x="1001511" y="1358451"/>
                </a:lnTo>
                <a:lnTo>
                  <a:pt x="1052083" y="1351623"/>
                </a:lnTo>
                <a:lnTo>
                  <a:pt x="1101981" y="1341731"/>
                </a:lnTo>
                <a:lnTo>
                  <a:pt x="1150883" y="1328724"/>
                </a:lnTo>
                <a:lnTo>
                  <a:pt x="1198468" y="1312551"/>
                </a:lnTo>
                <a:lnTo>
                  <a:pt x="2012925" y="1312551"/>
                </a:lnTo>
                <a:lnTo>
                  <a:pt x="2030300" y="1295871"/>
                </a:lnTo>
                <a:lnTo>
                  <a:pt x="2055546" y="1264292"/>
                </a:lnTo>
                <a:lnTo>
                  <a:pt x="2075276" y="1230382"/>
                </a:lnTo>
                <a:lnTo>
                  <a:pt x="2518743" y="1230382"/>
                </a:lnTo>
                <a:lnTo>
                  <a:pt x="2551610" y="1216672"/>
                </a:lnTo>
                <a:lnTo>
                  <a:pt x="2592229" y="1194568"/>
                </a:lnTo>
                <a:lnTo>
                  <a:pt x="2605429" y="1185297"/>
                </a:lnTo>
                <a:close/>
              </a:path>
              <a:path w="3139440" h="1449704">
                <a:moveTo>
                  <a:pt x="2518743" y="1230382"/>
                </a:moveTo>
                <a:lnTo>
                  <a:pt x="2075276" y="1230382"/>
                </a:lnTo>
                <a:lnTo>
                  <a:pt x="2126292" y="1247456"/>
                </a:lnTo>
                <a:lnTo>
                  <a:pt x="2180321" y="1259909"/>
                </a:lnTo>
                <a:lnTo>
                  <a:pt x="2236564" y="1267601"/>
                </a:lnTo>
                <a:lnTo>
                  <a:pt x="2294224" y="1270387"/>
                </a:lnTo>
                <a:lnTo>
                  <a:pt x="2351261" y="1268259"/>
                </a:lnTo>
                <a:lnTo>
                  <a:pt x="2406022" y="1261511"/>
                </a:lnTo>
                <a:lnTo>
                  <a:pt x="2458002" y="1250456"/>
                </a:lnTo>
                <a:lnTo>
                  <a:pt x="2506700" y="1235406"/>
                </a:lnTo>
                <a:lnTo>
                  <a:pt x="2518743" y="1230382"/>
                </a:lnTo>
                <a:close/>
              </a:path>
              <a:path w="3139440" h="1449704">
                <a:moveTo>
                  <a:pt x="759251" y="127598"/>
                </a:moveTo>
                <a:lnTo>
                  <a:pt x="704819" y="130308"/>
                </a:lnTo>
                <a:lnTo>
                  <a:pt x="644412" y="137910"/>
                </a:lnTo>
                <a:lnTo>
                  <a:pt x="587247" y="149889"/>
                </a:lnTo>
                <a:lnTo>
                  <a:pt x="533720" y="165919"/>
                </a:lnTo>
                <a:lnTo>
                  <a:pt x="484224" y="185675"/>
                </a:lnTo>
                <a:lnTo>
                  <a:pt x="439151" y="208831"/>
                </a:lnTo>
                <a:lnTo>
                  <a:pt x="398897" y="235061"/>
                </a:lnTo>
                <a:lnTo>
                  <a:pt x="363854" y="264040"/>
                </a:lnTo>
                <a:lnTo>
                  <a:pt x="334416" y="295442"/>
                </a:lnTo>
                <a:lnTo>
                  <a:pt x="310977" y="328942"/>
                </a:lnTo>
                <a:lnTo>
                  <a:pt x="293931" y="364213"/>
                </a:lnTo>
                <a:lnTo>
                  <a:pt x="283671" y="400930"/>
                </a:lnTo>
                <a:lnTo>
                  <a:pt x="280591" y="438767"/>
                </a:lnTo>
                <a:lnTo>
                  <a:pt x="285084" y="477399"/>
                </a:lnTo>
                <a:lnTo>
                  <a:pt x="282544" y="481971"/>
                </a:lnTo>
                <a:lnTo>
                  <a:pt x="224042" y="489335"/>
                </a:lnTo>
                <a:lnTo>
                  <a:pt x="169496" y="503301"/>
                </a:lnTo>
                <a:lnTo>
                  <a:pt x="120211" y="523338"/>
                </a:lnTo>
                <a:lnTo>
                  <a:pt x="77491" y="548917"/>
                </a:lnTo>
                <a:lnTo>
                  <a:pt x="42641" y="579507"/>
                </a:lnTo>
                <a:lnTo>
                  <a:pt x="16051" y="616263"/>
                </a:lnTo>
                <a:lnTo>
                  <a:pt x="1987" y="654459"/>
                </a:lnTo>
                <a:lnTo>
                  <a:pt x="0" y="692997"/>
                </a:lnTo>
                <a:lnTo>
                  <a:pt x="9637" y="730780"/>
                </a:lnTo>
                <a:lnTo>
                  <a:pt x="30448" y="766712"/>
                </a:lnTo>
                <a:lnTo>
                  <a:pt x="61983" y="799695"/>
                </a:lnTo>
                <a:lnTo>
                  <a:pt x="103789" y="828634"/>
                </a:lnTo>
                <a:lnTo>
                  <a:pt x="155417" y="852430"/>
                </a:lnTo>
                <a:lnTo>
                  <a:pt x="114039" y="887077"/>
                </a:lnTo>
                <a:lnTo>
                  <a:pt x="85853" y="926058"/>
                </a:lnTo>
                <a:lnTo>
                  <a:pt x="71621" y="967944"/>
                </a:lnTo>
                <a:lnTo>
                  <a:pt x="72105" y="1011307"/>
                </a:lnTo>
                <a:lnTo>
                  <a:pt x="104679" y="1078636"/>
                </a:lnTo>
                <a:lnTo>
                  <a:pt x="133686" y="1107639"/>
                </a:lnTo>
                <a:lnTo>
                  <a:pt x="169852" y="1132875"/>
                </a:lnTo>
                <a:lnTo>
                  <a:pt x="212187" y="1153852"/>
                </a:lnTo>
                <a:lnTo>
                  <a:pt x="259698" y="1170076"/>
                </a:lnTo>
                <a:lnTo>
                  <a:pt x="311396" y="1181054"/>
                </a:lnTo>
                <a:lnTo>
                  <a:pt x="366289" y="1186292"/>
                </a:lnTo>
                <a:lnTo>
                  <a:pt x="423387" y="1185297"/>
                </a:lnTo>
                <a:lnTo>
                  <a:pt x="2605429" y="1185297"/>
                </a:lnTo>
                <a:lnTo>
                  <a:pt x="2658582" y="1141496"/>
                </a:lnTo>
                <a:lnTo>
                  <a:pt x="2683308" y="1111153"/>
                </a:lnTo>
                <a:lnTo>
                  <a:pt x="2713342" y="1044413"/>
                </a:lnTo>
                <a:lnTo>
                  <a:pt x="2717642" y="1008640"/>
                </a:lnTo>
                <a:lnTo>
                  <a:pt x="2767262" y="1002483"/>
                </a:lnTo>
                <a:lnTo>
                  <a:pt x="2815444" y="993217"/>
                </a:lnTo>
                <a:lnTo>
                  <a:pt x="2861815" y="980934"/>
                </a:lnTo>
                <a:lnTo>
                  <a:pt x="2906004" y="965724"/>
                </a:lnTo>
                <a:lnTo>
                  <a:pt x="2947639" y="947680"/>
                </a:lnTo>
                <a:lnTo>
                  <a:pt x="2994226" y="922144"/>
                </a:lnTo>
                <a:lnTo>
                  <a:pt x="3034520" y="893813"/>
                </a:lnTo>
                <a:lnTo>
                  <a:pt x="3068435" y="863094"/>
                </a:lnTo>
                <a:lnTo>
                  <a:pt x="3095886" y="830393"/>
                </a:lnTo>
                <a:lnTo>
                  <a:pt x="3116789" y="796117"/>
                </a:lnTo>
                <a:lnTo>
                  <a:pt x="3131058" y="760672"/>
                </a:lnTo>
                <a:lnTo>
                  <a:pt x="3139355" y="687902"/>
                </a:lnTo>
                <a:lnTo>
                  <a:pt x="3133214" y="651389"/>
                </a:lnTo>
                <a:lnTo>
                  <a:pt x="3120099" y="615334"/>
                </a:lnTo>
                <a:lnTo>
                  <a:pt x="3099925" y="580142"/>
                </a:lnTo>
                <a:lnTo>
                  <a:pt x="3072608" y="546220"/>
                </a:lnTo>
                <a:lnTo>
                  <a:pt x="3038063" y="513975"/>
                </a:lnTo>
                <a:lnTo>
                  <a:pt x="3043181" y="506117"/>
                </a:lnTo>
                <a:lnTo>
                  <a:pt x="3067442" y="442937"/>
                </a:lnTo>
                <a:lnTo>
                  <a:pt x="3068932" y="404276"/>
                </a:lnTo>
                <a:lnTo>
                  <a:pt x="3060871" y="366605"/>
                </a:lnTo>
                <a:lnTo>
                  <a:pt x="3043818" y="330538"/>
                </a:lnTo>
                <a:lnTo>
                  <a:pt x="3018330" y="296694"/>
                </a:lnTo>
                <a:lnTo>
                  <a:pt x="2984968" y="265688"/>
                </a:lnTo>
                <a:lnTo>
                  <a:pt x="2944289" y="238137"/>
                </a:lnTo>
                <a:lnTo>
                  <a:pt x="2896851" y="214657"/>
                </a:lnTo>
                <a:lnTo>
                  <a:pt x="2843214" y="195866"/>
                </a:lnTo>
                <a:lnTo>
                  <a:pt x="2783936" y="182378"/>
                </a:lnTo>
                <a:lnTo>
                  <a:pt x="2778514" y="169805"/>
                </a:lnTo>
                <a:lnTo>
                  <a:pt x="1018763" y="169805"/>
                </a:lnTo>
                <a:lnTo>
                  <a:pt x="970205" y="154153"/>
                </a:lnTo>
                <a:lnTo>
                  <a:pt x="919477" y="142039"/>
                </a:lnTo>
                <a:lnTo>
                  <a:pt x="867077" y="133531"/>
                </a:lnTo>
                <a:lnTo>
                  <a:pt x="813503" y="128695"/>
                </a:lnTo>
                <a:lnTo>
                  <a:pt x="759251" y="127598"/>
                </a:lnTo>
                <a:close/>
              </a:path>
              <a:path w="3139440" h="1449704">
                <a:moveTo>
                  <a:pt x="1344993" y="40547"/>
                </a:moveTo>
                <a:lnTo>
                  <a:pt x="1295576" y="43856"/>
                </a:lnTo>
                <a:lnTo>
                  <a:pt x="1247379" y="51076"/>
                </a:lnTo>
                <a:lnTo>
                  <a:pt x="1201026" y="62088"/>
                </a:lnTo>
                <a:lnTo>
                  <a:pt x="1157141" y="76770"/>
                </a:lnTo>
                <a:lnTo>
                  <a:pt x="1116349" y="95004"/>
                </a:lnTo>
                <a:lnTo>
                  <a:pt x="1079272" y="116668"/>
                </a:lnTo>
                <a:lnTo>
                  <a:pt x="1046535" y="141642"/>
                </a:lnTo>
                <a:lnTo>
                  <a:pt x="1018763" y="169805"/>
                </a:lnTo>
                <a:lnTo>
                  <a:pt x="2778514" y="169805"/>
                </a:lnTo>
                <a:lnTo>
                  <a:pt x="2768021" y="145475"/>
                </a:lnTo>
                <a:lnTo>
                  <a:pt x="2742439" y="111083"/>
                </a:lnTo>
                <a:lnTo>
                  <a:pt x="2741786" y="110496"/>
                </a:lnTo>
                <a:lnTo>
                  <a:pt x="1632300" y="110496"/>
                </a:lnTo>
                <a:lnTo>
                  <a:pt x="1611696" y="98576"/>
                </a:lnTo>
                <a:lnTo>
                  <a:pt x="1566631" y="77688"/>
                </a:lnTo>
                <a:lnTo>
                  <a:pt x="1494326" y="55297"/>
                </a:lnTo>
                <a:lnTo>
                  <a:pt x="1444992" y="46148"/>
                </a:lnTo>
                <a:lnTo>
                  <a:pt x="1395006" y="41271"/>
                </a:lnTo>
                <a:lnTo>
                  <a:pt x="1344993" y="40547"/>
                </a:lnTo>
                <a:close/>
              </a:path>
              <a:path w="3139440" h="1449704">
                <a:moveTo>
                  <a:pt x="1911283" y="0"/>
                </a:moveTo>
                <a:lnTo>
                  <a:pt x="1862628" y="2862"/>
                </a:lnTo>
                <a:lnTo>
                  <a:pt x="1815450" y="10341"/>
                </a:lnTo>
                <a:lnTo>
                  <a:pt x="1770622" y="22250"/>
                </a:lnTo>
                <a:lnTo>
                  <a:pt x="1729020" y="38406"/>
                </a:lnTo>
                <a:lnTo>
                  <a:pt x="1691516" y="58622"/>
                </a:lnTo>
                <a:lnTo>
                  <a:pt x="1658984" y="82714"/>
                </a:lnTo>
                <a:lnTo>
                  <a:pt x="1632300" y="110496"/>
                </a:lnTo>
                <a:lnTo>
                  <a:pt x="2741786" y="110496"/>
                </a:lnTo>
                <a:lnTo>
                  <a:pt x="2707855" y="79954"/>
                </a:lnTo>
                <a:lnTo>
                  <a:pt x="2705540" y="78492"/>
                </a:lnTo>
                <a:lnTo>
                  <a:pt x="2167859" y="78492"/>
                </a:lnTo>
                <a:lnTo>
                  <a:pt x="2144308" y="61180"/>
                </a:lnTo>
                <a:lnTo>
                  <a:pt x="2088778" y="32272"/>
                </a:lnTo>
                <a:lnTo>
                  <a:pt x="2009528" y="8864"/>
                </a:lnTo>
                <a:lnTo>
                  <a:pt x="1960541" y="1938"/>
                </a:lnTo>
                <a:lnTo>
                  <a:pt x="1911283" y="0"/>
                </a:lnTo>
                <a:close/>
              </a:path>
              <a:path w="3139440" h="1449704">
                <a:moveTo>
                  <a:pt x="2432506" y="356"/>
                </a:moveTo>
                <a:lnTo>
                  <a:pt x="2383476" y="2883"/>
                </a:lnTo>
                <a:lnTo>
                  <a:pt x="2335390" y="9660"/>
                </a:lnTo>
                <a:lnTo>
                  <a:pt x="2289017" y="20648"/>
                </a:lnTo>
                <a:lnTo>
                  <a:pt x="2245125" y="35809"/>
                </a:lnTo>
                <a:lnTo>
                  <a:pt x="2204483" y="55103"/>
                </a:lnTo>
                <a:lnTo>
                  <a:pt x="2167859" y="78492"/>
                </a:lnTo>
                <a:lnTo>
                  <a:pt x="2705540" y="78492"/>
                </a:lnTo>
                <a:lnTo>
                  <a:pt x="2664937" y="52838"/>
                </a:lnTo>
                <a:lnTo>
                  <a:pt x="2622708" y="33530"/>
                </a:lnTo>
                <a:lnTo>
                  <a:pt x="2577582" y="18666"/>
                </a:lnTo>
                <a:lnTo>
                  <a:pt x="2530327" y="8209"/>
                </a:lnTo>
                <a:lnTo>
                  <a:pt x="2481713" y="2118"/>
                </a:lnTo>
                <a:lnTo>
                  <a:pt x="2432506" y="356"/>
                </a:lnTo>
                <a:close/>
              </a:path>
            </a:pathLst>
          </a:custGeom>
          <a:solidFill>
            <a:srgbClr val="FFFFFF"/>
          </a:solidFill>
        </p:spPr>
        <p:txBody>
          <a:bodyPr wrap="square" lIns="0" tIns="0" rIns="0" bIns="0" rtlCol="0"/>
          <a:lstStyle/>
          <a:p>
            <a:endParaRPr/>
          </a:p>
        </p:txBody>
      </p:sp>
      <p:sp>
        <p:nvSpPr>
          <p:cNvPr id="24" name="object 24"/>
          <p:cNvSpPr/>
          <p:nvPr/>
        </p:nvSpPr>
        <p:spPr>
          <a:xfrm>
            <a:off x="5978652" y="4117213"/>
            <a:ext cx="80645" cy="80645"/>
          </a:xfrm>
          <a:custGeom>
            <a:avLst/>
            <a:gdLst/>
            <a:ahLst/>
            <a:cxnLst/>
            <a:rect l="l" t="t" r="r" b="b"/>
            <a:pathLst>
              <a:path w="80645" h="80645">
                <a:moveTo>
                  <a:pt x="40132" y="0"/>
                </a:moveTo>
                <a:lnTo>
                  <a:pt x="24485" y="3165"/>
                </a:lnTo>
                <a:lnTo>
                  <a:pt x="11731" y="11795"/>
                </a:lnTo>
                <a:lnTo>
                  <a:pt x="3145" y="24592"/>
                </a:lnTo>
                <a:lnTo>
                  <a:pt x="0" y="40259"/>
                </a:lnTo>
                <a:lnTo>
                  <a:pt x="3145" y="55925"/>
                </a:lnTo>
                <a:lnTo>
                  <a:pt x="11731" y="68722"/>
                </a:lnTo>
                <a:lnTo>
                  <a:pt x="24485" y="77352"/>
                </a:lnTo>
                <a:lnTo>
                  <a:pt x="40132" y="80518"/>
                </a:lnTo>
                <a:lnTo>
                  <a:pt x="55852" y="77352"/>
                </a:lnTo>
                <a:lnTo>
                  <a:pt x="68643" y="68722"/>
                </a:lnTo>
                <a:lnTo>
                  <a:pt x="77243" y="55925"/>
                </a:lnTo>
                <a:lnTo>
                  <a:pt x="80390" y="40259"/>
                </a:lnTo>
                <a:lnTo>
                  <a:pt x="77243" y="24592"/>
                </a:lnTo>
                <a:lnTo>
                  <a:pt x="68643" y="11795"/>
                </a:lnTo>
                <a:lnTo>
                  <a:pt x="55852" y="3165"/>
                </a:lnTo>
                <a:lnTo>
                  <a:pt x="40132" y="0"/>
                </a:lnTo>
                <a:close/>
              </a:path>
            </a:pathLst>
          </a:custGeom>
          <a:solidFill>
            <a:srgbClr val="FFFFFF"/>
          </a:solidFill>
        </p:spPr>
        <p:txBody>
          <a:bodyPr wrap="square" lIns="0" tIns="0" rIns="0" bIns="0" rtlCol="0"/>
          <a:lstStyle/>
          <a:p>
            <a:endParaRPr/>
          </a:p>
        </p:txBody>
      </p:sp>
      <p:sp>
        <p:nvSpPr>
          <p:cNvPr id="25" name="object 25"/>
          <p:cNvSpPr/>
          <p:nvPr/>
        </p:nvSpPr>
        <p:spPr>
          <a:xfrm>
            <a:off x="6076060" y="4031234"/>
            <a:ext cx="161290" cy="161290"/>
          </a:xfrm>
          <a:custGeom>
            <a:avLst/>
            <a:gdLst/>
            <a:ahLst/>
            <a:cxnLst/>
            <a:rect l="l" t="t" r="r" b="b"/>
            <a:pathLst>
              <a:path w="161289" h="161289">
                <a:moveTo>
                  <a:pt x="80517" y="0"/>
                </a:moveTo>
                <a:lnTo>
                  <a:pt x="49184" y="6330"/>
                </a:lnTo>
                <a:lnTo>
                  <a:pt x="23590" y="23590"/>
                </a:lnTo>
                <a:lnTo>
                  <a:pt x="6330" y="49184"/>
                </a:lnTo>
                <a:lnTo>
                  <a:pt x="0" y="80518"/>
                </a:lnTo>
                <a:lnTo>
                  <a:pt x="6330" y="111904"/>
                </a:lnTo>
                <a:lnTo>
                  <a:pt x="23590" y="137493"/>
                </a:lnTo>
                <a:lnTo>
                  <a:pt x="49184" y="154723"/>
                </a:lnTo>
                <a:lnTo>
                  <a:pt x="80517" y="161036"/>
                </a:lnTo>
                <a:lnTo>
                  <a:pt x="111851" y="154723"/>
                </a:lnTo>
                <a:lnTo>
                  <a:pt x="137445" y="137493"/>
                </a:lnTo>
                <a:lnTo>
                  <a:pt x="154705" y="111904"/>
                </a:lnTo>
                <a:lnTo>
                  <a:pt x="161036" y="80518"/>
                </a:lnTo>
                <a:lnTo>
                  <a:pt x="154705" y="49184"/>
                </a:lnTo>
                <a:lnTo>
                  <a:pt x="137445" y="23590"/>
                </a:lnTo>
                <a:lnTo>
                  <a:pt x="111851" y="6330"/>
                </a:lnTo>
                <a:lnTo>
                  <a:pt x="80517" y="0"/>
                </a:lnTo>
                <a:close/>
              </a:path>
            </a:pathLst>
          </a:custGeom>
          <a:solidFill>
            <a:srgbClr val="FFFFFF"/>
          </a:solidFill>
        </p:spPr>
        <p:txBody>
          <a:bodyPr wrap="square" lIns="0" tIns="0" rIns="0" bIns="0" rtlCol="0"/>
          <a:lstStyle/>
          <a:p>
            <a:endParaRPr/>
          </a:p>
        </p:txBody>
      </p:sp>
      <p:sp>
        <p:nvSpPr>
          <p:cNvPr id="26" name="object 26"/>
          <p:cNvSpPr/>
          <p:nvPr/>
        </p:nvSpPr>
        <p:spPr>
          <a:xfrm>
            <a:off x="6250051" y="3920109"/>
            <a:ext cx="241935" cy="241935"/>
          </a:xfrm>
          <a:custGeom>
            <a:avLst/>
            <a:gdLst/>
            <a:ahLst/>
            <a:cxnLst/>
            <a:rect l="l" t="t" r="r" b="b"/>
            <a:pathLst>
              <a:path w="241935" h="241935">
                <a:moveTo>
                  <a:pt x="120776" y="0"/>
                </a:moveTo>
                <a:lnTo>
                  <a:pt x="73723" y="9495"/>
                </a:lnTo>
                <a:lnTo>
                  <a:pt x="35337" y="35385"/>
                </a:lnTo>
                <a:lnTo>
                  <a:pt x="9477" y="73777"/>
                </a:lnTo>
                <a:lnTo>
                  <a:pt x="0" y="120777"/>
                </a:lnTo>
                <a:lnTo>
                  <a:pt x="9477" y="167776"/>
                </a:lnTo>
                <a:lnTo>
                  <a:pt x="35337" y="206168"/>
                </a:lnTo>
                <a:lnTo>
                  <a:pt x="73723" y="232058"/>
                </a:lnTo>
                <a:lnTo>
                  <a:pt x="120776" y="241554"/>
                </a:lnTo>
                <a:lnTo>
                  <a:pt x="167776" y="232058"/>
                </a:lnTo>
                <a:lnTo>
                  <a:pt x="206168" y="206168"/>
                </a:lnTo>
                <a:lnTo>
                  <a:pt x="232058" y="167776"/>
                </a:lnTo>
                <a:lnTo>
                  <a:pt x="241553" y="120777"/>
                </a:lnTo>
                <a:lnTo>
                  <a:pt x="232058" y="73777"/>
                </a:lnTo>
                <a:lnTo>
                  <a:pt x="206168" y="35385"/>
                </a:lnTo>
                <a:lnTo>
                  <a:pt x="167776" y="9495"/>
                </a:lnTo>
                <a:lnTo>
                  <a:pt x="120776" y="0"/>
                </a:lnTo>
                <a:close/>
              </a:path>
            </a:pathLst>
          </a:custGeom>
          <a:solidFill>
            <a:srgbClr val="FFFFFF"/>
          </a:solidFill>
        </p:spPr>
        <p:txBody>
          <a:bodyPr wrap="square" lIns="0" tIns="0" rIns="0" bIns="0" rtlCol="0"/>
          <a:lstStyle/>
          <a:p>
            <a:endParaRPr/>
          </a:p>
        </p:txBody>
      </p:sp>
      <p:sp>
        <p:nvSpPr>
          <p:cNvPr id="27" name="object 27"/>
          <p:cNvSpPr/>
          <p:nvPr/>
        </p:nvSpPr>
        <p:spPr>
          <a:xfrm>
            <a:off x="6212870" y="2853048"/>
            <a:ext cx="3139440" cy="1449705"/>
          </a:xfrm>
          <a:custGeom>
            <a:avLst/>
            <a:gdLst/>
            <a:ahLst/>
            <a:cxnLst/>
            <a:rect l="l" t="t" r="r" b="b"/>
            <a:pathLst>
              <a:path w="3139440" h="1449704">
                <a:moveTo>
                  <a:pt x="285084" y="477399"/>
                </a:moveTo>
                <a:lnTo>
                  <a:pt x="280591" y="438767"/>
                </a:lnTo>
                <a:lnTo>
                  <a:pt x="283671" y="400930"/>
                </a:lnTo>
                <a:lnTo>
                  <a:pt x="293931" y="364213"/>
                </a:lnTo>
                <a:lnTo>
                  <a:pt x="310977" y="328942"/>
                </a:lnTo>
                <a:lnTo>
                  <a:pt x="334416" y="295442"/>
                </a:lnTo>
                <a:lnTo>
                  <a:pt x="363854" y="264040"/>
                </a:lnTo>
                <a:lnTo>
                  <a:pt x="398897" y="235061"/>
                </a:lnTo>
                <a:lnTo>
                  <a:pt x="439151" y="208831"/>
                </a:lnTo>
                <a:lnTo>
                  <a:pt x="484224" y="185675"/>
                </a:lnTo>
                <a:lnTo>
                  <a:pt x="533720" y="165919"/>
                </a:lnTo>
                <a:lnTo>
                  <a:pt x="587247" y="149889"/>
                </a:lnTo>
                <a:lnTo>
                  <a:pt x="644412" y="137910"/>
                </a:lnTo>
                <a:lnTo>
                  <a:pt x="704819" y="130308"/>
                </a:lnTo>
                <a:lnTo>
                  <a:pt x="759251" y="127598"/>
                </a:lnTo>
                <a:lnTo>
                  <a:pt x="813503" y="128695"/>
                </a:lnTo>
                <a:lnTo>
                  <a:pt x="867077" y="133531"/>
                </a:lnTo>
                <a:lnTo>
                  <a:pt x="919477" y="142039"/>
                </a:lnTo>
                <a:lnTo>
                  <a:pt x="970205" y="154153"/>
                </a:lnTo>
                <a:lnTo>
                  <a:pt x="1018763" y="169805"/>
                </a:lnTo>
                <a:lnTo>
                  <a:pt x="1046535" y="141642"/>
                </a:lnTo>
                <a:lnTo>
                  <a:pt x="1079272" y="116668"/>
                </a:lnTo>
                <a:lnTo>
                  <a:pt x="1116349" y="95004"/>
                </a:lnTo>
                <a:lnTo>
                  <a:pt x="1157141" y="76770"/>
                </a:lnTo>
                <a:lnTo>
                  <a:pt x="1201026" y="62088"/>
                </a:lnTo>
                <a:lnTo>
                  <a:pt x="1247379" y="51076"/>
                </a:lnTo>
                <a:lnTo>
                  <a:pt x="1295576" y="43856"/>
                </a:lnTo>
                <a:lnTo>
                  <a:pt x="1344993" y="40547"/>
                </a:lnTo>
                <a:lnTo>
                  <a:pt x="1395006" y="41271"/>
                </a:lnTo>
                <a:lnTo>
                  <a:pt x="1444992" y="46148"/>
                </a:lnTo>
                <a:lnTo>
                  <a:pt x="1494326" y="55297"/>
                </a:lnTo>
                <a:lnTo>
                  <a:pt x="1542384" y="68840"/>
                </a:lnTo>
                <a:lnTo>
                  <a:pt x="1589771" y="87620"/>
                </a:lnTo>
                <a:lnTo>
                  <a:pt x="1632300" y="110496"/>
                </a:lnTo>
                <a:lnTo>
                  <a:pt x="1658984" y="82714"/>
                </a:lnTo>
                <a:lnTo>
                  <a:pt x="1691516" y="58622"/>
                </a:lnTo>
                <a:lnTo>
                  <a:pt x="1729020" y="38406"/>
                </a:lnTo>
                <a:lnTo>
                  <a:pt x="1770622" y="22250"/>
                </a:lnTo>
                <a:lnTo>
                  <a:pt x="1815450" y="10341"/>
                </a:lnTo>
                <a:lnTo>
                  <a:pt x="1862628" y="2862"/>
                </a:lnTo>
                <a:lnTo>
                  <a:pt x="1911283" y="0"/>
                </a:lnTo>
                <a:lnTo>
                  <a:pt x="1960541" y="1938"/>
                </a:lnTo>
                <a:lnTo>
                  <a:pt x="2009528" y="8864"/>
                </a:lnTo>
                <a:lnTo>
                  <a:pt x="2057369" y="20961"/>
                </a:lnTo>
                <a:lnTo>
                  <a:pt x="2117853" y="45726"/>
                </a:lnTo>
                <a:lnTo>
                  <a:pt x="2167859" y="78492"/>
                </a:lnTo>
                <a:lnTo>
                  <a:pt x="2204483" y="55103"/>
                </a:lnTo>
                <a:lnTo>
                  <a:pt x="2245125" y="35809"/>
                </a:lnTo>
                <a:lnTo>
                  <a:pt x="2289017" y="20648"/>
                </a:lnTo>
                <a:lnTo>
                  <a:pt x="2335390" y="9660"/>
                </a:lnTo>
                <a:lnTo>
                  <a:pt x="2383476" y="2883"/>
                </a:lnTo>
                <a:lnTo>
                  <a:pt x="2432506" y="356"/>
                </a:lnTo>
                <a:lnTo>
                  <a:pt x="2481713" y="2118"/>
                </a:lnTo>
                <a:lnTo>
                  <a:pt x="2530327" y="8209"/>
                </a:lnTo>
                <a:lnTo>
                  <a:pt x="2577582" y="18666"/>
                </a:lnTo>
                <a:lnTo>
                  <a:pt x="2622708" y="33530"/>
                </a:lnTo>
                <a:lnTo>
                  <a:pt x="2664937" y="52838"/>
                </a:lnTo>
                <a:lnTo>
                  <a:pt x="2707855" y="79954"/>
                </a:lnTo>
                <a:lnTo>
                  <a:pt x="2742439" y="111083"/>
                </a:lnTo>
                <a:lnTo>
                  <a:pt x="2768021" y="145475"/>
                </a:lnTo>
                <a:lnTo>
                  <a:pt x="2783936" y="182378"/>
                </a:lnTo>
                <a:lnTo>
                  <a:pt x="2843214" y="195866"/>
                </a:lnTo>
                <a:lnTo>
                  <a:pt x="2896851" y="214657"/>
                </a:lnTo>
                <a:lnTo>
                  <a:pt x="2944289" y="238137"/>
                </a:lnTo>
                <a:lnTo>
                  <a:pt x="2984968" y="265688"/>
                </a:lnTo>
                <a:lnTo>
                  <a:pt x="3018330" y="296694"/>
                </a:lnTo>
                <a:lnTo>
                  <a:pt x="3043818" y="330538"/>
                </a:lnTo>
                <a:lnTo>
                  <a:pt x="3060871" y="366605"/>
                </a:lnTo>
                <a:lnTo>
                  <a:pt x="3068932" y="404276"/>
                </a:lnTo>
                <a:lnTo>
                  <a:pt x="3067442" y="442937"/>
                </a:lnTo>
                <a:lnTo>
                  <a:pt x="3055843" y="481971"/>
                </a:lnTo>
                <a:lnTo>
                  <a:pt x="3038063" y="513975"/>
                </a:lnTo>
                <a:lnTo>
                  <a:pt x="3072608" y="546220"/>
                </a:lnTo>
                <a:lnTo>
                  <a:pt x="3099925" y="580142"/>
                </a:lnTo>
                <a:lnTo>
                  <a:pt x="3120099" y="615334"/>
                </a:lnTo>
                <a:lnTo>
                  <a:pt x="3133214" y="651389"/>
                </a:lnTo>
                <a:lnTo>
                  <a:pt x="3139355" y="687902"/>
                </a:lnTo>
                <a:lnTo>
                  <a:pt x="3138608" y="724465"/>
                </a:lnTo>
                <a:lnTo>
                  <a:pt x="3116789" y="796117"/>
                </a:lnTo>
                <a:lnTo>
                  <a:pt x="3095886" y="830393"/>
                </a:lnTo>
                <a:lnTo>
                  <a:pt x="3068435" y="863094"/>
                </a:lnTo>
                <a:lnTo>
                  <a:pt x="3034520" y="893813"/>
                </a:lnTo>
                <a:lnTo>
                  <a:pt x="2994226" y="922144"/>
                </a:lnTo>
                <a:lnTo>
                  <a:pt x="2947639" y="947680"/>
                </a:lnTo>
                <a:lnTo>
                  <a:pt x="2906004" y="965724"/>
                </a:lnTo>
                <a:lnTo>
                  <a:pt x="2861815" y="980934"/>
                </a:lnTo>
                <a:lnTo>
                  <a:pt x="2815444" y="993217"/>
                </a:lnTo>
                <a:lnTo>
                  <a:pt x="2767262" y="1002483"/>
                </a:lnTo>
                <a:lnTo>
                  <a:pt x="2717642" y="1008640"/>
                </a:lnTo>
                <a:lnTo>
                  <a:pt x="2713342" y="1044413"/>
                </a:lnTo>
                <a:lnTo>
                  <a:pt x="2683308" y="1111153"/>
                </a:lnTo>
                <a:lnTo>
                  <a:pt x="2658582" y="1141496"/>
                </a:lnTo>
                <a:lnTo>
                  <a:pt x="2628055" y="1169405"/>
                </a:lnTo>
                <a:lnTo>
                  <a:pt x="2592229" y="1194568"/>
                </a:lnTo>
                <a:lnTo>
                  <a:pt x="2551610" y="1216672"/>
                </a:lnTo>
                <a:lnTo>
                  <a:pt x="2506700" y="1235406"/>
                </a:lnTo>
                <a:lnTo>
                  <a:pt x="2458002" y="1250456"/>
                </a:lnTo>
                <a:lnTo>
                  <a:pt x="2406022" y="1261511"/>
                </a:lnTo>
                <a:lnTo>
                  <a:pt x="2351261" y="1268259"/>
                </a:lnTo>
                <a:lnTo>
                  <a:pt x="2294224" y="1270387"/>
                </a:lnTo>
                <a:lnTo>
                  <a:pt x="2236564" y="1267601"/>
                </a:lnTo>
                <a:lnTo>
                  <a:pt x="2180321" y="1259909"/>
                </a:lnTo>
                <a:lnTo>
                  <a:pt x="2126292" y="1247456"/>
                </a:lnTo>
                <a:lnTo>
                  <a:pt x="2075276" y="1230382"/>
                </a:lnTo>
                <a:lnTo>
                  <a:pt x="2055546" y="1264292"/>
                </a:lnTo>
                <a:lnTo>
                  <a:pt x="2030300" y="1295871"/>
                </a:lnTo>
                <a:lnTo>
                  <a:pt x="1999995" y="1324963"/>
                </a:lnTo>
                <a:lnTo>
                  <a:pt x="1965092" y="1351414"/>
                </a:lnTo>
                <a:lnTo>
                  <a:pt x="1926048" y="1375069"/>
                </a:lnTo>
                <a:lnTo>
                  <a:pt x="1883322" y="1395774"/>
                </a:lnTo>
                <a:lnTo>
                  <a:pt x="1837373" y="1413373"/>
                </a:lnTo>
                <a:lnTo>
                  <a:pt x="1788660" y="1427713"/>
                </a:lnTo>
                <a:lnTo>
                  <a:pt x="1737642" y="1438637"/>
                </a:lnTo>
                <a:lnTo>
                  <a:pt x="1684777" y="1445993"/>
                </a:lnTo>
                <a:lnTo>
                  <a:pt x="1630524" y="1449625"/>
                </a:lnTo>
                <a:lnTo>
                  <a:pt x="1575342" y="1449378"/>
                </a:lnTo>
                <a:lnTo>
                  <a:pt x="1519689" y="1445098"/>
                </a:lnTo>
                <a:lnTo>
                  <a:pt x="1464025" y="1436630"/>
                </a:lnTo>
                <a:lnTo>
                  <a:pt x="1411034" y="1424387"/>
                </a:lnTo>
                <a:lnTo>
                  <a:pt x="1360943" y="1408497"/>
                </a:lnTo>
                <a:lnTo>
                  <a:pt x="1314197" y="1389164"/>
                </a:lnTo>
                <a:lnTo>
                  <a:pt x="1271239" y="1366592"/>
                </a:lnTo>
                <a:lnTo>
                  <a:pt x="1232515" y="1340986"/>
                </a:lnTo>
                <a:lnTo>
                  <a:pt x="1198468" y="1312551"/>
                </a:lnTo>
                <a:lnTo>
                  <a:pt x="1150883" y="1328724"/>
                </a:lnTo>
                <a:lnTo>
                  <a:pt x="1101981" y="1341731"/>
                </a:lnTo>
                <a:lnTo>
                  <a:pt x="1052083" y="1351623"/>
                </a:lnTo>
                <a:lnTo>
                  <a:pt x="1001511" y="1358451"/>
                </a:lnTo>
                <a:lnTo>
                  <a:pt x="950588" y="1362267"/>
                </a:lnTo>
                <a:lnTo>
                  <a:pt x="899636" y="1363122"/>
                </a:lnTo>
                <a:lnTo>
                  <a:pt x="848976" y="1361065"/>
                </a:lnTo>
                <a:lnTo>
                  <a:pt x="798931" y="1356150"/>
                </a:lnTo>
                <a:lnTo>
                  <a:pt x="749824" y="1348425"/>
                </a:lnTo>
                <a:lnTo>
                  <a:pt x="701976" y="1337943"/>
                </a:lnTo>
                <a:lnTo>
                  <a:pt x="655709" y="1324755"/>
                </a:lnTo>
                <a:lnTo>
                  <a:pt x="611345" y="1308911"/>
                </a:lnTo>
                <a:lnTo>
                  <a:pt x="569207" y="1290463"/>
                </a:lnTo>
                <a:lnTo>
                  <a:pt x="529618" y="1269462"/>
                </a:lnTo>
                <a:lnTo>
                  <a:pt x="492898" y="1245958"/>
                </a:lnTo>
                <a:lnTo>
                  <a:pt x="459370" y="1220003"/>
                </a:lnTo>
                <a:lnTo>
                  <a:pt x="429356" y="1191647"/>
                </a:lnTo>
                <a:lnTo>
                  <a:pt x="425419" y="1187456"/>
                </a:lnTo>
                <a:lnTo>
                  <a:pt x="423387" y="1185297"/>
                </a:lnTo>
                <a:lnTo>
                  <a:pt x="366289" y="1186292"/>
                </a:lnTo>
                <a:lnTo>
                  <a:pt x="311396" y="1181054"/>
                </a:lnTo>
                <a:lnTo>
                  <a:pt x="259698" y="1170076"/>
                </a:lnTo>
                <a:lnTo>
                  <a:pt x="212187" y="1153852"/>
                </a:lnTo>
                <a:lnTo>
                  <a:pt x="169852" y="1132875"/>
                </a:lnTo>
                <a:lnTo>
                  <a:pt x="133686" y="1107639"/>
                </a:lnTo>
                <a:lnTo>
                  <a:pt x="104679" y="1078636"/>
                </a:lnTo>
                <a:lnTo>
                  <a:pt x="83821" y="1046361"/>
                </a:lnTo>
                <a:lnTo>
                  <a:pt x="71621" y="967944"/>
                </a:lnTo>
                <a:lnTo>
                  <a:pt x="85853" y="926058"/>
                </a:lnTo>
                <a:lnTo>
                  <a:pt x="114039" y="887077"/>
                </a:lnTo>
                <a:lnTo>
                  <a:pt x="155417" y="852430"/>
                </a:lnTo>
                <a:lnTo>
                  <a:pt x="103789" y="828634"/>
                </a:lnTo>
                <a:lnTo>
                  <a:pt x="61983" y="799695"/>
                </a:lnTo>
                <a:lnTo>
                  <a:pt x="30448" y="766712"/>
                </a:lnTo>
                <a:lnTo>
                  <a:pt x="9637" y="730780"/>
                </a:lnTo>
                <a:lnTo>
                  <a:pt x="0" y="692997"/>
                </a:lnTo>
                <a:lnTo>
                  <a:pt x="1987" y="654459"/>
                </a:lnTo>
                <a:lnTo>
                  <a:pt x="16051" y="616263"/>
                </a:lnTo>
                <a:lnTo>
                  <a:pt x="42641" y="579507"/>
                </a:lnTo>
                <a:lnTo>
                  <a:pt x="77491" y="548917"/>
                </a:lnTo>
                <a:lnTo>
                  <a:pt x="120211" y="523338"/>
                </a:lnTo>
                <a:lnTo>
                  <a:pt x="169496" y="503301"/>
                </a:lnTo>
                <a:lnTo>
                  <a:pt x="224042" y="489335"/>
                </a:lnTo>
                <a:lnTo>
                  <a:pt x="282544" y="481971"/>
                </a:lnTo>
                <a:lnTo>
                  <a:pt x="285084" y="477399"/>
                </a:lnTo>
                <a:close/>
              </a:path>
            </a:pathLst>
          </a:custGeom>
          <a:ln w="12192">
            <a:solidFill>
              <a:srgbClr val="EC7C30"/>
            </a:solidFill>
          </a:ln>
        </p:spPr>
        <p:txBody>
          <a:bodyPr wrap="square" lIns="0" tIns="0" rIns="0" bIns="0" rtlCol="0"/>
          <a:lstStyle/>
          <a:p>
            <a:endParaRPr/>
          </a:p>
        </p:txBody>
      </p:sp>
      <p:sp>
        <p:nvSpPr>
          <p:cNvPr id="28" name="object 28"/>
          <p:cNvSpPr/>
          <p:nvPr/>
        </p:nvSpPr>
        <p:spPr>
          <a:xfrm>
            <a:off x="5978652" y="4117213"/>
            <a:ext cx="80645" cy="80645"/>
          </a:xfrm>
          <a:custGeom>
            <a:avLst/>
            <a:gdLst/>
            <a:ahLst/>
            <a:cxnLst/>
            <a:rect l="l" t="t" r="r" b="b"/>
            <a:pathLst>
              <a:path w="80645" h="80645">
                <a:moveTo>
                  <a:pt x="80390" y="40259"/>
                </a:moveTo>
                <a:lnTo>
                  <a:pt x="77243" y="55925"/>
                </a:lnTo>
                <a:lnTo>
                  <a:pt x="68643" y="68722"/>
                </a:lnTo>
                <a:lnTo>
                  <a:pt x="55852" y="77352"/>
                </a:lnTo>
                <a:lnTo>
                  <a:pt x="40132" y="80518"/>
                </a:lnTo>
                <a:lnTo>
                  <a:pt x="24485" y="77352"/>
                </a:lnTo>
                <a:lnTo>
                  <a:pt x="11731" y="68722"/>
                </a:lnTo>
                <a:lnTo>
                  <a:pt x="3145" y="55925"/>
                </a:lnTo>
                <a:lnTo>
                  <a:pt x="0" y="40259"/>
                </a:lnTo>
                <a:lnTo>
                  <a:pt x="3145" y="24592"/>
                </a:lnTo>
                <a:lnTo>
                  <a:pt x="11731" y="11795"/>
                </a:lnTo>
                <a:lnTo>
                  <a:pt x="24485" y="3165"/>
                </a:lnTo>
                <a:lnTo>
                  <a:pt x="40132" y="0"/>
                </a:lnTo>
                <a:lnTo>
                  <a:pt x="55852" y="3165"/>
                </a:lnTo>
                <a:lnTo>
                  <a:pt x="68643" y="11795"/>
                </a:lnTo>
                <a:lnTo>
                  <a:pt x="77243" y="24592"/>
                </a:lnTo>
                <a:lnTo>
                  <a:pt x="80390" y="40259"/>
                </a:lnTo>
                <a:close/>
              </a:path>
            </a:pathLst>
          </a:custGeom>
          <a:ln w="12192">
            <a:solidFill>
              <a:srgbClr val="EC7C30"/>
            </a:solidFill>
          </a:ln>
        </p:spPr>
        <p:txBody>
          <a:bodyPr wrap="square" lIns="0" tIns="0" rIns="0" bIns="0" rtlCol="0"/>
          <a:lstStyle/>
          <a:p>
            <a:endParaRPr/>
          </a:p>
        </p:txBody>
      </p:sp>
      <p:sp>
        <p:nvSpPr>
          <p:cNvPr id="29" name="object 29"/>
          <p:cNvSpPr/>
          <p:nvPr/>
        </p:nvSpPr>
        <p:spPr>
          <a:xfrm>
            <a:off x="6076060" y="4031234"/>
            <a:ext cx="161290" cy="161290"/>
          </a:xfrm>
          <a:custGeom>
            <a:avLst/>
            <a:gdLst/>
            <a:ahLst/>
            <a:cxnLst/>
            <a:rect l="l" t="t" r="r" b="b"/>
            <a:pathLst>
              <a:path w="161289" h="161289">
                <a:moveTo>
                  <a:pt x="161036" y="80518"/>
                </a:moveTo>
                <a:lnTo>
                  <a:pt x="154705" y="111904"/>
                </a:lnTo>
                <a:lnTo>
                  <a:pt x="137445" y="137493"/>
                </a:lnTo>
                <a:lnTo>
                  <a:pt x="111851" y="154723"/>
                </a:lnTo>
                <a:lnTo>
                  <a:pt x="80517" y="161036"/>
                </a:lnTo>
                <a:lnTo>
                  <a:pt x="49184" y="154723"/>
                </a:lnTo>
                <a:lnTo>
                  <a:pt x="23590" y="137493"/>
                </a:lnTo>
                <a:lnTo>
                  <a:pt x="6330" y="111904"/>
                </a:lnTo>
                <a:lnTo>
                  <a:pt x="0" y="80518"/>
                </a:lnTo>
                <a:lnTo>
                  <a:pt x="6330" y="49184"/>
                </a:lnTo>
                <a:lnTo>
                  <a:pt x="23590" y="23590"/>
                </a:lnTo>
                <a:lnTo>
                  <a:pt x="49184" y="6330"/>
                </a:lnTo>
                <a:lnTo>
                  <a:pt x="80517" y="0"/>
                </a:lnTo>
                <a:lnTo>
                  <a:pt x="111851" y="6330"/>
                </a:lnTo>
                <a:lnTo>
                  <a:pt x="137445" y="23590"/>
                </a:lnTo>
                <a:lnTo>
                  <a:pt x="154705" y="49184"/>
                </a:lnTo>
                <a:lnTo>
                  <a:pt x="161036" y="80518"/>
                </a:lnTo>
                <a:close/>
              </a:path>
            </a:pathLst>
          </a:custGeom>
          <a:ln w="12192">
            <a:solidFill>
              <a:srgbClr val="EC7C30"/>
            </a:solidFill>
          </a:ln>
        </p:spPr>
        <p:txBody>
          <a:bodyPr wrap="square" lIns="0" tIns="0" rIns="0" bIns="0" rtlCol="0"/>
          <a:lstStyle/>
          <a:p>
            <a:endParaRPr/>
          </a:p>
        </p:txBody>
      </p:sp>
      <p:sp>
        <p:nvSpPr>
          <p:cNvPr id="30" name="object 30"/>
          <p:cNvSpPr/>
          <p:nvPr/>
        </p:nvSpPr>
        <p:spPr>
          <a:xfrm>
            <a:off x="6250051" y="3920109"/>
            <a:ext cx="241935" cy="241935"/>
          </a:xfrm>
          <a:custGeom>
            <a:avLst/>
            <a:gdLst/>
            <a:ahLst/>
            <a:cxnLst/>
            <a:rect l="l" t="t" r="r" b="b"/>
            <a:pathLst>
              <a:path w="241935" h="241935">
                <a:moveTo>
                  <a:pt x="241553" y="120777"/>
                </a:moveTo>
                <a:lnTo>
                  <a:pt x="232058" y="167776"/>
                </a:lnTo>
                <a:lnTo>
                  <a:pt x="206168" y="206168"/>
                </a:lnTo>
                <a:lnTo>
                  <a:pt x="167776" y="232058"/>
                </a:lnTo>
                <a:lnTo>
                  <a:pt x="120776" y="241554"/>
                </a:lnTo>
                <a:lnTo>
                  <a:pt x="73723" y="232058"/>
                </a:lnTo>
                <a:lnTo>
                  <a:pt x="35337" y="206168"/>
                </a:lnTo>
                <a:lnTo>
                  <a:pt x="9477" y="167776"/>
                </a:lnTo>
                <a:lnTo>
                  <a:pt x="0" y="120777"/>
                </a:lnTo>
                <a:lnTo>
                  <a:pt x="9477" y="73777"/>
                </a:lnTo>
                <a:lnTo>
                  <a:pt x="35337" y="35385"/>
                </a:lnTo>
                <a:lnTo>
                  <a:pt x="73723" y="9495"/>
                </a:lnTo>
                <a:lnTo>
                  <a:pt x="120776" y="0"/>
                </a:lnTo>
                <a:lnTo>
                  <a:pt x="167776" y="9495"/>
                </a:lnTo>
                <a:lnTo>
                  <a:pt x="206168" y="35385"/>
                </a:lnTo>
                <a:lnTo>
                  <a:pt x="232058" y="73777"/>
                </a:lnTo>
                <a:lnTo>
                  <a:pt x="241553" y="120777"/>
                </a:lnTo>
                <a:close/>
              </a:path>
            </a:pathLst>
          </a:custGeom>
          <a:ln w="12191">
            <a:solidFill>
              <a:srgbClr val="EC7C30"/>
            </a:solidFill>
          </a:ln>
        </p:spPr>
        <p:txBody>
          <a:bodyPr wrap="square" lIns="0" tIns="0" rIns="0" bIns="0" rtlCol="0"/>
          <a:lstStyle/>
          <a:p>
            <a:endParaRPr/>
          </a:p>
        </p:txBody>
      </p:sp>
      <p:sp>
        <p:nvSpPr>
          <p:cNvPr id="31" name="object 31"/>
          <p:cNvSpPr/>
          <p:nvPr/>
        </p:nvSpPr>
        <p:spPr>
          <a:xfrm>
            <a:off x="6371716" y="3699890"/>
            <a:ext cx="184150" cy="27305"/>
          </a:xfrm>
          <a:custGeom>
            <a:avLst/>
            <a:gdLst/>
            <a:ahLst/>
            <a:cxnLst/>
            <a:rect l="l" t="t" r="r" b="b"/>
            <a:pathLst>
              <a:path w="184150" h="27304">
                <a:moveTo>
                  <a:pt x="183896" y="26669"/>
                </a:moveTo>
                <a:lnTo>
                  <a:pt x="135856" y="26735"/>
                </a:lnTo>
                <a:lnTo>
                  <a:pt x="88661" y="22240"/>
                </a:lnTo>
                <a:lnTo>
                  <a:pt x="43110" y="13293"/>
                </a:lnTo>
                <a:lnTo>
                  <a:pt x="0" y="0"/>
                </a:lnTo>
              </a:path>
            </a:pathLst>
          </a:custGeom>
          <a:ln w="12192">
            <a:solidFill>
              <a:srgbClr val="EC7C30"/>
            </a:solidFill>
          </a:ln>
        </p:spPr>
        <p:txBody>
          <a:bodyPr wrap="square" lIns="0" tIns="0" rIns="0" bIns="0" rtlCol="0"/>
          <a:lstStyle/>
          <a:p>
            <a:endParaRPr/>
          </a:p>
        </p:txBody>
      </p:sp>
      <p:sp>
        <p:nvSpPr>
          <p:cNvPr id="32" name="object 32"/>
          <p:cNvSpPr/>
          <p:nvPr/>
        </p:nvSpPr>
        <p:spPr>
          <a:xfrm>
            <a:off x="6637401" y="4019169"/>
            <a:ext cx="80645" cy="13335"/>
          </a:xfrm>
          <a:custGeom>
            <a:avLst/>
            <a:gdLst/>
            <a:ahLst/>
            <a:cxnLst/>
            <a:rect l="l" t="t" r="r" b="b"/>
            <a:pathLst>
              <a:path w="80645" h="13335">
                <a:moveTo>
                  <a:pt x="80518" y="0"/>
                </a:moveTo>
                <a:lnTo>
                  <a:pt x="60882" y="4450"/>
                </a:lnTo>
                <a:lnTo>
                  <a:pt x="40878" y="8080"/>
                </a:lnTo>
                <a:lnTo>
                  <a:pt x="20564" y="10876"/>
                </a:lnTo>
                <a:lnTo>
                  <a:pt x="0" y="12826"/>
                </a:lnTo>
              </a:path>
            </a:pathLst>
          </a:custGeom>
          <a:ln w="12192">
            <a:solidFill>
              <a:srgbClr val="EC7C30"/>
            </a:solidFill>
          </a:ln>
        </p:spPr>
        <p:txBody>
          <a:bodyPr wrap="square" lIns="0" tIns="0" rIns="0" bIns="0" rtlCol="0"/>
          <a:lstStyle/>
          <a:p>
            <a:endParaRPr/>
          </a:p>
        </p:txBody>
      </p:sp>
      <p:sp>
        <p:nvSpPr>
          <p:cNvPr id="33" name="object 33"/>
          <p:cNvSpPr/>
          <p:nvPr/>
        </p:nvSpPr>
        <p:spPr>
          <a:xfrm>
            <a:off x="7362697" y="4101465"/>
            <a:ext cx="48895" cy="58419"/>
          </a:xfrm>
          <a:custGeom>
            <a:avLst/>
            <a:gdLst/>
            <a:ahLst/>
            <a:cxnLst/>
            <a:rect l="l" t="t" r="r" b="b"/>
            <a:pathLst>
              <a:path w="48895" h="58420">
                <a:moveTo>
                  <a:pt x="48513" y="58293"/>
                </a:moveTo>
                <a:lnTo>
                  <a:pt x="34540" y="44344"/>
                </a:lnTo>
                <a:lnTo>
                  <a:pt x="21780" y="29956"/>
                </a:lnTo>
                <a:lnTo>
                  <a:pt x="10259" y="15162"/>
                </a:lnTo>
                <a:lnTo>
                  <a:pt x="0" y="0"/>
                </a:lnTo>
              </a:path>
            </a:pathLst>
          </a:custGeom>
          <a:ln w="12192">
            <a:solidFill>
              <a:srgbClr val="EC7C30"/>
            </a:solidFill>
          </a:ln>
        </p:spPr>
        <p:txBody>
          <a:bodyPr wrap="square" lIns="0" tIns="0" rIns="0" bIns="0" rtlCol="0"/>
          <a:lstStyle/>
          <a:p>
            <a:endParaRPr/>
          </a:p>
        </p:txBody>
      </p:sp>
      <p:sp>
        <p:nvSpPr>
          <p:cNvPr id="34" name="object 34"/>
          <p:cNvSpPr/>
          <p:nvPr/>
        </p:nvSpPr>
        <p:spPr>
          <a:xfrm>
            <a:off x="8288401" y="4014215"/>
            <a:ext cx="19685" cy="64135"/>
          </a:xfrm>
          <a:custGeom>
            <a:avLst/>
            <a:gdLst/>
            <a:ahLst/>
            <a:cxnLst/>
            <a:rect l="l" t="t" r="r" b="b"/>
            <a:pathLst>
              <a:path w="19684" h="64135">
                <a:moveTo>
                  <a:pt x="19303" y="0"/>
                </a:moveTo>
                <a:lnTo>
                  <a:pt x="16519" y="16234"/>
                </a:lnTo>
                <a:lnTo>
                  <a:pt x="12366" y="32337"/>
                </a:lnTo>
                <a:lnTo>
                  <a:pt x="6856" y="48273"/>
                </a:lnTo>
                <a:lnTo>
                  <a:pt x="0" y="64007"/>
                </a:lnTo>
              </a:path>
            </a:pathLst>
          </a:custGeom>
          <a:ln w="12192">
            <a:solidFill>
              <a:srgbClr val="EC7C30"/>
            </a:solidFill>
          </a:ln>
        </p:spPr>
        <p:txBody>
          <a:bodyPr wrap="square" lIns="0" tIns="0" rIns="0" bIns="0" rtlCol="0"/>
          <a:lstStyle/>
          <a:p>
            <a:endParaRPr/>
          </a:p>
        </p:txBody>
      </p:sp>
      <p:sp>
        <p:nvSpPr>
          <p:cNvPr id="35" name="object 35"/>
          <p:cNvSpPr/>
          <p:nvPr/>
        </p:nvSpPr>
        <p:spPr>
          <a:xfrm>
            <a:off x="8686545" y="3612388"/>
            <a:ext cx="248284" cy="251587"/>
          </a:xfrm>
          <a:prstGeom prst="rect">
            <a:avLst/>
          </a:prstGeom>
          <a:blipFill>
            <a:blip r:embed="rId7" cstate="print"/>
            <a:stretch>
              <a:fillRect/>
            </a:stretch>
          </a:blipFill>
        </p:spPr>
        <p:txBody>
          <a:bodyPr wrap="square" lIns="0" tIns="0" rIns="0" bIns="0" rtlCol="0"/>
          <a:lstStyle/>
          <a:p>
            <a:endParaRPr/>
          </a:p>
        </p:txBody>
      </p:sp>
      <p:sp>
        <p:nvSpPr>
          <p:cNvPr id="36" name="object 36"/>
          <p:cNvSpPr/>
          <p:nvPr/>
        </p:nvSpPr>
        <p:spPr>
          <a:xfrm>
            <a:off x="9144381" y="3363467"/>
            <a:ext cx="105410" cy="90170"/>
          </a:xfrm>
          <a:custGeom>
            <a:avLst/>
            <a:gdLst/>
            <a:ahLst/>
            <a:cxnLst/>
            <a:rect l="l" t="t" r="r" b="b"/>
            <a:pathLst>
              <a:path w="105409" h="90170">
                <a:moveTo>
                  <a:pt x="105155" y="0"/>
                </a:moveTo>
                <a:lnTo>
                  <a:pt x="85171" y="25227"/>
                </a:lnTo>
                <a:lnTo>
                  <a:pt x="60817" y="48752"/>
                </a:lnTo>
                <a:lnTo>
                  <a:pt x="32343" y="70348"/>
                </a:lnTo>
                <a:lnTo>
                  <a:pt x="0" y="89789"/>
                </a:lnTo>
              </a:path>
            </a:pathLst>
          </a:custGeom>
          <a:ln w="12192">
            <a:solidFill>
              <a:srgbClr val="EC7C30"/>
            </a:solidFill>
          </a:ln>
        </p:spPr>
        <p:txBody>
          <a:bodyPr wrap="square" lIns="0" tIns="0" rIns="0" bIns="0" rtlCol="0"/>
          <a:lstStyle/>
          <a:p>
            <a:endParaRPr/>
          </a:p>
        </p:txBody>
      </p:sp>
      <p:sp>
        <p:nvSpPr>
          <p:cNvPr id="37" name="object 37"/>
          <p:cNvSpPr/>
          <p:nvPr/>
        </p:nvSpPr>
        <p:spPr>
          <a:xfrm>
            <a:off x="8997315" y="3030347"/>
            <a:ext cx="5715" cy="42545"/>
          </a:xfrm>
          <a:custGeom>
            <a:avLst/>
            <a:gdLst/>
            <a:ahLst/>
            <a:cxnLst/>
            <a:rect l="l" t="t" r="r" b="b"/>
            <a:pathLst>
              <a:path w="5715" h="42544">
                <a:moveTo>
                  <a:pt x="0" y="0"/>
                </a:moveTo>
                <a:lnTo>
                  <a:pt x="2567" y="10521"/>
                </a:lnTo>
                <a:lnTo>
                  <a:pt x="4349" y="21113"/>
                </a:lnTo>
                <a:lnTo>
                  <a:pt x="5322" y="31753"/>
                </a:lnTo>
                <a:lnTo>
                  <a:pt x="5460" y="42417"/>
                </a:lnTo>
              </a:path>
            </a:pathLst>
          </a:custGeom>
          <a:ln w="12192">
            <a:solidFill>
              <a:srgbClr val="EC7C30"/>
            </a:solidFill>
          </a:ln>
        </p:spPr>
        <p:txBody>
          <a:bodyPr wrap="square" lIns="0" tIns="0" rIns="0" bIns="0" rtlCol="0"/>
          <a:lstStyle/>
          <a:p>
            <a:endParaRPr/>
          </a:p>
        </p:txBody>
      </p:sp>
      <p:sp>
        <p:nvSpPr>
          <p:cNvPr id="38" name="object 38"/>
          <p:cNvSpPr/>
          <p:nvPr/>
        </p:nvSpPr>
        <p:spPr>
          <a:xfrm>
            <a:off x="8325993" y="2926842"/>
            <a:ext cx="53975" cy="54610"/>
          </a:xfrm>
          <a:custGeom>
            <a:avLst/>
            <a:gdLst/>
            <a:ahLst/>
            <a:cxnLst/>
            <a:rect l="l" t="t" r="r" b="b"/>
            <a:pathLst>
              <a:path w="53975" h="54610">
                <a:moveTo>
                  <a:pt x="0" y="54102"/>
                </a:moveTo>
                <a:lnTo>
                  <a:pt x="11110" y="39701"/>
                </a:lnTo>
                <a:lnTo>
                  <a:pt x="23828" y="25860"/>
                </a:lnTo>
                <a:lnTo>
                  <a:pt x="38094" y="12614"/>
                </a:lnTo>
                <a:lnTo>
                  <a:pt x="53848" y="0"/>
                </a:lnTo>
              </a:path>
            </a:pathLst>
          </a:custGeom>
          <a:ln w="12192">
            <a:solidFill>
              <a:srgbClr val="EC7C30"/>
            </a:solidFill>
          </a:ln>
        </p:spPr>
        <p:txBody>
          <a:bodyPr wrap="square" lIns="0" tIns="0" rIns="0" bIns="0" rtlCol="0"/>
          <a:lstStyle/>
          <a:p>
            <a:endParaRPr/>
          </a:p>
        </p:txBody>
      </p:sp>
      <p:sp>
        <p:nvSpPr>
          <p:cNvPr id="39" name="object 39"/>
          <p:cNvSpPr/>
          <p:nvPr/>
        </p:nvSpPr>
        <p:spPr>
          <a:xfrm>
            <a:off x="7822310" y="2960116"/>
            <a:ext cx="26670" cy="46990"/>
          </a:xfrm>
          <a:custGeom>
            <a:avLst/>
            <a:gdLst/>
            <a:ahLst/>
            <a:cxnLst/>
            <a:rect l="l" t="t" r="r" b="b"/>
            <a:pathLst>
              <a:path w="26670" h="46989">
                <a:moveTo>
                  <a:pt x="0" y="46609"/>
                </a:moveTo>
                <a:lnTo>
                  <a:pt x="4784" y="34593"/>
                </a:lnTo>
                <a:lnTo>
                  <a:pt x="10747" y="22780"/>
                </a:lnTo>
                <a:lnTo>
                  <a:pt x="17877" y="11229"/>
                </a:lnTo>
                <a:lnTo>
                  <a:pt x="26162" y="0"/>
                </a:lnTo>
              </a:path>
            </a:pathLst>
          </a:custGeom>
          <a:ln w="12191">
            <a:solidFill>
              <a:srgbClr val="EC7C30"/>
            </a:solidFill>
          </a:ln>
        </p:spPr>
        <p:txBody>
          <a:bodyPr wrap="square" lIns="0" tIns="0" rIns="0" bIns="0" rtlCol="0"/>
          <a:lstStyle/>
          <a:p>
            <a:endParaRPr/>
          </a:p>
        </p:txBody>
      </p:sp>
      <p:sp>
        <p:nvSpPr>
          <p:cNvPr id="40" name="object 40"/>
          <p:cNvSpPr/>
          <p:nvPr/>
        </p:nvSpPr>
        <p:spPr>
          <a:xfrm>
            <a:off x="7231253" y="3022600"/>
            <a:ext cx="94615" cy="45720"/>
          </a:xfrm>
          <a:custGeom>
            <a:avLst/>
            <a:gdLst/>
            <a:ahLst/>
            <a:cxnLst/>
            <a:rect l="l" t="t" r="r" b="b"/>
            <a:pathLst>
              <a:path w="94615" h="45719">
                <a:moveTo>
                  <a:pt x="0" y="0"/>
                </a:moveTo>
                <a:lnTo>
                  <a:pt x="25227" y="9921"/>
                </a:lnTo>
                <a:lnTo>
                  <a:pt x="49418" y="20796"/>
                </a:lnTo>
                <a:lnTo>
                  <a:pt x="72491" y="32575"/>
                </a:lnTo>
                <a:lnTo>
                  <a:pt x="94361" y="45212"/>
                </a:lnTo>
              </a:path>
            </a:pathLst>
          </a:custGeom>
          <a:ln w="12191">
            <a:solidFill>
              <a:srgbClr val="EC7C30"/>
            </a:solidFill>
          </a:ln>
        </p:spPr>
        <p:txBody>
          <a:bodyPr wrap="square" lIns="0" tIns="0" rIns="0" bIns="0" rtlCol="0"/>
          <a:lstStyle/>
          <a:p>
            <a:endParaRPr/>
          </a:p>
        </p:txBody>
      </p:sp>
      <p:sp>
        <p:nvSpPr>
          <p:cNvPr id="41" name="object 41"/>
          <p:cNvSpPr/>
          <p:nvPr/>
        </p:nvSpPr>
        <p:spPr>
          <a:xfrm>
            <a:off x="6498082" y="3330447"/>
            <a:ext cx="16510" cy="47625"/>
          </a:xfrm>
          <a:custGeom>
            <a:avLst/>
            <a:gdLst/>
            <a:ahLst/>
            <a:cxnLst/>
            <a:rect l="l" t="t" r="r" b="b"/>
            <a:pathLst>
              <a:path w="16509" h="47625">
                <a:moveTo>
                  <a:pt x="16383" y="47625"/>
                </a:moveTo>
                <a:lnTo>
                  <a:pt x="11144" y="35861"/>
                </a:lnTo>
                <a:lnTo>
                  <a:pt x="6667" y="24002"/>
                </a:lnTo>
                <a:lnTo>
                  <a:pt x="2952" y="12049"/>
                </a:lnTo>
                <a:lnTo>
                  <a:pt x="0" y="0"/>
                </a:lnTo>
              </a:path>
            </a:pathLst>
          </a:custGeom>
          <a:ln w="12192">
            <a:solidFill>
              <a:srgbClr val="EC7C30"/>
            </a:solidFill>
          </a:ln>
        </p:spPr>
        <p:txBody>
          <a:bodyPr wrap="square" lIns="0" tIns="0" rIns="0" bIns="0" rtlCol="0"/>
          <a:lstStyle/>
          <a:p>
            <a:endParaRPr/>
          </a:p>
        </p:txBody>
      </p:sp>
      <p:sp>
        <p:nvSpPr>
          <p:cNvPr id="42" name="object 42"/>
          <p:cNvSpPr txBox="1"/>
          <p:nvPr/>
        </p:nvSpPr>
        <p:spPr>
          <a:xfrm>
            <a:off x="6743827" y="3037078"/>
            <a:ext cx="1855470" cy="1177925"/>
          </a:xfrm>
          <a:prstGeom prst="rect">
            <a:avLst/>
          </a:prstGeom>
        </p:spPr>
        <p:txBody>
          <a:bodyPr vert="horz" wrap="square" lIns="0" tIns="67310" rIns="0" bIns="0" rtlCol="0">
            <a:spAutoFit/>
          </a:bodyPr>
          <a:lstStyle/>
          <a:p>
            <a:pPr marL="12700" marR="5080" indent="635" algn="ctr">
              <a:lnSpc>
                <a:spcPct val="80000"/>
              </a:lnSpc>
              <a:spcBef>
                <a:spcPts val="530"/>
              </a:spcBef>
            </a:pPr>
            <a:r>
              <a:rPr sz="1800" spc="-5" dirty="0">
                <a:solidFill>
                  <a:srgbClr val="404040"/>
                </a:solidFill>
                <a:latin typeface="Book Antiqua"/>
                <a:cs typeface="Book Antiqua"/>
              </a:rPr>
              <a:t>Client specific  filters like  </a:t>
            </a:r>
            <a:r>
              <a:rPr sz="1800" dirty="0">
                <a:solidFill>
                  <a:srgbClr val="404040"/>
                </a:solidFill>
                <a:latin typeface="Book Antiqua"/>
                <a:cs typeface="Book Antiqua"/>
              </a:rPr>
              <a:t>Exports/Sales,  A</a:t>
            </a:r>
            <a:r>
              <a:rPr sz="1800" spc="5" dirty="0">
                <a:solidFill>
                  <a:srgbClr val="404040"/>
                </a:solidFill>
                <a:latin typeface="Book Antiqua"/>
                <a:cs typeface="Book Antiqua"/>
              </a:rPr>
              <a:t>d</a:t>
            </a:r>
            <a:r>
              <a:rPr sz="1800" dirty="0">
                <a:solidFill>
                  <a:srgbClr val="404040"/>
                </a:solidFill>
                <a:latin typeface="Book Antiqua"/>
                <a:cs typeface="Book Antiqua"/>
              </a:rPr>
              <a:t>v</a:t>
            </a:r>
            <a:r>
              <a:rPr sz="1800" spc="-5" dirty="0">
                <a:solidFill>
                  <a:srgbClr val="404040"/>
                </a:solidFill>
                <a:latin typeface="Book Antiqua"/>
                <a:cs typeface="Book Antiqua"/>
              </a:rPr>
              <a:t>t</a:t>
            </a:r>
            <a:r>
              <a:rPr sz="1800" spc="5" dirty="0">
                <a:solidFill>
                  <a:srgbClr val="404040"/>
                </a:solidFill>
                <a:latin typeface="Book Antiqua"/>
                <a:cs typeface="Book Antiqua"/>
              </a:rPr>
              <a:t>,</a:t>
            </a:r>
            <a:r>
              <a:rPr sz="1800" dirty="0">
                <a:solidFill>
                  <a:srgbClr val="404040"/>
                </a:solidFill>
                <a:latin typeface="Book Antiqua"/>
                <a:cs typeface="Book Antiqua"/>
              </a:rPr>
              <a:t>Mkt</a:t>
            </a:r>
            <a:r>
              <a:rPr sz="1800" spc="-10" dirty="0">
                <a:solidFill>
                  <a:srgbClr val="404040"/>
                </a:solidFill>
                <a:latin typeface="Book Antiqua"/>
                <a:cs typeface="Book Antiqua"/>
              </a:rPr>
              <a:t>g</a:t>
            </a:r>
            <a:r>
              <a:rPr sz="1800" dirty="0">
                <a:solidFill>
                  <a:srgbClr val="404040"/>
                </a:solidFill>
                <a:latin typeface="Book Antiqua"/>
                <a:cs typeface="Book Antiqua"/>
              </a:rPr>
              <a:t>/Sa</a:t>
            </a:r>
            <a:r>
              <a:rPr sz="1800" spc="5" dirty="0">
                <a:solidFill>
                  <a:srgbClr val="404040"/>
                </a:solidFill>
                <a:latin typeface="Book Antiqua"/>
                <a:cs typeface="Book Antiqua"/>
              </a:rPr>
              <a:t>l</a:t>
            </a:r>
            <a:r>
              <a:rPr sz="1800" dirty="0">
                <a:solidFill>
                  <a:srgbClr val="404040"/>
                </a:solidFill>
                <a:latin typeface="Book Antiqua"/>
                <a:cs typeface="Book Antiqua"/>
              </a:rPr>
              <a:t>e</a:t>
            </a:r>
            <a:r>
              <a:rPr sz="1800" spc="5" dirty="0">
                <a:solidFill>
                  <a:srgbClr val="404040"/>
                </a:solidFill>
                <a:latin typeface="Book Antiqua"/>
                <a:cs typeface="Book Antiqua"/>
              </a:rPr>
              <a:t>s</a:t>
            </a:r>
            <a:r>
              <a:rPr sz="1800" dirty="0">
                <a:solidFill>
                  <a:srgbClr val="404040"/>
                </a:solidFill>
                <a:latin typeface="Book Antiqua"/>
                <a:cs typeface="Book Antiqua"/>
              </a:rPr>
              <a:t>,  etc.</a:t>
            </a:r>
            <a:endParaRPr sz="1800">
              <a:latin typeface="Book Antiqua"/>
              <a:cs typeface="Book Antiqua"/>
            </a:endParaRPr>
          </a:p>
        </p:txBody>
      </p:sp>
      <p:sp>
        <p:nvSpPr>
          <p:cNvPr id="43" name="object 43"/>
          <p:cNvSpPr txBox="1"/>
          <p:nvPr/>
        </p:nvSpPr>
        <p:spPr>
          <a:xfrm>
            <a:off x="1013561" y="896493"/>
            <a:ext cx="5910580" cy="330835"/>
          </a:xfrm>
          <a:prstGeom prst="rect">
            <a:avLst/>
          </a:prstGeom>
        </p:spPr>
        <p:txBody>
          <a:bodyPr vert="horz" wrap="square" lIns="0" tIns="13335" rIns="0" bIns="0" rtlCol="0">
            <a:spAutoFit/>
          </a:bodyPr>
          <a:lstStyle/>
          <a:p>
            <a:pPr marL="355600" indent="-342900">
              <a:lnSpc>
                <a:spcPct val="100000"/>
              </a:lnSpc>
              <a:spcBef>
                <a:spcPts val="105"/>
              </a:spcBef>
              <a:buFont typeface="Wingdings"/>
              <a:buChar char=""/>
              <a:tabLst>
                <a:tab pos="355600" algn="l"/>
                <a:tab pos="356235" algn="l"/>
              </a:tabLst>
            </a:pPr>
            <a:r>
              <a:rPr sz="2000" dirty="0">
                <a:latin typeface="Cambria"/>
                <a:cs typeface="Cambria"/>
              </a:rPr>
              <a:t>A typical </a:t>
            </a:r>
            <a:r>
              <a:rPr sz="2000" spc="-5" dirty="0">
                <a:latin typeface="Cambria"/>
                <a:cs typeface="Cambria"/>
              </a:rPr>
              <a:t>benchmarking </a:t>
            </a:r>
            <a:r>
              <a:rPr sz="2000" dirty="0">
                <a:latin typeface="Cambria"/>
                <a:cs typeface="Cambria"/>
              </a:rPr>
              <a:t>includes </a:t>
            </a:r>
            <a:r>
              <a:rPr sz="2000" spc="-5" dirty="0">
                <a:latin typeface="Cambria"/>
                <a:cs typeface="Cambria"/>
              </a:rPr>
              <a:t>following</a:t>
            </a:r>
            <a:r>
              <a:rPr sz="2000" spc="-150" dirty="0">
                <a:latin typeface="Cambria"/>
                <a:cs typeface="Cambria"/>
              </a:rPr>
              <a:t> </a:t>
            </a:r>
            <a:r>
              <a:rPr sz="2000" spc="-5" dirty="0">
                <a:latin typeface="Cambria"/>
                <a:cs typeface="Cambria"/>
              </a:rPr>
              <a:t>process</a:t>
            </a:r>
            <a:endParaRPr sz="2000">
              <a:latin typeface="Cambria"/>
              <a:cs typeface="Cambria"/>
            </a:endParaRPr>
          </a:p>
        </p:txBody>
      </p:sp>
      <p:sp>
        <p:nvSpPr>
          <p:cNvPr id="44" name="object 44"/>
          <p:cNvSpPr txBox="1">
            <a:spLocks noGrp="1"/>
          </p:cNvSpPr>
          <p:nvPr>
            <p:ph type="title"/>
          </p:nvPr>
        </p:nvSpPr>
        <p:spPr>
          <a:xfrm>
            <a:off x="475894" y="90296"/>
            <a:ext cx="372808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666666"/>
                </a:solidFill>
                <a:latin typeface="Trebuchet MS"/>
                <a:cs typeface="Trebuchet MS"/>
              </a:rPr>
              <a:t>BENCHMARKING</a:t>
            </a:r>
            <a:r>
              <a:rPr sz="2300" b="1" spc="-180" dirty="0">
                <a:solidFill>
                  <a:srgbClr val="666666"/>
                </a:solidFill>
                <a:latin typeface="Trebuchet MS"/>
                <a:cs typeface="Trebuchet MS"/>
              </a:rPr>
              <a:t> </a:t>
            </a:r>
            <a:r>
              <a:rPr sz="2300" b="1" dirty="0">
                <a:solidFill>
                  <a:srgbClr val="666666"/>
                </a:solidFill>
                <a:latin typeface="Trebuchet MS"/>
                <a:cs typeface="Trebuchet MS"/>
              </a:rPr>
              <a:t>APPROACH</a:t>
            </a:r>
            <a:endParaRPr sz="2300">
              <a:latin typeface="Trebuchet MS"/>
              <a:cs typeface="Trebuchet MS"/>
            </a:endParaRPr>
          </a:p>
        </p:txBody>
      </p:sp>
      <p:sp>
        <p:nvSpPr>
          <p:cNvPr id="45" name="object 45"/>
          <p:cNvSpPr/>
          <p:nvPr/>
        </p:nvSpPr>
        <p:spPr>
          <a:xfrm>
            <a:off x="0" y="0"/>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445" y="288416"/>
            <a:ext cx="3477895" cy="513715"/>
          </a:xfrm>
          <a:prstGeom prst="rect">
            <a:avLst/>
          </a:prstGeom>
        </p:spPr>
        <p:txBody>
          <a:bodyPr vert="horz" wrap="square" lIns="0" tIns="12700" rIns="0" bIns="0" rtlCol="0">
            <a:spAutoFit/>
          </a:bodyPr>
          <a:lstStyle/>
          <a:p>
            <a:pPr marL="12700">
              <a:lnSpc>
                <a:spcPct val="100000"/>
              </a:lnSpc>
              <a:spcBef>
                <a:spcPts val="100"/>
              </a:spcBef>
            </a:pPr>
            <a:r>
              <a:rPr sz="3200" spc="-5" dirty="0">
                <a:latin typeface="Cambria"/>
                <a:cs typeface="Cambria"/>
              </a:rPr>
              <a:t>Filing </a:t>
            </a:r>
            <a:r>
              <a:rPr sz="3200" dirty="0">
                <a:latin typeface="Cambria"/>
                <a:cs typeface="Cambria"/>
              </a:rPr>
              <a:t>of </a:t>
            </a:r>
            <a:r>
              <a:rPr sz="3200" spc="-35" dirty="0">
                <a:latin typeface="Cambria"/>
                <a:cs typeface="Cambria"/>
              </a:rPr>
              <a:t>Form</a:t>
            </a:r>
            <a:r>
              <a:rPr sz="3200" spc="-55" dirty="0">
                <a:latin typeface="Cambria"/>
                <a:cs typeface="Cambria"/>
              </a:rPr>
              <a:t> </a:t>
            </a:r>
            <a:r>
              <a:rPr sz="3200" dirty="0">
                <a:latin typeface="Cambria"/>
                <a:cs typeface="Cambria"/>
              </a:rPr>
              <a:t>3CEB</a:t>
            </a:r>
            <a:endParaRPr sz="3200">
              <a:latin typeface="Cambria"/>
              <a:cs typeface="Cambria"/>
            </a:endParaRPr>
          </a:p>
        </p:txBody>
      </p:sp>
      <p:sp>
        <p:nvSpPr>
          <p:cNvPr id="3" name="object 3"/>
          <p:cNvSpPr txBox="1"/>
          <p:nvPr/>
        </p:nvSpPr>
        <p:spPr>
          <a:xfrm>
            <a:off x="811174" y="1051052"/>
            <a:ext cx="10535920" cy="4318000"/>
          </a:xfrm>
          <a:prstGeom prst="rect">
            <a:avLst/>
          </a:prstGeom>
        </p:spPr>
        <p:txBody>
          <a:bodyPr vert="horz" wrap="square" lIns="0" tIns="53975" rIns="0" bIns="0" rtlCol="0">
            <a:spAutoFit/>
          </a:bodyPr>
          <a:lstStyle/>
          <a:p>
            <a:pPr marL="241300" marR="353060" indent="-228600">
              <a:lnSpc>
                <a:spcPts val="2590"/>
              </a:lnSpc>
              <a:spcBef>
                <a:spcPts val="425"/>
              </a:spcBef>
              <a:buSzPct val="95833"/>
              <a:buFont typeface="Wingdings"/>
              <a:buChar char=""/>
              <a:tabLst>
                <a:tab pos="255904" algn="l"/>
              </a:tabLst>
            </a:pPr>
            <a:r>
              <a:rPr sz="2400" spc="-20" dirty="0">
                <a:latin typeface="Cambria"/>
                <a:cs typeface="Cambria"/>
              </a:rPr>
              <a:t>Every </a:t>
            </a:r>
            <a:r>
              <a:rPr sz="2400" spc="-5" dirty="0">
                <a:latin typeface="Cambria"/>
                <a:cs typeface="Cambria"/>
              </a:rPr>
              <a:t>person </a:t>
            </a:r>
            <a:r>
              <a:rPr sz="2400" spc="-10" dirty="0">
                <a:latin typeface="Cambria"/>
                <a:cs typeface="Cambria"/>
              </a:rPr>
              <a:t>who </a:t>
            </a:r>
            <a:r>
              <a:rPr sz="2400" dirty="0">
                <a:latin typeface="Cambria"/>
                <a:cs typeface="Cambria"/>
              </a:rPr>
              <a:t>has </a:t>
            </a:r>
            <a:r>
              <a:rPr sz="2400" spc="-10" dirty="0">
                <a:latin typeface="Cambria"/>
                <a:cs typeface="Cambria"/>
              </a:rPr>
              <a:t>entered </a:t>
            </a:r>
            <a:r>
              <a:rPr sz="2400" spc="-5" dirty="0">
                <a:latin typeface="Cambria"/>
                <a:cs typeface="Cambria"/>
              </a:rPr>
              <a:t>into an international transaction </a:t>
            </a:r>
            <a:r>
              <a:rPr sz="2400" dirty="0">
                <a:latin typeface="Cambria"/>
                <a:cs typeface="Cambria"/>
              </a:rPr>
              <a:t>or specified  </a:t>
            </a:r>
            <a:r>
              <a:rPr sz="2400" spc="-5" dirty="0">
                <a:latin typeface="Cambria"/>
                <a:cs typeface="Cambria"/>
              </a:rPr>
              <a:t>domestic transaction </a:t>
            </a:r>
            <a:r>
              <a:rPr sz="2400" dirty="0">
                <a:latin typeface="Cambria"/>
                <a:cs typeface="Cambria"/>
              </a:rPr>
              <a:t>during a </a:t>
            </a:r>
            <a:r>
              <a:rPr sz="2400" spc="-10" dirty="0">
                <a:latin typeface="Cambria"/>
                <a:cs typeface="Cambria"/>
              </a:rPr>
              <a:t>previous </a:t>
            </a:r>
            <a:r>
              <a:rPr sz="2400" spc="-15" dirty="0">
                <a:latin typeface="Cambria"/>
                <a:cs typeface="Cambria"/>
              </a:rPr>
              <a:t>year </a:t>
            </a:r>
            <a:r>
              <a:rPr sz="2400" dirty="0">
                <a:latin typeface="Cambria"/>
                <a:cs typeface="Cambria"/>
              </a:rPr>
              <a:t>shall obtain a </a:t>
            </a:r>
            <a:r>
              <a:rPr sz="2400" spc="-5" dirty="0">
                <a:latin typeface="Cambria"/>
                <a:cs typeface="Cambria"/>
              </a:rPr>
              <a:t>report </a:t>
            </a:r>
            <a:r>
              <a:rPr sz="2400" spc="-10" dirty="0">
                <a:latin typeface="Cambria"/>
                <a:cs typeface="Cambria"/>
              </a:rPr>
              <a:t>from </a:t>
            </a:r>
            <a:r>
              <a:rPr sz="2400" spc="-5" dirty="0">
                <a:latin typeface="Cambria"/>
                <a:cs typeface="Cambria"/>
              </a:rPr>
              <a:t>an</a:t>
            </a:r>
            <a:r>
              <a:rPr sz="2400" spc="-45" dirty="0">
                <a:latin typeface="Cambria"/>
                <a:cs typeface="Cambria"/>
              </a:rPr>
              <a:t> </a:t>
            </a:r>
            <a:r>
              <a:rPr sz="2400" dirty="0">
                <a:latin typeface="Cambria"/>
                <a:cs typeface="Cambria"/>
              </a:rPr>
              <a:t>CA</a:t>
            </a:r>
            <a:endParaRPr sz="2400">
              <a:latin typeface="Cambria"/>
              <a:cs typeface="Cambria"/>
            </a:endParaRPr>
          </a:p>
          <a:p>
            <a:pPr marL="255270" indent="-242570">
              <a:lnSpc>
                <a:spcPts val="2735"/>
              </a:lnSpc>
              <a:spcBef>
                <a:spcPts val="675"/>
              </a:spcBef>
              <a:buSzPct val="95833"/>
              <a:buFont typeface="Wingdings"/>
              <a:buChar char=""/>
              <a:tabLst>
                <a:tab pos="255904" algn="l"/>
              </a:tabLst>
            </a:pPr>
            <a:r>
              <a:rPr sz="2400" spc="-25" dirty="0">
                <a:latin typeface="Cambria"/>
                <a:cs typeface="Cambria"/>
              </a:rPr>
              <a:t>Form </a:t>
            </a:r>
            <a:r>
              <a:rPr sz="2400" spc="-5" dirty="0">
                <a:latin typeface="Cambria"/>
                <a:cs typeface="Cambria"/>
              </a:rPr>
              <a:t>No. </a:t>
            </a:r>
            <a:r>
              <a:rPr sz="2400" dirty="0">
                <a:latin typeface="Cambria"/>
                <a:cs typeface="Cambria"/>
              </a:rPr>
              <a:t>3CEB contains 20 </a:t>
            </a:r>
            <a:r>
              <a:rPr sz="2400" spc="-5" dirty="0">
                <a:latin typeface="Cambria"/>
                <a:cs typeface="Cambria"/>
              </a:rPr>
              <a:t>clauses requiring disclosure </a:t>
            </a:r>
            <a:r>
              <a:rPr sz="2400" dirty="0">
                <a:latin typeface="Cambria"/>
                <a:cs typeface="Cambria"/>
              </a:rPr>
              <a:t>of </a:t>
            </a:r>
            <a:r>
              <a:rPr sz="2400" spc="-5" dirty="0">
                <a:latin typeface="Cambria"/>
                <a:cs typeface="Cambria"/>
              </a:rPr>
              <a:t>the </a:t>
            </a:r>
            <a:r>
              <a:rPr sz="2400" dirty="0">
                <a:latin typeface="Cambria"/>
                <a:cs typeface="Cambria"/>
              </a:rPr>
              <a:t>details of</a:t>
            </a:r>
            <a:r>
              <a:rPr sz="2400" spc="-65" dirty="0">
                <a:latin typeface="Cambria"/>
                <a:cs typeface="Cambria"/>
              </a:rPr>
              <a:t> </a:t>
            </a:r>
            <a:r>
              <a:rPr sz="2400" spc="-5" dirty="0">
                <a:latin typeface="Cambria"/>
                <a:cs typeface="Cambria"/>
              </a:rPr>
              <a:t>the</a:t>
            </a:r>
            <a:endParaRPr sz="2400">
              <a:latin typeface="Cambria"/>
              <a:cs typeface="Cambria"/>
            </a:endParaRPr>
          </a:p>
          <a:p>
            <a:pPr marL="241300">
              <a:lnSpc>
                <a:spcPts val="2735"/>
              </a:lnSpc>
            </a:pPr>
            <a:r>
              <a:rPr sz="2400" spc="-10" dirty="0">
                <a:latin typeface="Cambria"/>
                <a:cs typeface="Cambria"/>
              </a:rPr>
              <a:t>various </a:t>
            </a:r>
            <a:r>
              <a:rPr sz="2400" spc="-5" dirty="0">
                <a:latin typeface="Cambria"/>
                <a:cs typeface="Cambria"/>
              </a:rPr>
              <a:t>internal</a:t>
            </a:r>
            <a:r>
              <a:rPr sz="2400" spc="-50" dirty="0">
                <a:latin typeface="Cambria"/>
                <a:cs typeface="Cambria"/>
              </a:rPr>
              <a:t> </a:t>
            </a:r>
            <a:r>
              <a:rPr sz="2400" spc="-5" dirty="0">
                <a:latin typeface="Cambria"/>
                <a:cs typeface="Cambria"/>
              </a:rPr>
              <a:t>transactions.</a:t>
            </a:r>
            <a:endParaRPr sz="2400">
              <a:latin typeface="Cambria"/>
              <a:cs typeface="Cambria"/>
            </a:endParaRPr>
          </a:p>
          <a:p>
            <a:pPr marL="321945" indent="-309245">
              <a:lnSpc>
                <a:spcPct val="100000"/>
              </a:lnSpc>
              <a:spcBef>
                <a:spcPts val="705"/>
              </a:spcBef>
              <a:buSzPct val="95833"/>
              <a:buFont typeface="Wingdings"/>
              <a:buChar char=""/>
              <a:tabLst>
                <a:tab pos="322580" algn="l"/>
              </a:tabLst>
            </a:pPr>
            <a:r>
              <a:rPr sz="2400" spc="-5" dirty="0">
                <a:latin typeface="Cambria"/>
                <a:cs typeface="Cambria"/>
              </a:rPr>
              <a:t>It </a:t>
            </a:r>
            <a:r>
              <a:rPr sz="2400" dirty="0">
                <a:latin typeface="Cambria"/>
                <a:cs typeface="Cambria"/>
              </a:rPr>
              <a:t>is </a:t>
            </a:r>
            <a:r>
              <a:rPr sz="2400" spc="-10" dirty="0">
                <a:latin typeface="Cambria"/>
                <a:cs typeface="Cambria"/>
              </a:rPr>
              <a:t>divided </a:t>
            </a:r>
            <a:r>
              <a:rPr sz="2400" spc="-5" dirty="0">
                <a:latin typeface="Cambria"/>
                <a:cs typeface="Cambria"/>
              </a:rPr>
              <a:t>into the </a:t>
            </a:r>
            <a:r>
              <a:rPr sz="2400" spc="-10" dirty="0">
                <a:latin typeface="Cambria"/>
                <a:cs typeface="Cambria"/>
              </a:rPr>
              <a:t>two</a:t>
            </a:r>
            <a:r>
              <a:rPr sz="2400" spc="-30" dirty="0">
                <a:latin typeface="Cambria"/>
                <a:cs typeface="Cambria"/>
              </a:rPr>
              <a:t> </a:t>
            </a:r>
            <a:r>
              <a:rPr sz="2400" spc="-5" dirty="0">
                <a:latin typeface="Cambria"/>
                <a:cs typeface="Cambria"/>
              </a:rPr>
              <a:t>parts:</a:t>
            </a:r>
            <a:endParaRPr sz="2400">
              <a:latin typeface="Cambria"/>
              <a:cs typeface="Cambria"/>
            </a:endParaRPr>
          </a:p>
          <a:p>
            <a:pPr marL="241300" marR="5080" indent="-228600">
              <a:lnSpc>
                <a:spcPts val="2590"/>
              </a:lnSpc>
              <a:spcBef>
                <a:spcPts val="1050"/>
              </a:spcBef>
              <a:buFont typeface="Arial"/>
              <a:buChar char="•"/>
              <a:tabLst>
                <a:tab pos="241300" algn="l"/>
                <a:tab pos="3872865" algn="l"/>
              </a:tabLst>
            </a:pPr>
            <a:r>
              <a:rPr sz="2400" b="1" u="heavy" spc="-20" dirty="0">
                <a:uFill>
                  <a:solidFill>
                    <a:srgbClr val="000000"/>
                  </a:solidFill>
                </a:uFill>
                <a:latin typeface="Cambria"/>
                <a:cs typeface="Cambria"/>
              </a:rPr>
              <a:t>Part </a:t>
            </a:r>
            <a:r>
              <a:rPr sz="2400" b="1" u="heavy" spc="-5" dirty="0">
                <a:uFill>
                  <a:solidFill>
                    <a:srgbClr val="000000"/>
                  </a:solidFill>
                </a:uFill>
                <a:latin typeface="Cambria"/>
                <a:cs typeface="Cambria"/>
              </a:rPr>
              <a:t>A</a:t>
            </a:r>
            <a:r>
              <a:rPr sz="2400" spc="-5" dirty="0">
                <a:latin typeface="Cambria"/>
                <a:cs typeface="Cambria"/>
              </a:rPr>
              <a:t>: requiring the </a:t>
            </a:r>
            <a:r>
              <a:rPr sz="2400" spc="-15" dirty="0">
                <a:latin typeface="Cambria"/>
                <a:cs typeface="Cambria"/>
              </a:rPr>
              <a:t>taxpayer to </a:t>
            </a:r>
            <a:r>
              <a:rPr sz="2400" spc="-15" dirty="0">
                <a:solidFill>
                  <a:srgbClr val="FF0000"/>
                </a:solidFill>
                <a:latin typeface="Cambria"/>
                <a:cs typeface="Cambria"/>
              </a:rPr>
              <a:t>provide </a:t>
            </a:r>
            <a:r>
              <a:rPr sz="2400" spc="-10" dirty="0">
                <a:solidFill>
                  <a:srgbClr val="FF0000"/>
                </a:solidFill>
                <a:latin typeface="Cambria"/>
                <a:cs typeface="Cambria"/>
              </a:rPr>
              <a:t>general </a:t>
            </a:r>
            <a:r>
              <a:rPr sz="2400" spc="-5" dirty="0">
                <a:solidFill>
                  <a:srgbClr val="FF0000"/>
                </a:solidFill>
                <a:latin typeface="Cambria"/>
                <a:cs typeface="Cambria"/>
              </a:rPr>
              <a:t>information </a:t>
            </a:r>
            <a:r>
              <a:rPr sz="2400" spc="-5" dirty="0">
                <a:latin typeface="Cambria"/>
                <a:cs typeface="Cambria"/>
              </a:rPr>
              <a:t>about </a:t>
            </a:r>
            <a:r>
              <a:rPr sz="2400" dirty="0">
                <a:latin typeface="Cambria"/>
                <a:cs typeface="Cambria"/>
              </a:rPr>
              <a:t>itself </a:t>
            </a:r>
            <a:r>
              <a:rPr sz="2400" spc="-5" dirty="0">
                <a:latin typeface="Cambria"/>
                <a:cs typeface="Cambria"/>
              </a:rPr>
              <a:t>along  with the </a:t>
            </a:r>
            <a:r>
              <a:rPr sz="2400" spc="-10" dirty="0">
                <a:latin typeface="Cambria"/>
                <a:cs typeface="Cambria"/>
              </a:rPr>
              <a:t>aggregate</a:t>
            </a:r>
            <a:r>
              <a:rPr sz="2400" dirty="0">
                <a:latin typeface="Cambria"/>
                <a:cs typeface="Cambria"/>
              </a:rPr>
              <a:t> </a:t>
            </a:r>
            <a:r>
              <a:rPr sz="2400" spc="-15" dirty="0">
                <a:latin typeface="Cambria"/>
                <a:cs typeface="Cambria"/>
              </a:rPr>
              <a:t>value</a:t>
            </a:r>
            <a:r>
              <a:rPr sz="2400" spc="5" dirty="0">
                <a:latin typeface="Cambria"/>
                <a:cs typeface="Cambria"/>
              </a:rPr>
              <a:t> </a:t>
            </a:r>
            <a:r>
              <a:rPr sz="2400" dirty="0">
                <a:latin typeface="Cambria"/>
                <a:cs typeface="Cambria"/>
              </a:rPr>
              <a:t>of	</a:t>
            </a:r>
            <a:r>
              <a:rPr sz="2400" spc="-5" dirty="0">
                <a:latin typeface="Cambria"/>
                <a:cs typeface="Cambria"/>
              </a:rPr>
              <a:t>international</a:t>
            </a:r>
            <a:r>
              <a:rPr sz="2400" spc="-35" dirty="0">
                <a:latin typeface="Cambria"/>
                <a:cs typeface="Cambria"/>
              </a:rPr>
              <a:t> </a:t>
            </a:r>
            <a:r>
              <a:rPr sz="2400" spc="-5" dirty="0">
                <a:latin typeface="Cambria"/>
                <a:cs typeface="Cambria"/>
              </a:rPr>
              <a:t>transactions.</a:t>
            </a:r>
            <a:endParaRPr sz="2400">
              <a:latin typeface="Cambria"/>
              <a:cs typeface="Cambria"/>
            </a:endParaRPr>
          </a:p>
          <a:p>
            <a:pPr marL="241300" marR="966469" indent="-228600">
              <a:lnSpc>
                <a:spcPts val="2590"/>
              </a:lnSpc>
              <a:spcBef>
                <a:spcPts val="1000"/>
              </a:spcBef>
              <a:buFont typeface="Arial"/>
              <a:buChar char="•"/>
              <a:tabLst>
                <a:tab pos="241300" algn="l"/>
              </a:tabLst>
            </a:pPr>
            <a:r>
              <a:rPr sz="2400" b="1" u="heavy" spc="-20" dirty="0">
                <a:uFill>
                  <a:solidFill>
                    <a:srgbClr val="000000"/>
                  </a:solidFill>
                </a:uFill>
                <a:latin typeface="Cambria"/>
                <a:cs typeface="Cambria"/>
              </a:rPr>
              <a:t>Part </a:t>
            </a:r>
            <a:r>
              <a:rPr sz="2400" b="1" u="heavy" spc="-5" dirty="0">
                <a:uFill>
                  <a:solidFill>
                    <a:srgbClr val="000000"/>
                  </a:solidFill>
                </a:uFill>
                <a:latin typeface="Cambria"/>
                <a:cs typeface="Cambria"/>
              </a:rPr>
              <a:t>B</a:t>
            </a:r>
            <a:r>
              <a:rPr sz="2400" spc="-5" dirty="0">
                <a:latin typeface="Cambria"/>
                <a:cs typeface="Cambria"/>
              </a:rPr>
              <a:t>: requiring the </a:t>
            </a:r>
            <a:r>
              <a:rPr sz="2400" spc="-15" dirty="0">
                <a:latin typeface="Cambria"/>
                <a:cs typeface="Cambria"/>
              </a:rPr>
              <a:t>taxpayer to provide </a:t>
            </a:r>
            <a:r>
              <a:rPr sz="2400" spc="-5" dirty="0">
                <a:latin typeface="Cambria"/>
                <a:cs typeface="Cambria"/>
              </a:rPr>
              <a:t>the </a:t>
            </a:r>
            <a:r>
              <a:rPr sz="2400" dirty="0">
                <a:solidFill>
                  <a:srgbClr val="FF0000"/>
                </a:solidFill>
                <a:latin typeface="Cambria"/>
                <a:cs typeface="Cambria"/>
              </a:rPr>
              <a:t>details of the </a:t>
            </a:r>
            <a:r>
              <a:rPr sz="2400" spc="-5" dirty="0">
                <a:solidFill>
                  <a:srgbClr val="FF0000"/>
                </a:solidFill>
                <a:latin typeface="Cambria"/>
                <a:cs typeface="Cambria"/>
              </a:rPr>
              <a:t>international  transactions </a:t>
            </a:r>
            <a:r>
              <a:rPr sz="2400" spc="-10" dirty="0">
                <a:latin typeface="Cambria"/>
                <a:cs typeface="Cambria"/>
              </a:rPr>
              <a:t>entered </a:t>
            </a:r>
            <a:r>
              <a:rPr sz="2400" spc="-5" dirty="0">
                <a:latin typeface="Cambria"/>
                <a:cs typeface="Cambria"/>
              </a:rPr>
              <a:t>into </a:t>
            </a:r>
            <a:r>
              <a:rPr sz="2400" dirty="0">
                <a:latin typeface="Cambria"/>
                <a:cs typeface="Cambria"/>
              </a:rPr>
              <a:t>during </a:t>
            </a:r>
            <a:r>
              <a:rPr sz="2400" spc="-5" dirty="0">
                <a:latin typeface="Cambria"/>
                <a:cs typeface="Cambria"/>
              </a:rPr>
              <a:t>the </a:t>
            </a:r>
            <a:r>
              <a:rPr sz="2400" dirty="0">
                <a:latin typeface="Cambria"/>
                <a:cs typeface="Cambria"/>
              </a:rPr>
              <a:t>Financial</a:t>
            </a:r>
            <a:r>
              <a:rPr sz="2400" spc="-80" dirty="0">
                <a:latin typeface="Cambria"/>
                <a:cs typeface="Cambria"/>
              </a:rPr>
              <a:t> </a:t>
            </a:r>
            <a:r>
              <a:rPr sz="2400" spc="-90" dirty="0">
                <a:latin typeface="Cambria"/>
                <a:cs typeface="Cambria"/>
              </a:rPr>
              <a:t>Year.</a:t>
            </a:r>
            <a:endParaRPr sz="2400">
              <a:latin typeface="Cambria"/>
              <a:cs typeface="Cambria"/>
            </a:endParaRPr>
          </a:p>
          <a:p>
            <a:pPr marL="241300" marR="321945" indent="-228600">
              <a:lnSpc>
                <a:spcPts val="2590"/>
              </a:lnSpc>
              <a:spcBef>
                <a:spcPts val="1000"/>
              </a:spcBef>
              <a:buSzPct val="95833"/>
              <a:buFont typeface="Wingdings"/>
              <a:buChar char=""/>
              <a:tabLst>
                <a:tab pos="255904" algn="l"/>
              </a:tabLst>
            </a:pPr>
            <a:r>
              <a:rPr sz="2400" spc="-25" dirty="0">
                <a:latin typeface="Cambria"/>
                <a:cs typeface="Cambria"/>
              </a:rPr>
              <a:t>Form </a:t>
            </a:r>
            <a:r>
              <a:rPr sz="2400" dirty="0">
                <a:latin typeface="Cambria"/>
                <a:cs typeface="Cambria"/>
              </a:rPr>
              <a:t>3CEB </a:t>
            </a:r>
            <a:r>
              <a:rPr sz="2400" spc="-5" dirty="0">
                <a:latin typeface="Cambria"/>
                <a:cs typeface="Cambria"/>
              </a:rPr>
              <a:t>must be filed along with the income tax </a:t>
            </a:r>
            <a:r>
              <a:rPr sz="2400" spc="-10" dirty="0">
                <a:latin typeface="Cambria"/>
                <a:cs typeface="Cambria"/>
              </a:rPr>
              <a:t>return, </a:t>
            </a:r>
            <a:r>
              <a:rPr sz="2400" dirty="0">
                <a:latin typeface="Cambria"/>
                <a:cs typeface="Cambria"/>
              </a:rPr>
              <a:t>due </a:t>
            </a:r>
            <a:r>
              <a:rPr sz="2400" spc="-5" dirty="0">
                <a:latin typeface="Cambria"/>
                <a:cs typeface="Cambria"/>
              </a:rPr>
              <a:t>date for filing  such </a:t>
            </a:r>
            <a:r>
              <a:rPr sz="2400" spc="-10" dirty="0">
                <a:latin typeface="Cambria"/>
                <a:cs typeface="Cambria"/>
              </a:rPr>
              <a:t>returns </a:t>
            </a:r>
            <a:r>
              <a:rPr sz="2400" spc="-5" dirty="0">
                <a:latin typeface="Cambria"/>
                <a:cs typeface="Cambria"/>
              </a:rPr>
              <a:t>will be </a:t>
            </a:r>
            <a:r>
              <a:rPr sz="2400" dirty="0">
                <a:latin typeface="Cambria"/>
                <a:cs typeface="Cambria"/>
              </a:rPr>
              <a:t>on 30</a:t>
            </a:r>
            <a:r>
              <a:rPr sz="2400" baseline="24305" dirty="0">
                <a:latin typeface="Cambria"/>
                <a:cs typeface="Cambria"/>
              </a:rPr>
              <a:t>th </a:t>
            </a:r>
            <a:r>
              <a:rPr sz="2400" spc="-15" dirty="0">
                <a:latin typeface="Cambria"/>
                <a:cs typeface="Cambria"/>
              </a:rPr>
              <a:t>November </a:t>
            </a:r>
            <a:r>
              <a:rPr sz="2400" dirty="0">
                <a:latin typeface="Cambria"/>
                <a:cs typeface="Cambria"/>
              </a:rPr>
              <a:t>of </a:t>
            </a:r>
            <a:r>
              <a:rPr sz="2400" spc="-5" dirty="0">
                <a:latin typeface="Cambria"/>
                <a:cs typeface="Cambria"/>
              </a:rPr>
              <a:t>the </a:t>
            </a:r>
            <a:r>
              <a:rPr sz="2400" spc="-15" dirty="0">
                <a:latin typeface="Cambria"/>
                <a:cs typeface="Cambria"/>
              </a:rPr>
              <a:t>relevant </a:t>
            </a:r>
            <a:r>
              <a:rPr sz="2400" spc="-5" dirty="0">
                <a:latin typeface="Cambria"/>
                <a:cs typeface="Cambria"/>
              </a:rPr>
              <a:t>assessment</a:t>
            </a:r>
            <a:r>
              <a:rPr sz="2400" spc="10" dirty="0">
                <a:latin typeface="Cambria"/>
                <a:cs typeface="Cambria"/>
              </a:rPr>
              <a:t> </a:t>
            </a:r>
            <a:r>
              <a:rPr sz="2400" spc="-60" dirty="0">
                <a:latin typeface="Cambria"/>
                <a:cs typeface="Cambria"/>
              </a:rPr>
              <a:t>year.</a:t>
            </a:r>
            <a:endParaRPr sz="2400">
              <a:latin typeface="Cambria"/>
              <a:cs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09397"/>
            <a:ext cx="486410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Cambria"/>
                <a:cs typeface="Cambria"/>
              </a:rPr>
              <a:t>Checklist </a:t>
            </a:r>
            <a:r>
              <a:rPr sz="2800" spc="-10" dirty="0">
                <a:latin typeface="Cambria"/>
                <a:cs typeface="Cambria"/>
              </a:rPr>
              <a:t>form </a:t>
            </a:r>
            <a:r>
              <a:rPr sz="2800" spc="-5" dirty="0">
                <a:latin typeface="Cambria"/>
                <a:cs typeface="Cambria"/>
              </a:rPr>
              <a:t>filing </a:t>
            </a:r>
            <a:r>
              <a:rPr sz="2800" spc="-30" dirty="0">
                <a:latin typeface="Cambria"/>
                <a:cs typeface="Cambria"/>
              </a:rPr>
              <a:t>Form</a:t>
            </a:r>
            <a:r>
              <a:rPr sz="2800" spc="-15" dirty="0">
                <a:latin typeface="Cambria"/>
                <a:cs typeface="Cambria"/>
              </a:rPr>
              <a:t> </a:t>
            </a:r>
            <a:r>
              <a:rPr sz="2800" spc="-5" dirty="0">
                <a:latin typeface="Cambria"/>
                <a:cs typeface="Cambria"/>
              </a:rPr>
              <a:t>3CEB</a:t>
            </a:r>
            <a:endParaRPr sz="2800">
              <a:latin typeface="Cambria"/>
              <a:cs typeface="Cambria"/>
            </a:endParaRPr>
          </a:p>
        </p:txBody>
      </p:sp>
      <p:graphicFrame>
        <p:nvGraphicFramePr>
          <p:cNvPr id="3" name="object 3"/>
          <p:cNvGraphicFramePr>
            <a:graphicFrameLocks noGrp="1"/>
          </p:cNvGraphicFramePr>
          <p:nvPr/>
        </p:nvGraphicFramePr>
        <p:xfrm>
          <a:off x="455206" y="1042797"/>
          <a:ext cx="9849484" cy="5459093"/>
        </p:xfrm>
        <a:graphic>
          <a:graphicData uri="http://schemas.openxmlformats.org/drawingml/2006/table">
            <a:tbl>
              <a:tblPr firstRow="1" bandRow="1">
                <a:tableStyleId>{2D5ABB26-0587-4C30-8999-92F81FD0307C}</a:tableStyleId>
              </a:tblPr>
              <a:tblGrid>
                <a:gridCol w="1028065">
                  <a:extLst>
                    <a:ext uri="{9D8B030D-6E8A-4147-A177-3AD203B41FA5}">
                      <a16:colId xmlns="" xmlns:a16="http://schemas.microsoft.com/office/drawing/2014/main" val="20000"/>
                    </a:ext>
                  </a:extLst>
                </a:gridCol>
                <a:gridCol w="5632450">
                  <a:extLst>
                    <a:ext uri="{9D8B030D-6E8A-4147-A177-3AD203B41FA5}">
                      <a16:colId xmlns="" xmlns:a16="http://schemas.microsoft.com/office/drawing/2014/main" val="20001"/>
                    </a:ext>
                  </a:extLst>
                </a:gridCol>
                <a:gridCol w="1028065">
                  <a:extLst>
                    <a:ext uri="{9D8B030D-6E8A-4147-A177-3AD203B41FA5}">
                      <a16:colId xmlns="" xmlns:a16="http://schemas.microsoft.com/office/drawing/2014/main" val="20002"/>
                    </a:ext>
                  </a:extLst>
                </a:gridCol>
                <a:gridCol w="1007745">
                  <a:extLst>
                    <a:ext uri="{9D8B030D-6E8A-4147-A177-3AD203B41FA5}">
                      <a16:colId xmlns="" xmlns:a16="http://schemas.microsoft.com/office/drawing/2014/main" val="20003"/>
                    </a:ext>
                  </a:extLst>
                </a:gridCol>
                <a:gridCol w="1153159">
                  <a:extLst>
                    <a:ext uri="{9D8B030D-6E8A-4147-A177-3AD203B41FA5}">
                      <a16:colId xmlns="" xmlns:a16="http://schemas.microsoft.com/office/drawing/2014/main" val="20004"/>
                    </a:ext>
                  </a:extLst>
                </a:gridCol>
              </a:tblGrid>
              <a:tr h="423799">
                <a:tc>
                  <a:txBody>
                    <a:bodyPr/>
                    <a:lstStyle/>
                    <a:p>
                      <a:pPr algn="ctr">
                        <a:lnSpc>
                          <a:spcPct val="100000"/>
                        </a:lnSpc>
                        <a:spcBef>
                          <a:spcPts val="650"/>
                        </a:spcBef>
                      </a:pPr>
                      <a:r>
                        <a:rPr sz="1600" b="1" spc="-5" dirty="0">
                          <a:solidFill>
                            <a:srgbClr val="FFFFFF"/>
                          </a:solidFill>
                          <a:latin typeface="Calibri"/>
                          <a:cs typeface="Calibri"/>
                        </a:rPr>
                        <a:t>SI</a:t>
                      </a:r>
                      <a:r>
                        <a:rPr sz="1600" b="1" spc="-15" dirty="0">
                          <a:solidFill>
                            <a:srgbClr val="FFFFFF"/>
                          </a:solidFill>
                          <a:latin typeface="Calibri"/>
                          <a:cs typeface="Calibri"/>
                        </a:rPr>
                        <a:t> </a:t>
                      </a:r>
                      <a:r>
                        <a:rPr sz="1600" b="1" spc="-5" dirty="0">
                          <a:solidFill>
                            <a:srgbClr val="FFFFFF"/>
                          </a:solidFill>
                          <a:latin typeface="Calibri"/>
                          <a:cs typeface="Calibri"/>
                        </a:rPr>
                        <a:t>No.</a:t>
                      </a:r>
                      <a:endParaRPr sz="1600">
                        <a:latin typeface="Calibri"/>
                        <a:cs typeface="Calibri"/>
                      </a:endParaRPr>
                    </a:p>
                  </a:txBody>
                  <a:tcPr marL="0" marR="0" marT="82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tc>
                  <a:txBody>
                    <a:bodyPr/>
                    <a:lstStyle/>
                    <a:p>
                      <a:pPr algn="ctr">
                        <a:lnSpc>
                          <a:spcPct val="100000"/>
                        </a:lnSpc>
                        <a:spcBef>
                          <a:spcPts val="650"/>
                        </a:spcBef>
                      </a:pPr>
                      <a:r>
                        <a:rPr sz="1600" b="1" spc="-10" dirty="0">
                          <a:solidFill>
                            <a:srgbClr val="FFFFFF"/>
                          </a:solidFill>
                          <a:latin typeface="Calibri"/>
                          <a:cs typeface="Calibri"/>
                        </a:rPr>
                        <a:t>Particulars</a:t>
                      </a:r>
                      <a:endParaRPr sz="1600">
                        <a:latin typeface="Calibri"/>
                        <a:cs typeface="Calibri"/>
                      </a:endParaRPr>
                    </a:p>
                  </a:txBody>
                  <a:tcPr marL="0" marR="0" marT="82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tc>
                  <a:txBody>
                    <a:bodyPr/>
                    <a:lstStyle/>
                    <a:p>
                      <a:pPr algn="ctr">
                        <a:lnSpc>
                          <a:spcPct val="100000"/>
                        </a:lnSpc>
                        <a:spcBef>
                          <a:spcPts val="650"/>
                        </a:spcBef>
                      </a:pPr>
                      <a:r>
                        <a:rPr sz="1600" b="1" spc="-55" dirty="0">
                          <a:solidFill>
                            <a:srgbClr val="FFFFFF"/>
                          </a:solidFill>
                          <a:latin typeface="Calibri"/>
                          <a:cs typeface="Calibri"/>
                        </a:rPr>
                        <a:t>Yes</a:t>
                      </a:r>
                      <a:endParaRPr sz="1600">
                        <a:latin typeface="Calibri"/>
                        <a:cs typeface="Calibri"/>
                      </a:endParaRPr>
                    </a:p>
                  </a:txBody>
                  <a:tcPr marL="0" marR="0" marT="82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tc>
                  <a:txBody>
                    <a:bodyPr/>
                    <a:lstStyle/>
                    <a:p>
                      <a:pPr marL="1905" algn="ctr">
                        <a:lnSpc>
                          <a:spcPct val="100000"/>
                        </a:lnSpc>
                        <a:spcBef>
                          <a:spcPts val="650"/>
                        </a:spcBef>
                      </a:pPr>
                      <a:r>
                        <a:rPr sz="1600" b="1" spc="-5" dirty="0">
                          <a:solidFill>
                            <a:srgbClr val="FFFFFF"/>
                          </a:solidFill>
                          <a:latin typeface="Calibri"/>
                          <a:cs typeface="Calibri"/>
                        </a:rPr>
                        <a:t>No</a:t>
                      </a:r>
                      <a:endParaRPr sz="1600">
                        <a:latin typeface="Calibri"/>
                        <a:cs typeface="Calibri"/>
                      </a:endParaRPr>
                    </a:p>
                  </a:txBody>
                  <a:tcPr marL="0" marR="0" marT="82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tc>
                  <a:txBody>
                    <a:bodyPr/>
                    <a:lstStyle/>
                    <a:p>
                      <a:pPr marL="125095">
                        <a:lnSpc>
                          <a:spcPct val="100000"/>
                        </a:lnSpc>
                        <a:spcBef>
                          <a:spcPts val="650"/>
                        </a:spcBef>
                      </a:pPr>
                      <a:r>
                        <a:rPr sz="1600" b="1" spc="-10" dirty="0">
                          <a:solidFill>
                            <a:srgbClr val="FFFFFF"/>
                          </a:solidFill>
                          <a:latin typeface="Calibri"/>
                          <a:cs typeface="Calibri"/>
                        </a:rPr>
                        <a:t>Comments</a:t>
                      </a:r>
                      <a:endParaRPr sz="1600">
                        <a:latin typeface="Calibri"/>
                        <a:cs typeface="Calibri"/>
                      </a:endParaRPr>
                    </a:p>
                  </a:txBody>
                  <a:tcPr marL="0" marR="0" marT="82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extLst>
                  <a:ext uri="{0D108BD9-81ED-4DB2-BD59-A6C34878D82A}">
                    <a16:rowId xmlns="" xmlns:a16="http://schemas.microsoft.com/office/drawing/2014/main" val="10000"/>
                  </a:ext>
                </a:extLst>
              </a:tr>
              <a:tr h="799211">
                <a:tc>
                  <a:txBody>
                    <a:bodyPr/>
                    <a:lstStyle/>
                    <a:p>
                      <a:pPr>
                        <a:lnSpc>
                          <a:spcPct val="100000"/>
                        </a:lnSpc>
                      </a:pPr>
                      <a:endParaRPr sz="1600">
                        <a:latin typeface="Times New Roman"/>
                        <a:cs typeface="Times New Roman"/>
                      </a:endParaRPr>
                    </a:p>
                    <a:p>
                      <a:pPr>
                        <a:lnSpc>
                          <a:spcPct val="100000"/>
                        </a:lnSpc>
                        <a:spcBef>
                          <a:spcPts val="20"/>
                        </a:spcBef>
                      </a:pPr>
                      <a:endParaRPr sz="2100">
                        <a:latin typeface="Times New Roman"/>
                        <a:cs typeface="Times New Roman"/>
                      </a:endParaRPr>
                    </a:p>
                    <a:p>
                      <a:pPr algn="ctr">
                        <a:lnSpc>
                          <a:spcPts val="1914"/>
                        </a:lnSpc>
                      </a:pPr>
                      <a:r>
                        <a:rPr sz="1600" dirty="0">
                          <a:latin typeface="Calibri"/>
                          <a:cs typeface="Calibri"/>
                        </a:rPr>
                        <a:t>1</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2000">
                        <a:latin typeface="Times New Roman"/>
                        <a:cs typeface="Times New Roman"/>
                      </a:endParaRPr>
                    </a:p>
                    <a:p>
                      <a:pPr marL="9525" marR="156845">
                        <a:lnSpc>
                          <a:spcPct val="100600"/>
                        </a:lnSpc>
                      </a:pPr>
                      <a:r>
                        <a:rPr sz="1600" spc="-5" dirty="0">
                          <a:latin typeface="Calibri"/>
                          <a:cs typeface="Calibri"/>
                        </a:rPr>
                        <a:t>Did </a:t>
                      </a:r>
                      <a:r>
                        <a:rPr sz="1600" spc="-15" dirty="0">
                          <a:latin typeface="Calibri"/>
                          <a:cs typeface="Calibri"/>
                        </a:rPr>
                        <a:t>you compare </a:t>
                      </a:r>
                      <a:r>
                        <a:rPr sz="1600" spc="-5" dirty="0">
                          <a:latin typeface="Calibri"/>
                          <a:cs typeface="Calibri"/>
                        </a:rPr>
                        <a:t>earlier </a:t>
                      </a:r>
                      <a:r>
                        <a:rPr sz="1600" spc="-10" dirty="0">
                          <a:latin typeface="Calibri"/>
                          <a:cs typeface="Calibri"/>
                        </a:rPr>
                        <a:t>year </a:t>
                      </a:r>
                      <a:r>
                        <a:rPr sz="1600" spc="-15" dirty="0">
                          <a:latin typeface="Calibri"/>
                          <a:cs typeface="Calibri"/>
                        </a:rPr>
                        <a:t>Form </a:t>
                      </a:r>
                      <a:r>
                        <a:rPr sz="1600" spc="-10" dirty="0">
                          <a:latin typeface="Calibri"/>
                          <a:cs typeface="Calibri"/>
                        </a:rPr>
                        <a:t>3CEB </a:t>
                      </a:r>
                      <a:r>
                        <a:rPr sz="1600" spc="-5" dirty="0">
                          <a:latin typeface="Calibri"/>
                          <a:cs typeface="Calibri"/>
                        </a:rPr>
                        <a:t>TP </a:t>
                      </a:r>
                      <a:r>
                        <a:rPr sz="1600" spc="-10" dirty="0">
                          <a:latin typeface="Calibri"/>
                          <a:cs typeface="Calibri"/>
                        </a:rPr>
                        <a:t>workings </a:t>
                      </a:r>
                      <a:r>
                        <a:rPr sz="1600" spc="-5" dirty="0">
                          <a:latin typeface="Calibri"/>
                          <a:cs typeface="Calibri"/>
                        </a:rPr>
                        <a:t>and with </a:t>
                      </a:r>
                      <a:r>
                        <a:rPr sz="1600" spc="-10" dirty="0">
                          <a:latin typeface="Calibri"/>
                          <a:cs typeface="Calibri"/>
                        </a:rPr>
                        <a:t>the  current year </a:t>
                      </a:r>
                      <a:r>
                        <a:rPr sz="1600" spc="-15" dirty="0">
                          <a:latin typeface="Calibri"/>
                          <a:cs typeface="Calibri"/>
                        </a:rPr>
                        <a:t>Form</a:t>
                      </a:r>
                      <a:r>
                        <a:rPr sz="1600" spc="75" dirty="0">
                          <a:latin typeface="Calibri"/>
                          <a:cs typeface="Calibri"/>
                        </a:rPr>
                        <a:t> </a:t>
                      </a:r>
                      <a:r>
                        <a:rPr sz="1600" spc="-10" dirty="0">
                          <a:latin typeface="Calibri"/>
                          <a:cs typeface="Calibri"/>
                        </a:rPr>
                        <a:t>3CEB?</a:t>
                      </a:r>
                      <a:endParaRPr sz="1600">
                        <a:latin typeface="Calibri"/>
                        <a:cs typeface="Calibri"/>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1"/>
                  </a:ext>
                </a:extLst>
              </a:tr>
              <a:tr h="536193">
                <a:tc>
                  <a:txBody>
                    <a:bodyPr/>
                    <a:lstStyle/>
                    <a:p>
                      <a:pPr>
                        <a:lnSpc>
                          <a:spcPct val="100000"/>
                        </a:lnSpc>
                        <a:spcBef>
                          <a:spcPts val="20"/>
                        </a:spcBef>
                      </a:pPr>
                      <a:endParaRPr sz="1900">
                        <a:latin typeface="Times New Roman"/>
                        <a:cs typeface="Times New Roman"/>
                      </a:endParaRPr>
                    </a:p>
                    <a:p>
                      <a:pPr algn="ctr">
                        <a:lnSpc>
                          <a:spcPts val="1914"/>
                        </a:lnSpc>
                      </a:pPr>
                      <a:r>
                        <a:rPr sz="1600" dirty="0">
                          <a:latin typeface="Calibri"/>
                          <a:cs typeface="Calibri"/>
                        </a:rPr>
                        <a:t>2</a:t>
                      </a:r>
                      <a:endParaRPr sz="1600">
                        <a:latin typeface="Calibri"/>
                        <a:cs typeface="Calibri"/>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a:lnSpc>
                          <a:spcPct val="100000"/>
                        </a:lnSpc>
                        <a:spcBef>
                          <a:spcPts val="270"/>
                        </a:spcBef>
                      </a:pPr>
                      <a:r>
                        <a:rPr sz="1600" spc="-5" dirty="0">
                          <a:latin typeface="Calibri"/>
                          <a:cs typeface="Calibri"/>
                        </a:rPr>
                        <a:t>Did </a:t>
                      </a:r>
                      <a:r>
                        <a:rPr sz="1600" spc="-15" dirty="0">
                          <a:latin typeface="Calibri"/>
                          <a:cs typeface="Calibri"/>
                        </a:rPr>
                        <a:t>you review </a:t>
                      </a:r>
                      <a:r>
                        <a:rPr sz="1600" spc="-5" dirty="0">
                          <a:latin typeface="Calibri"/>
                          <a:cs typeface="Calibri"/>
                        </a:rPr>
                        <a:t>the financial </a:t>
                      </a:r>
                      <a:r>
                        <a:rPr sz="1600" spc="-15" dirty="0">
                          <a:latin typeface="Calibri"/>
                          <a:cs typeface="Calibri"/>
                        </a:rPr>
                        <a:t>statement </a:t>
                      </a:r>
                      <a:r>
                        <a:rPr sz="1600" spc="-5" dirty="0">
                          <a:latin typeface="Calibri"/>
                          <a:cs typeface="Calibri"/>
                        </a:rPr>
                        <a:t>of the </a:t>
                      </a:r>
                      <a:r>
                        <a:rPr sz="1600" spc="-15" dirty="0">
                          <a:latin typeface="Calibri"/>
                          <a:cs typeface="Calibri"/>
                        </a:rPr>
                        <a:t>company for </a:t>
                      </a:r>
                      <a:r>
                        <a:rPr sz="1600" spc="-5" dirty="0">
                          <a:latin typeface="Calibri"/>
                          <a:cs typeface="Calibri"/>
                        </a:rPr>
                        <a:t>the</a:t>
                      </a:r>
                      <a:r>
                        <a:rPr sz="1600" spc="125" dirty="0">
                          <a:latin typeface="Calibri"/>
                          <a:cs typeface="Calibri"/>
                        </a:rPr>
                        <a:t> </a:t>
                      </a:r>
                      <a:r>
                        <a:rPr sz="1600" spc="-10" dirty="0">
                          <a:latin typeface="Calibri"/>
                          <a:cs typeface="Calibri"/>
                        </a:rPr>
                        <a:t>year</a:t>
                      </a:r>
                      <a:endParaRPr sz="1600">
                        <a:latin typeface="Calibri"/>
                        <a:cs typeface="Calibri"/>
                      </a:endParaRPr>
                    </a:p>
                    <a:p>
                      <a:pPr marL="9525">
                        <a:lnSpc>
                          <a:spcPts val="1914"/>
                        </a:lnSpc>
                        <a:spcBef>
                          <a:spcPts val="15"/>
                        </a:spcBef>
                      </a:pPr>
                      <a:r>
                        <a:rPr sz="1600" spc="-5" dirty="0">
                          <a:latin typeface="Calibri"/>
                          <a:cs typeface="Calibri"/>
                        </a:rPr>
                        <a:t>under </a:t>
                      </a:r>
                      <a:r>
                        <a:rPr sz="1600" spc="-10" dirty="0">
                          <a:latin typeface="Calibri"/>
                          <a:cs typeface="Calibri"/>
                        </a:rPr>
                        <a:t>consideration?</a:t>
                      </a:r>
                      <a:endParaRPr sz="1600">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2"/>
                  </a:ext>
                </a:extLst>
              </a:tr>
              <a:tr h="536194">
                <a:tc>
                  <a:txBody>
                    <a:bodyPr/>
                    <a:lstStyle/>
                    <a:p>
                      <a:pPr>
                        <a:lnSpc>
                          <a:spcPct val="100000"/>
                        </a:lnSpc>
                        <a:spcBef>
                          <a:spcPts val="20"/>
                        </a:spcBef>
                      </a:pPr>
                      <a:endParaRPr sz="1900">
                        <a:latin typeface="Times New Roman"/>
                        <a:cs typeface="Times New Roman"/>
                      </a:endParaRPr>
                    </a:p>
                    <a:p>
                      <a:pPr algn="ctr">
                        <a:lnSpc>
                          <a:spcPts val="1914"/>
                        </a:lnSpc>
                      </a:pPr>
                      <a:r>
                        <a:rPr sz="1600" dirty="0">
                          <a:latin typeface="Calibri"/>
                          <a:cs typeface="Calibri"/>
                        </a:rPr>
                        <a:t>3</a:t>
                      </a:r>
                      <a:endParaRPr sz="1600">
                        <a:latin typeface="Calibri"/>
                        <a:cs typeface="Calibri"/>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marR="742950">
                        <a:lnSpc>
                          <a:spcPct val="100600"/>
                        </a:lnSpc>
                        <a:spcBef>
                          <a:spcPts val="260"/>
                        </a:spcBef>
                      </a:pPr>
                      <a:r>
                        <a:rPr sz="1600" spc="-5" dirty="0">
                          <a:latin typeface="Calibri"/>
                          <a:cs typeface="Calibri"/>
                        </a:rPr>
                        <a:t>Did </a:t>
                      </a:r>
                      <a:r>
                        <a:rPr sz="1600" spc="-15" dirty="0">
                          <a:latin typeface="Calibri"/>
                          <a:cs typeface="Calibri"/>
                        </a:rPr>
                        <a:t>you </a:t>
                      </a:r>
                      <a:r>
                        <a:rPr sz="1600" spc="-5" dirty="0">
                          <a:latin typeface="Calibri"/>
                          <a:cs typeface="Calibri"/>
                        </a:rPr>
                        <a:t>Identify &amp; </a:t>
                      </a:r>
                      <a:r>
                        <a:rPr sz="1600" spc="-10" dirty="0">
                          <a:latin typeface="Calibri"/>
                          <a:cs typeface="Calibri"/>
                        </a:rPr>
                        <a:t>analyse </a:t>
                      </a:r>
                      <a:r>
                        <a:rPr sz="1600" spc="-5" dirty="0">
                          <a:latin typeface="Calibri"/>
                          <a:cs typeface="Calibri"/>
                        </a:rPr>
                        <a:t>the </a:t>
                      </a:r>
                      <a:r>
                        <a:rPr sz="1600" spc="-10" dirty="0">
                          <a:latin typeface="Calibri"/>
                          <a:cs typeface="Calibri"/>
                        </a:rPr>
                        <a:t>transactions </a:t>
                      </a:r>
                      <a:r>
                        <a:rPr sz="1600" spc="-5" dirty="0">
                          <a:latin typeface="Calibri"/>
                          <a:cs typeface="Calibri"/>
                        </a:rPr>
                        <a:t>with Associated  </a:t>
                      </a:r>
                      <a:r>
                        <a:rPr sz="1600" spc="-10" dirty="0">
                          <a:latin typeface="Calibri"/>
                          <a:cs typeface="Calibri"/>
                        </a:rPr>
                        <a:t>Enterprise/ Related</a:t>
                      </a:r>
                      <a:r>
                        <a:rPr sz="1600" spc="20" dirty="0">
                          <a:latin typeface="Calibri"/>
                          <a:cs typeface="Calibri"/>
                        </a:rPr>
                        <a:t> </a:t>
                      </a:r>
                      <a:r>
                        <a:rPr sz="1600" spc="-10" dirty="0">
                          <a:latin typeface="Calibri"/>
                          <a:cs typeface="Calibri"/>
                        </a:rPr>
                        <a:t>Parties?</a:t>
                      </a:r>
                      <a:endParaRPr sz="1600">
                        <a:latin typeface="Calibri"/>
                        <a:cs typeface="Calibri"/>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3"/>
                  </a:ext>
                </a:extLst>
              </a:tr>
              <a:tr h="799083">
                <a:tc>
                  <a:txBody>
                    <a:bodyPr/>
                    <a:lstStyle/>
                    <a:p>
                      <a:pPr>
                        <a:lnSpc>
                          <a:spcPct val="100000"/>
                        </a:lnSpc>
                      </a:pPr>
                      <a:endParaRPr sz="1600">
                        <a:latin typeface="Times New Roman"/>
                        <a:cs typeface="Times New Roman"/>
                      </a:endParaRPr>
                    </a:p>
                    <a:p>
                      <a:pPr>
                        <a:lnSpc>
                          <a:spcPct val="100000"/>
                        </a:lnSpc>
                        <a:spcBef>
                          <a:spcPts val="20"/>
                        </a:spcBef>
                      </a:pPr>
                      <a:endParaRPr sz="2100">
                        <a:latin typeface="Times New Roman"/>
                        <a:cs typeface="Times New Roman"/>
                      </a:endParaRPr>
                    </a:p>
                    <a:p>
                      <a:pPr algn="ctr">
                        <a:lnSpc>
                          <a:spcPts val="1914"/>
                        </a:lnSpc>
                      </a:pPr>
                      <a:r>
                        <a:rPr sz="1600" dirty="0">
                          <a:latin typeface="Calibri"/>
                          <a:cs typeface="Calibri"/>
                        </a:rPr>
                        <a:t>4</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2000">
                        <a:latin typeface="Times New Roman"/>
                        <a:cs typeface="Times New Roman"/>
                      </a:endParaRPr>
                    </a:p>
                    <a:p>
                      <a:pPr marL="9525">
                        <a:lnSpc>
                          <a:spcPct val="100000"/>
                        </a:lnSpc>
                      </a:pPr>
                      <a:r>
                        <a:rPr sz="1600" spc="-5" dirty="0">
                          <a:latin typeface="Calibri"/>
                          <a:cs typeface="Calibri"/>
                        </a:rPr>
                        <a:t>Did </a:t>
                      </a:r>
                      <a:r>
                        <a:rPr sz="1600" spc="-15" dirty="0">
                          <a:latin typeface="Calibri"/>
                          <a:cs typeface="Calibri"/>
                        </a:rPr>
                        <a:t>you </a:t>
                      </a:r>
                      <a:r>
                        <a:rPr sz="1600" spc="-10" dirty="0">
                          <a:latin typeface="Calibri"/>
                          <a:cs typeface="Calibri"/>
                        </a:rPr>
                        <a:t>reconcile </a:t>
                      </a:r>
                      <a:r>
                        <a:rPr sz="1600" spc="-5" dirty="0">
                          <a:latin typeface="Calibri"/>
                          <a:cs typeface="Calibri"/>
                        </a:rPr>
                        <a:t>the </a:t>
                      </a:r>
                      <a:r>
                        <a:rPr sz="1600" spc="-10" dirty="0">
                          <a:latin typeface="Calibri"/>
                          <a:cs typeface="Calibri"/>
                        </a:rPr>
                        <a:t>financials,ledger accounts,Form-3CD</a:t>
                      </a:r>
                      <a:r>
                        <a:rPr sz="1600" spc="150" dirty="0">
                          <a:latin typeface="Calibri"/>
                          <a:cs typeface="Calibri"/>
                        </a:rPr>
                        <a:t> </a:t>
                      </a:r>
                      <a:r>
                        <a:rPr sz="1600" spc="-10" dirty="0">
                          <a:latin typeface="Calibri"/>
                          <a:cs typeface="Calibri"/>
                        </a:rPr>
                        <a:t>numbers</a:t>
                      </a:r>
                      <a:endParaRPr sz="1600">
                        <a:latin typeface="Calibri"/>
                        <a:cs typeface="Calibri"/>
                      </a:endParaRPr>
                    </a:p>
                    <a:p>
                      <a:pPr marL="9525">
                        <a:lnSpc>
                          <a:spcPts val="1914"/>
                        </a:lnSpc>
                        <a:spcBef>
                          <a:spcPts val="10"/>
                        </a:spcBef>
                      </a:pPr>
                      <a:r>
                        <a:rPr sz="1600" spc="-5" dirty="0">
                          <a:latin typeface="Calibri"/>
                          <a:cs typeface="Calibri"/>
                        </a:rPr>
                        <a:t>and </a:t>
                      </a:r>
                      <a:r>
                        <a:rPr sz="1600" spc="-15" dirty="0">
                          <a:latin typeface="Calibri"/>
                          <a:cs typeface="Calibri"/>
                        </a:rPr>
                        <a:t>Form </a:t>
                      </a:r>
                      <a:r>
                        <a:rPr sz="1600" spc="-10" dirty="0">
                          <a:latin typeface="Calibri"/>
                          <a:cs typeface="Calibri"/>
                        </a:rPr>
                        <a:t>3CEB</a:t>
                      </a:r>
                      <a:r>
                        <a:rPr sz="1600" spc="40" dirty="0">
                          <a:latin typeface="Calibri"/>
                          <a:cs typeface="Calibri"/>
                        </a:rPr>
                        <a:t> </a:t>
                      </a:r>
                      <a:r>
                        <a:rPr sz="1600" spc="-10" dirty="0">
                          <a:latin typeface="Calibri"/>
                          <a:cs typeface="Calibri"/>
                        </a:rPr>
                        <a:t>numbers?</a:t>
                      </a:r>
                      <a:endParaRPr sz="1600">
                        <a:latin typeface="Calibri"/>
                        <a:cs typeface="Calibri"/>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4"/>
                  </a:ext>
                </a:extLst>
              </a:tr>
              <a:tr h="801877">
                <a:tc>
                  <a:txBody>
                    <a:bodyPr/>
                    <a:lstStyle/>
                    <a:p>
                      <a:pPr>
                        <a:lnSpc>
                          <a:spcPct val="100000"/>
                        </a:lnSpc>
                      </a:pPr>
                      <a:endParaRPr sz="1600">
                        <a:latin typeface="Times New Roman"/>
                        <a:cs typeface="Times New Roman"/>
                      </a:endParaRPr>
                    </a:p>
                    <a:p>
                      <a:pPr>
                        <a:lnSpc>
                          <a:spcPct val="100000"/>
                        </a:lnSpc>
                        <a:spcBef>
                          <a:spcPts val="45"/>
                        </a:spcBef>
                      </a:pPr>
                      <a:endParaRPr sz="2100">
                        <a:latin typeface="Times New Roman"/>
                        <a:cs typeface="Times New Roman"/>
                      </a:endParaRPr>
                    </a:p>
                    <a:p>
                      <a:pPr algn="ctr">
                        <a:lnSpc>
                          <a:spcPts val="1910"/>
                        </a:lnSpc>
                      </a:pPr>
                      <a:r>
                        <a:rPr sz="1600" dirty="0">
                          <a:latin typeface="Calibri"/>
                          <a:cs typeface="Calibri"/>
                        </a:rPr>
                        <a:t>5</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marR="15875">
                        <a:lnSpc>
                          <a:spcPct val="100400"/>
                        </a:lnSpc>
                        <a:spcBef>
                          <a:spcPts val="440"/>
                        </a:spcBef>
                      </a:pPr>
                      <a:r>
                        <a:rPr sz="1600" spc="-5" dirty="0">
                          <a:latin typeface="Calibri"/>
                          <a:cs typeface="Calibri"/>
                        </a:rPr>
                        <a:t>Did </a:t>
                      </a:r>
                      <a:r>
                        <a:rPr sz="1600" spc="-15" dirty="0">
                          <a:latin typeface="Calibri"/>
                          <a:cs typeface="Calibri"/>
                        </a:rPr>
                        <a:t>you </a:t>
                      </a:r>
                      <a:r>
                        <a:rPr sz="1600" spc="-10" dirty="0">
                          <a:latin typeface="Calibri"/>
                          <a:cs typeface="Calibri"/>
                        </a:rPr>
                        <a:t>compute </a:t>
                      </a:r>
                      <a:r>
                        <a:rPr sz="1600" spc="-5" dirty="0">
                          <a:latin typeface="Calibri"/>
                          <a:cs typeface="Calibri"/>
                        </a:rPr>
                        <a:t>the </a:t>
                      </a:r>
                      <a:r>
                        <a:rPr sz="1600" spc="-15" dirty="0">
                          <a:latin typeface="Calibri"/>
                          <a:cs typeface="Calibri"/>
                        </a:rPr>
                        <a:t>operating </a:t>
                      </a:r>
                      <a:r>
                        <a:rPr sz="1600" spc="-10" dirty="0">
                          <a:latin typeface="Calibri"/>
                          <a:cs typeface="Calibri"/>
                        </a:rPr>
                        <a:t>margin/profit margin </a:t>
                      </a:r>
                      <a:r>
                        <a:rPr sz="1600" spc="-15" dirty="0">
                          <a:latin typeface="Calibri"/>
                          <a:cs typeface="Calibri"/>
                        </a:rPr>
                        <a:t>for </a:t>
                      </a:r>
                      <a:r>
                        <a:rPr sz="1600" spc="-5" dirty="0">
                          <a:latin typeface="Calibri"/>
                          <a:cs typeface="Calibri"/>
                        </a:rPr>
                        <a:t>the </a:t>
                      </a:r>
                      <a:r>
                        <a:rPr sz="1600" spc="-10" dirty="0">
                          <a:latin typeface="Calibri"/>
                          <a:cs typeface="Calibri"/>
                        </a:rPr>
                        <a:t>current  year </a:t>
                      </a:r>
                      <a:r>
                        <a:rPr sz="1600" spc="-5" dirty="0">
                          <a:latin typeface="Calibri"/>
                          <a:cs typeface="Calibri"/>
                        </a:rPr>
                        <a:t>and </a:t>
                      </a:r>
                      <a:r>
                        <a:rPr sz="1600" spc="-15" dirty="0">
                          <a:latin typeface="Calibri"/>
                          <a:cs typeface="Calibri"/>
                        </a:rPr>
                        <a:t>compare </a:t>
                      </a:r>
                      <a:r>
                        <a:rPr sz="1600" spc="-5" dirty="0">
                          <a:latin typeface="Calibri"/>
                          <a:cs typeface="Calibri"/>
                        </a:rPr>
                        <a:t>the </a:t>
                      </a:r>
                      <a:r>
                        <a:rPr sz="1600" spc="-10" dirty="0">
                          <a:latin typeface="Calibri"/>
                          <a:cs typeface="Calibri"/>
                        </a:rPr>
                        <a:t>same </a:t>
                      </a:r>
                      <a:r>
                        <a:rPr sz="1600" spc="-5" dirty="0">
                          <a:latin typeface="Calibri"/>
                          <a:cs typeface="Calibri"/>
                        </a:rPr>
                        <a:t>with earlier </a:t>
                      </a:r>
                      <a:r>
                        <a:rPr sz="1600" spc="-15" dirty="0">
                          <a:latin typeface="Calibri"/>
                          <a:cs typeface="Calibri"/>
                        </a:rPr>
                        <a:t>years </a:t>
                      </a:r>
                      <a:r>
                        <a:rPr sz="1600" spc="-10" dirty="0">
                          <a:latin typeface="Calibri"/>
                          <a:cs typeface="Calibri"/>
                        </a:rPr>
                        <a:t>margin </a:t>
                      </a:r>
                      <a:r>
                        <a:rPr sz="1600" spc="-5" dirty="0">
                          <a:latin typeface="Calibri"/>
                          <a:cs typeface="Calibri"/>
                        </a:rPr>
                        <a:t>of the  </a:t>
                      </a:r>
                      <a:r>
                        <a:rPr sz="1600" spc="-15" dirty="0">
                          <a:latin typeface="Calibri"/>
                          <a:cs typeface="Calibri"/>
                        </a:rPr>
                        <a:t>company </a:t>
                      </a:r>
                      <a:r>
                        <a:rPr sz="1600" spc="-5" dirty="0">
                          <a:latin typeface="Calibri"/>
                          <a:cs typeface="Calibri"/>
                        </a:rPr>
                        <a:t>and of the </a:t>
                      </a:r>
                      <a:r>
                        <a:rPr sz="1600" spc="-10" dirty="0">
                          <a:latin typeface="Calibri"/>
                          <a:cs typeface="Calibri"/>
                        </a:rPr>
                        <a:t>comparable</a:t>
                      </a:r>
                      <a:r>
                        <a:rPr sz="1600" spc="30" dirty="0">
                          <a:latin typeface="Calibri"/>
                          <a:cs typeface="Calibri"/>
                        </a:rPr>
                        <a:t> </a:t>
                      </a:r>
                      <a:r>
                        <a:rPr sz="1600" spc="-10" dirty="0">
                          <a:latin typeface="Calibri"/>
                          <a:cs typeface="Calibri"/>
                        </a:rPr>
                        <a:t>selected?</a:t>
                      </a:r>
                      <a:endParaRPr sz="1600">
                        <a:latin typeface="Calibri"/>
                        <a:cs typeface="Calibri"/>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5"/>
                  </a:ext>
                </a:extLst>
              </a:tr>
              <a:tr h="536194">
                <a:tc>
                  <a:txBody>
                    <a:bodyPr/>
                    <a:lstStyle/>
                    <a:p>
                      <a:pPr>
                        <a:lnSpc>
                          <a:spcPct val="100000"/>
                        </a:lnSpc>
                        <a:spcBef>
                          <a:spcPts val="25"/>
                        </a:spcBef>
                      </a:pPr>
                      <a:endParaRPr sz="1900">
                        <a:latin typeface="Times New Roman"/>
                        <a:cs typeface="Times New Roman"/>
                      </a:endParaRPr>
                    </a:p>
                    <a:p>
                      <a:pPr algn="ctr">
                        <a:lnSpc>
                          <a:spcPts val="1910"/>
                        </a:lnSpc>
                      </a:pPr>
                      <a:r>
                        <a:rPr sz="1600" dirty="0">
                          <a:latin typeface="Calibri"/>
                          <a:cs typeface="Calibri"/>
                        </a:rPr>
                        <a:t>6</a:t>
                      </a:r>
                      <a:endParaRPr sz="1600">
                        <a:latin typeface="Calibri"/>
                        <a:cs typeface="Calibri"/>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marR="274320">
                        <a:lnSpc>
                          <a:spcPct val="100600"/>
                        </a:lnSpc>
                        <a:spcBef>
                          <a:spcPts val="265"/>
                        </a:spcBef>
                      </a:pPr>
                      <a:r>
                        <a:rPr sz="1600" spc="-5" dirty="0">
                          <a:latin typeface="Calibri"/>
                          <a:cs typeface="Calibri"/>
                        </a:rPr>
                        <a:t>Did </a:t>
                      </a:r>
                      <a:r>
                        <a:rPr sz="1600" spc="-15" dirty="0">
                          <a:latin typeface="Calibri"/>
                          <a:cs typeface="Calibri"/>
                        </a:rPr>
                        <a:t>you </a:t>
                      </a:r>
                      <a:r>
                        <a:rPr sz="1600" spc="-10" dirty="0">
                          <a:latin typeface="Calibri"/>
                          <a:cs typeface="Calibri"/>
                        </a:rPr>
                        <a:t>discuss </a:t>
                      </a:r>
                      <a:r>
                        <a:rPr sz="1600" spc="-5" dirty="0">
                          <a:latin typeface="Calibri"/>
                          <a:cs typeface="Calibri"/>
                        </a:rPr>
                        <a:t>with client about TP </a:t>
                      </a:r>
                      <a:r>
                        <a:rPr sz="1600" spc="-10" dirty="0">
                          <a:latin typeface="Calibri"/>
                          <a:cs typeface="Calibri"/>
                        </a:rPr>
                        <a:t>method </a:t>
                      </a:r>
                      <a:r>
                        <a:rPr sz="1600" spc="-5" dirty="0">
                          <a:latin typeface="Calibri"/>
                          <a:cs typeface="Calibri"/>
                        </a:rPr>
                        <a:t>and </a:t>
                      </a:r>
                      <a:r>
                        <a:rPr sz="1600" spc="-15" dirty="0">
                          <a:latin typeface="Calibri"/>
                          <a:cs typeface="Calibri"/>
                        </a:rPr>
                        <a:t>operating </a:t>
                      </a:r>
                      <a:r>
                        <a:rPr sz="1600" spc="-10" dirty="0">
                          <a:latin typeface="Calibri"/>
                          <a:cs typeface="Calibri"/>
                        </a:rPr>
                        <a:t>profit  margin?</a:t>
                      </a:r>
                      <a:endParaRPr sz="160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6"/>
                  </a:ext>
                </a:extLst>
              </a:tr>
              <a:tr h="474967">
                <a:tc>
                  <a:txBody>
                    <a:bodyPr/>
                    <a:lstStyle/>
                    <a:p>
                      <a:pPr>
                        <a:lnSpc>
                          <a:spcPct val="100000"/>
                        </a:lnSpc>
                      </a:pPr>
                      <a:endParaRPr sz="1500">
                        <a:latin typeface="Times New Roman"/>
                        <a:cs typeface="Times New Roman"/>
                      </a:endParaRPr>
                    </a:p>
                    <a:p>
                      <a:pPr algn="ctr">
                        <a:lnSpc>
                          <a:spcPts val="1910"/>
                        </a:lnSpc>
                        <a:spcBef>
                          <a:spcPts val="5"/>
                        </a:spcBef>
                      </a:pPr>
                      <a:r>
                        <a:rPr sz="1600" dirty="0">
                          <a:latin typeface="Calibri"/>
                          <a:cs typeface="Calibri"/>
                        </a:rPr>
                        <a:t>7</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marL="9525">
                        <a:lnSpc>
                          <a:spcPts val="1910"/>
                        </a:lnSpc>
                        <a:spcBef>
                          <a:spcPts val="5"/>
                        </a:spcBef>
                      </a:pPr>
                      <a:r>
                        <a:rPr sz="1600" spc="-5" dirty="0">
                          <a:latin typeface="Calibri"/>
                          <a:cs typeface="Calibri"/>
                        </a:rPr>
                        <a:t>Did </a:t>
                      </a:r>
                      <a:r>
                        <a:rPr sz="1600" spc="-15" dirty="0">
                          <a:latin typeface="Calibri"/>
                          <a:cs typeface="Calibri"/>
                        </a:rPr>
                        <a:t>you </a:t>
                      </a:r>
                      <a:r>
                        <a:rPr sz="1600" spc="-10" dirty="0">
                          <a:latin typeface="Calibri"/>
                          <a:cs typeface="Calibri"/>
                        </a:rPr>
                        <a:t>obtain Management </a:t>
                      </a:r>
                      <a:r>
                        <a:rPr sz="1600" spc="-15" dirty="0">
                          <a:latin typeface="Calibri"/>
                          <a:cs typeface="Calibri"/>
                        </a:rPr>
                        <a:t>Representation</a:t>
                      </a:r>
                      <a:r>
                        <a:rPr sz="1600" spc="55" dirty="0">
                          <a:latin typeface="Calibri"/>
                          <a:cs typeface="Calibri"/>
                        </a:rPr>
                        <a:t> </a:t>
                      </a:r>
                      <a:r>
                        <a:rPr sz="1600" spc="-15" dirty="0">
                          <a:latin typeface="Calibri"/>
                          <a:cs typeface="Calibri"/>
                        </a:rPr>
                        <a:t>Letter?</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7"/>
                  </a:ext>
                </a:extLst>
              </a:tr>
              <a:tr h="536206">
                <a:tc>
                  <a:txBody>
                    <a:bodyPr/>
                    <a:lstStyle/>
                    <a:p>
                      <a:pPr>
                        <a:lnSpc>
                          <a:spcPct val="100000"/>
                        </a:lnSpc>
                        <a:spcBef>
                          <a:spcPts val="25"/>
                        </a:spcBef>
                      </a:pPr>
                      <a:endParaRPr sz="1900">
                        <a:latin typeface="Times New Roman"/>
                        <a:cs typeface="Times New Roman"/>
                      </a:endParaRPr>
                    </a:p>
                    <a:p>
                      <a:pPr algn="ctr">
                        <a:lnSpc>
                          <a:spcPts val="1910"/>
                        </a:lnSpc>
                      </a:pPr>
                      <a:r>
                        <a:rPr sz="1600" dirty="0">
                          <a:latin typeface="Calibri"/>
                          <a:cs typeface="Calibri"/>
                        </a:rPr>
                        <a:t>8</a:t>
                      </a:r>
                      <a:endParaRPr sz="1600">
                        <a:latin typeface="Calibri"/>
                        <a:cs typeface="Calibri"/>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525" marR="268605">
                        <a:lnSpc>
                          <a:spcPct val="100600"/>
                        </a:lnSpc>
                        <a:spcBef>
                          <a:spcPts val="265"/>
                        </a:spcBef>
                      </a:pPr>
                      <a:r>
                        <a:rPr sz="1600" spc="-5" dirty="0">
                          <a:latin typeface="Calibri"/>
                          <a:cs typeface="Calibri"/>
                        </a:rPr>
                        <a:t>Did </a:t>
                      </a:r>
                      <a:r>
                        <a:rPr sz="1600" spc="-15" dirty="0">
                          <a:latin typeface="Calibri"/>
                          <a:cs typeface="Calibri"/>
                        </a:rPr>
                        <a:t>you review Form </a:t>
                      </a:r>
                      <a:r>
                        <a:rPr sz="1600" spc="-10" dirty="0">
                          <a:latin typeface="Calibri"/>
                          <a:cs typeface="Calibri"/>
                        </a:rPr>
                        <a:t>3CEB </a:t>
                      </a:r>
                      <a:r>
                        <a:rPr sz="1600" spc="-20" dirty="0">
                          <a:latin typeface="Calibri"/>
                          <a:cs typeface="Calibri"/>
                        </a:rPr>
                        <a:t>Workings </a:t>
                      </a:r>
                      <a:r>
                        <a:rPr sz="1600" spc="-5" dirty="0">
                          <a:latin typeface="Calibri"/>
                          <a:cs typeface="Calibri"/>
                        </a:rPr>
                        <a:t>and </a:t>
                      </a:r>
                      <a:r>
                        <a:rPr sz="1600" spc="-10" dirty="0">
                          <a:latin typeface="Calibri"/>
                          <a:cs typeface="Calibri"/>
                        </a:rPr>
                        <a:t>XML </a:t>
                      </a:r>
                      <a:r>
                        <a:rPr sz="1600" spc="-5" dirty="0">
                          <a:latin typeface="Calibri"/>
                          <a:cs typeface="Calibri"/>
                        </a:rPr>
                        <a:t>to </a:t>
                      </a:r>
                      <a:r>
                        <a:rPr sz="1600" spc="-10" dirty="0">
                          <a:latin typeface="Calibri"/>
                          <a:cs typeface="Calibri"/>
                        </a:rPr>
                        <a:t>ensure accuracy  </a:t>
                      </a:r>
                      <a:r>
                        <a:rPr sz="1600" spc="-5" dirty="0">
                          <a:latin typeface="Calibri"/>
                          <a:cs typeface="Calibri"/>
                        </a:rPr>
                        <a:t>and</a:t>
                      </a:r>
                      <a:r>
                        <a:rPr sz="1600" spc="-20" dirty="0">
                          <a:latin typeface="Calibri"/>
                          <a:cs typeface="Calibri"/>
                        </a:rPr>
                        <a:t> </a:t>
                      </a:r>
                      <a:r>
                        <a:rPr sz="1600" spc="-10" dirty="0">
                          <a:latin typeface="Calibri"/>
                          <a:cs typeface="Calibri"/>
                        </a:rPr>
                        <a:t>completeness?</a:t>
                      </a:r>
                      <a:endParaRPr sz="1600">
                        <a:latin typeface="Calibri"/>
                        <a:cs typeface="Calibri"/>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8"/>
                  </a:ext>
                </a:extLst>
              </a:tr>
            </a:tbl>
          </a:graphicData>
        </a:graphic>
      </p:graphicFrame>
      <p:sp>
        <p:nvSpPr>
          <p:cNvPr id="4" name="object 4"/>
          <p:cNvSpPr/>
          <p:nvPr/>
        </p:nvSpPr>
        <p:spPr>
          <a:xfrm>
            <a:off x="10437876" y="336541"/>
            <a:ext cx="1566672" cy="12682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5894" y="193039"/>
            <a:ext cx="3406775" cy="376555"/>
          </a:xfrm>
          <a:prstGeom prst="rect">
            <a:avLst/>
          </a:prstGeom>
        </p:spPr>
        <p:txBody>
          <a:bodyPr vert="horz" wrap="square" lIns="0" tIns="12700" rIns="0" bIns="0" rtlCol="0">
            <a:spAutoFit/>
          </a:bodyPr>
          <a:lstStyle/>
          <a:p>
            <a:pPr marL="12700">
              <a:lnSpc>
                <a:spcPct val="100000"/>
              </a:lnSpc>
              <a:spcBef>
                <a:spcPts val="100"/>
              </a:spcBef>
            </a:pPr>
            <a:r>
              <a:rPr sz="2300" b="1" spc="-5" dirty="0">
                <a:latin typeface="Cambria"/>
                <a:cs typeface="Cambria"/>
              </a:rPr>
              <a:t>SECTION 92 and its</a:t>
            </a:r>
            <a:r>
              <a:rPr sz="2300" b="1" spc="-95" dirty="0">
                <a:latin typeface="Cambria"/>
                <a:cs typeface="Cambria"/>
              </a:rPr>
              <a:t> </a:t>
            </a:r>
            <a:r>
              <a:rPr sz="2300" b="1" spc="-5" dirty="0">
                <a:latin typeface="Cambria"/>
                <a:cs typeface="Cambria"/>
              </a:rPr>
              <a:t>scope</a:t>
            </a:r>
            <a:endParaRPr sz="2300">
              <a:latin typeface="Cambria"/>
              <a:cs typeface="Cambria"/>
            </a:endParaRPr>
          </a:p>
        </p:txBody>
      </p:sp>
      <p:sp>
        <p:nvSpPr>
          <p:cNvPr id="3" name="object 3"/>
          <p:cNvSpPr/>
          <p:nvPr/>
        </p:nvSpPr>
        <p:spPr>
          <a:xfrm>
            <a:off x="8473820" y="1586715"/>
            <a:ext cx="474345" cy="338455"/>
          </a:xfrm>
          <a:custGeom>
            <a:avLst/>
            <a:gdLst/>
            <a:ahLst/>
            <a:cxnLst/>
            <a:rect l="l" t="t" r="r" b="b"/>
            <a:pathLst>
              <a:path w="474345" h="338455">
                <a:moveTo>
                  <a:pt x="448899" y="257745"/>
                </a:moveTo>
                <a:lnTo>
                  <a:pt x="267188" y="257745"/>
                </a:lnTo>
                <a:lnTo>
                  <a:pt x="281146" y="261007"/>
                </a:lnTo>
                <a:lnTo>
                  <a:pt x="292675" y="269223"/>
                </a:lnTo>
                <a:lnTo>
                  <a:pt x="300227" y="281962"/>
                </a:lnTo>
                <a:lnTo>
                  <a:pt x="298368" y="297200"/>
                </a:lnTo>
                <a:lnTo>
                  <a:pt x="287448" y="309283"/>
                </a:lnTo>
                <a:lnTo>
                  <a:pt x="272599" y="318342"/>
                </a:lnTo>
                <a:lnTo>
                  <a:pt x="258952" y="324507"/>
                </a:lnTo>
                <a:lnTo>
                  <a:pt x="254380" y="324761"/>
                </a:lnTo>
                <a:lnTo>
                  <a:pt x="250951" y="326666"/>
                </a:lnTo>
                <a:lnTo>
                  <a:pt x="246379" y="326920"/>
                </a:lnTo>
                <a:lnTo>
                  <a:pt x="273603" y="334588"/>
                </a:lnTo>
                <a:lnTo>
                  <a:pt x="301767" y="338160"/>
                </a:lnTo>
                <a:lnTo>
                  <a:pt x="330336" y="337065"/>
                </a:lnTo>
                <a:lnTo>
                  <a:pt x="358775" y="330730"/>
                </a:lnTo>
                <a:lnTo>
                  <a:pt x="400102" y="310388"/>
                </a:lnTo>
                <a:lnTo>
                  <a:pt x="433197" y="281276"/>
                </a:lnTo>
                <a:lnTo>
                  <a:pt x="448899" y="257745"/>
                </a:lnTo>
                <a:close/>
              </a:path>
              <a:path w="474345" h="338455">
                <a:moveTo>
                  <a:pt x="0" y="232940"/>
                </a:moveTo>
                <a:lnTo>
                  <a:pt x="2285" y="241068"/>
                </a:lnTo>
                <a:lnTo>
                  <a:pt x="4825" y="253641"/>
                </a:lnTo>
                <a:lnTo>
                  <a:pt x="29154" y="293204"/>
                </a:lnTo>
                <a:lnTo>
                  <a:pt x="67151" y="319158"/>
                </a:lnTo>
                <a:lnTo>
                  <a:pt x="113768" y="329562"/>
                </a:lnTo>
                <a:lnTo>
                  <a:pt x="163956" y="322475"/>
                </a:lnTo>
                <a:lnTo>
                  <a:pt x="184820" y="313659"/>
                </a:lnTo>
                <a:lnTo>
                  <a:pt x="202946" y="302425"/>
                </a:lnTo>
                <a:lnTo>
                  <a:pt x="218213" y="289311"/>
                </a:lnTo>
                <a:lnTo>
                  <a:pt x="230504" y="274850"/>
                </a:lnTo>
                <a:lnTo>
                  <a:pt x="232792" y="272830"/>
                </a:lnTo>
                <a:lnTo>
                  <a:pt x="234352" y="271552"/>
                </a:lnTo>
                <a:lnTo>
                  <a:pt x="67722" y="271552"/>
                </a:lnTo>
                <a:lnTo>
                  <a:pt x="40544" y="266754"/>
                </a:lnTo>
                <a:lnTo>
                  <a:pt x="17319" y="253526"/>
                </a:lnTo>
                <a:lnTo>
                  <a:pt x="0" y="232940"/>
                </a:lnTo>
                <a:close/>
              </a:path>
              <a:path w="474345" h="338455">
                <a:moveTo>
                  <a:pt x="472415" y="151891"/>
                </a:moveTo>
                <a:lnTo>
                  <a:pt x="125749" y="151891"/>
                </a:lnTo>
                <a:lnTo>
                  <a:pt x="137540" y="153946"/>
                </a:lnTo>
                <a:lnTo>
                  <a:pt x="142367" y="158264"/>
                </a:lnTo>
                <a:lnTo>
                  <a:pt x="147447" y="167027"/>
                </a:lnTo>
                <a:lnTo>
                  <a:pt x="148717" y="173377"/>
                </a:lnTo>
                <a:lnTo>
                  <a:pt x="151586" y="201895"/>
                </a:lnTo>
                <a:lnTo>
                  <a:pt x="142811" y="228924"/>
                </a:lnTo>
                <a:lnTo>
                  <a:pt x="124035" y="251548"/>
                </a:lnTo>
                <a:lnTo>
                  <a:pt x="96900" y="266849"/>
                </a:lnTo>
                <a:lnTo>
                  <a:pt x="67722" y="271552"/>
                </a:lnTo>
                <a:lnTo>
                  <a:pt x="234352" y="271552"/>
                </a:lnTo>
                <a:lnTo>
                  <a:pt x="238426" y="268215"/>
                </a:lnTo>
                <a:lnTo>
                  <a:pt x="245560" y="263170"/>
                </a:lnTo>
                <a:lnTo>
                  <a:pt x="252349" y="259864"/>
                </a:lnTo>
                <a:lnTo>
                  <a:pt x="267188" y="257745"/>
                </a:lnTo>
                <a:lnTo>
                  <a:pt x="448899" y="257745"/>
                </a:lnTo>
                <a:lnTo>
                  <a:pt x="457168" y="245355"/>
                </a:lnTo>
                <a:lnTo>
                  <a:pt x="471127" y="204587"/>
                </a:lnTo>
                <a:lnTo>
                  <a:pt x="474186" y="160933"/>
                </a:lnTo>
                <a:lnTo>
                  <a:pt x="472415" y="151891"/>
                </a:lnTo>
                <a:close/>
              </a:path>
              <a:path w="474345" h="338455">
                <a:moveTo>
                  <a:pt x="240283" y="10055"/>
                </a:moveTo>
                <a:lnTo>
                  <a:pt x="194133" y="32127"/>
                </a:lnTo>
                <a:lnTo>
                  <a:pt x="155090" y="63001"/>
                </a:lnTo>
                <a:lnTo>
                  <a:pt x="124136" y="100874"/>
                </a:lnTo>
                <a:lnTo>
                  <a:pt x="102254" y="143940"/>
                </a:lnTo>
                <a:lnTo>
                  <a:pt x="90424" y="190395"/>
                </a:lnTo>
                <a:lnTo>
                  <a:pt x="97643" y="175163"/>
                </a:lnTo>
                <a:lnTo>
                  <a:pt x="110934" y="160646"/>
                </a:lnTo>
                <a:lnTo>
                  <a:pt x="125749" y="151891"/>
                </a:lnTo>
                <a:lnTo>
                  <a:pt x="472415" y="151891"/>
                </a:lnTo>
                <a:lnTo>
                  <a:pt x="465454" y="116354"/>
                </a:lnTo>
                <a:lnTo>
                  <a:pt x="445932" y="75092"/>
                </a:lnTo>
                <a:lnTo>
                  <a:pt x="417016" y="41862"/>
                </a:lnTo>
                <a:lnTo>
                  <a:pt x="380888" y="17628"/>
                </a:lnTo>
                <a:lnTo>
                  <a:pt x="361254" y="10817"/>
                </a:lnTo>
                <a:lnTo>
                  <a:pt x="242950" y="10817"/>
                </a:lnTo>
                <a:lnTo>
                  <a:pt x="240283" y="10055"/>
                </a:lnTo>
                <a:close/>
              </a:path>
              <a:path w="474345" h="338455">
                <a:moveTo>
                  <a:pt x="248284" y="7769"/>
                </a:moveTo>
                <a:lnTo>
                  <a:pt x="242950" y="10817"/>
                </a:lnTo>
                <a:lnTo>
                  <a:pt x="361254" y="10817"/>
                </a:lnTo>
                <a:lnTo>
                  <a:pt x="354664" y="8531"/>
                </a:lnTo>
                <a:lnTo>
                  <a:pt x="251078" y="8531"/>
                </a:lnTo>
                <a:lnTo>
                  <a:pt x="248284" y="7769"/>
                </a:lnTo>
                <a:close/>
              </a:path>
              <a:path w="474345" h="338455">
                <a:moveTo>
                  <a:pt x="295736" y="0"/>
                </a:moveTo>
                <a:lnTo>
                  <a:pt x="251078" y="8531"/>
                </a:lnTo>
                <a:lnTo>
                  <a:pt x="354664" y="8531"/>
                </a:lnTo>
                <a:lnTo>
                  <a:pt x="339734" y="3353"/>
                </a:lnTo>
                <a:lnTo>
                  <a:pt x="295736" y="0"/>
                </a:lnTo>
                <a:close/>
              </a:path>
            </a:pathLst>
          </a:custGeom>
          <a:solidFill>
            <a:srgbClr val="EE8B20"/>
          </a:solidFill>
        </p:spPr>
        <p:txBody>
          <a:bodyPr wrap="square" lIns="0" tIns="0" rIns="0" bIns="0" rtlCol="0"/>
          <a:lstStyle/>
          <a:p>
            <a:endParaRPr/>
          </a:p>
        </p:txBody>
      </p:sp>
      <p:sp>
        <p:nvSpPr>
          <p:cNvPr id="4" name="object 4"/>
          <p:cNvSpPr/>
          <p:nvPr/>
        </p:nvSpPr>
        <p:spPr>
          <a:xfrm>
            <a:off x="8713216" y="1632678"/>
            <a:ext cx="205855" cy="1927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653653" y="1372773"/>
            <a:ext cx="494665" cy="274955"/>
          </a:xfrm>
          <a:custGeom>
            <a:avLst/>
            <a:gdLst/>
            <a:ahLst/>
            <a:cxnLst/>
            <a:rect l="l" t="t" r="r" b="b"/>
            <a:pathLst>
              <a:path w="494665" h="274955">
                <a:moveTo>
                  <a:pt x="444258" y="117433"/>
                </a:moveTo>
                <a:lnTo>
                  <a:pt x="48408" y="117433"/>
                </a:lnTo>
                <a:lnTo>
                  <a:pt x="97043" y="121889"/>
                </a:lnTo>
                <a:lnTo>
                  <a:pt x="144464" y="137205"/>
                </a:lnTo>
                <a:lnTo>
                  <a:pt x="189229" y="163545"/>
                </a:lnTo>
                <a:lnTo>
                  <a:pt x="233269" y="179196"/>
                </a:lnTo>
                <a:lnTo>
                  <a:pt x="274462" y="203312"/>
                </a:lnTo>
                <a:lnTo>
                  <a:pt x="311870" y="235358"/>
                </a:lnTo>
                <a:lnTo>
                  <a:pt x="344550" y="274797"/>
                </a:lnTo>
                <a:lnTo>
                  <a:pt x="419862" y="234650"/>
                </a:lnTo>
                <a:lnTo>
                  <a:pt x="457279" y="214201"/>
                </a:lnTo>
                <a:lnTo>
                  <a:pt x="494411" y="193263"/>
                </a:lnTo>
                <a:lnTo>
                  <a:pt x="481202" y="170276"/>
                </a:lnTo>
                <a:lnTo>
                  <a:pt x="450467" y="124347"/>
                </a:lnTo>
                <a:lnTo>
                  <a:pt x="444258" y="117433"/>
                </a:lnTo>
                <a:close/>
              </a:path>
              <a:path w="494665" h="274955">
                <a:moveTo>
                  <a:pt x="211761" y="0"/>
                </a:moveTo>
                <a:lnTo>
                  <a:pt x="170382" y="3718"/>
                </a:lnTo>
                <a:lnTo>
                  <a:pt x="130677" y="14203"/>
                </a:lnTo>
                <a:lnTo>
                  <a:pt x="93444" y="31373"/>
                </a:lnTo>
                <a:lnTo>
                  <a:pt x="59482" y="55146"/>
                </a:lnTo>
                <a:lnTo>
                  <a:pt x="29591" y="85440"/>
                </a:lnTo>
                <a:lnTo>
                  <a:pt x="22359" y="94932"/>
                </a:lnTo>
                <a:lnTo>
                  <a:pt x="7231" y="114248"/>
                </a:lnTo>
                <a:lnTo>
                  <a:pt x="0" y="123667"/>
                </a:lnTo>
                <a:lnTo>
                  <a:pt x="48408" y="117433"/>
                </a:lnTo>
                <a:lnTo>
                  <a:pt x="444258" y="117433"/>
                </a:lnTo>
                <a:lnTo>
                  <a:pt x="415815" y="85755"/>
                </a:lnTo>
                <a:lnTo>
                  <a:pt x="378045" y="54419"/>
                </a:lnTo>
                <a:lnTo>
                  <a:pt x="337956" y="30257"/>
                </a:lnTo>
                <a:lnTo>
                  <a:pt x="296347" y="13187"/>
                </a:lnTo>
                <a:lnTo>
                  <a:pt x="254015" y="3129"/>
                </a:lnTo>
                <a:lnTo>
                  <a:pt x="211761" y="0"/>
                </a:lnTo>
                <a:close/>
              </a:path>
            </a:pathLst>
          </a:custGeom>
          <a:solidFill>
            <a:srgbClr val="001F5F"/>
          </a:solidFill>
        </p:spPr>
        <p:txBody>
          <a:bodyPr wrap="square" lIns="0" tIns="0" rIns="0" bIns="0" rtlCol="0"/>
          <a:lstStyle/>
          <a:p>
            <a:endParaRPr/>
          </a:p>
        </p:txBody>
      </p:sp>
      <p:sp>
        <p:nvSpPr>
          <p:cNvPr id="6" name="object 6"/>
          <p:cNvSpPr/>
          <p:nvPr/>
        </p:nvSpPr>
        <p:spPr>
          <a:xfrm>
            <a:off x="8931402" y="1517777"/>
            <a:ext cx="251460" cy="462280"/>
          </a:xfrm>
          <a:custGeom>
            <a:avLst/>
            <a:gdLst/>
            <a:ahLst/>
            <a:cxnLst/>
            <a:rect l="l" t="t" r="r" b="b"/>
            <a:pathLst>
              <a:path w="251459" h="462280">
                <a:moveTo>
                  <a:pt x="188975" y="0"/>
                </a:moveTo>
                <a:lnTo>
                  <a:pt x="116395" y="44926"/>
                </a:lnTo>
                <a:lnTo>
                  <a:pt x="79855" y="66972"/>
                </a:lnTo>
                <a:lnTo>
                  <a:pt x="43052" y="88519"/>
                </a:lnTo>
                <a:lnTo>
                  <a:pt x="60817" y="136852"/>
                </a:lnTo>
                <a:lnTo>
                  <a:pt x="69913" y="185721"/>
                </a:lnTo>
                <a:lnTo>
                  <a:pt x="70056" y="233519"/>
                </a:lnTo>
                <a:lnTo>
                  <a:pt x="60959" y="278638"/>
                </a:lnTo>
                <a:lnTo>
                  <a:pt x="61293" y="330815"/>
                </a:lnTo>
                <a:lnTo>
                  <a:pt x="50863" y="379920"/>
                </a:lnTo>
                <a:lnTo>
                  <a:pt x="30241" y="424263"/>
                </a:lnTo>
                <a:lnTo>
                  <a:pt x="0" y="462152"/>
                </a:lnTo>
                <a:lnTo>
                  <a:pt x="12376" y="461660"/>
                </a:lnTo>
                <a:lnTo>
                  <a:pt x="89207" y="445264"/>
                </a:lnTo>
                <a:lnTo>
                  <a:pt x="126833" y="427923"/>
                </a:lnTo>
                <a:lnTo>
                  <a:pt x="160410" y="404429"/>
                </a:lnTo>
                <a:lnTo>
                  <a:pt x="189465" y="375430"/>
                </a:lnTo>
                <a:lnTo>
                  <a:pt x="213522" y="341576"/>
                </a:lnTo>
                <a:lnTo>
                  <a:pt x="232108" y="303514"/>
                </a:lnTo>
                <a:lnTo>
                  <a:pt x="244749" y="261893"/>
                </a:lnTo>
                <a:lnTo>
                  <a:pt x="250970" y="217362"/>
                </a:lnTo>
                <a:lnTo>
                  <a:pt x="250299" y="170570"/>
                </a:lnTo>
                <a:lnTo>
                  <a:pt x="242260" y="122166"/>
                </a:lnTo>
                <a:lnTo>
                  <a:pt x="226379" y="72797"/>
                </a:lnTo>
                <a:lnTo>
                  <a:pt x="202183" y="23113"/>
                </a:lnTo>
                <a:lnTo>
                  <a:pt x="188975" y="0"/>
                </a:lnTo>
                <a:close/>
              </a:path>
            </a:pathLst>
          </a:custGeom>
          <a:solidFill>
            <a:srgbClr val="001F5F"/>
          </a:solidFill>
        </p:spPr>
        <p:txBody>
          <a:bodyPr wrap="square" lIns="0" tIns="0" rIns="0" bIns="0" rtlCol="0"/>
          <a:lstStyle/>
          <a:p>
            <a:endParaRPr/>
          </a:p>
        </p:txBody>
      </p:sp>
      <p:sp>
        <p:nvSpPr>
          <p:cNvPr id="7" name="object 7"/>
          <p:cNvSpPr/>
          <p:nvPr/>
        </p:nvSpPr>
        <p:spPr>
          <a:xfrm>
            <a:off x="8714105" y="1397683"/>
            <a:ext cx="438784" cy="274955"/>
          </a:xfrm>
          <a:custGeom>
            <a:avLst/>
            <a:gdLst/>
            <a:ahLst/>
            <a:cxnLst/>
            <a:rect l="l" t="t" r="r" b="b"/>
            <a:pathLst>
              <a:path w="438784" h="274955">
                <a:moveTo>
                  <a:pt x="267007" y="23967"/>
                </a:moveTo>
                <a:lnTo>
                  <a:pt x="116126" y="23967"/>
                </a:lnTo>
                <a:lnTo>
                  <a:pt x="158148" y="26007"/>
                </a:lnTo>
                <a:lnTo>
                  <a:pt x="200310" y="35193"/>
                </a:lnTo>
                <a:lnTo>
                  <a:pt x="241703" y="51481"/>
                </a:lnTo>
                <a:lnTo>
                  <a:pt x="281416" y="74827"/>
                </a:lnTo>
                <a:lnTo>
                  <a:pt x="318540" y="105186"/>
                </a:lnTo>
                <a:lnTo>
                  <a:pt x="352165" y="142514"/>
                </a:lnTo>
                <a:lnTo>
                  <a:pt x="381380" y="186768"/>
                </a:lnTo>
                <a:lnTo>
                  <a:pt x="389509" y="200992"/>
                </a:lnTo>
                <a:lnTo>
                  <a:pt x="393700" y="207977"/>
                </a:lnTo>
                <a:lnTo>
                  <a:pt x="365331" y="222887"/>
                </a:lnTo>
                <a:lnTo>
                  <a:pt x="309689" y="252947"/>
                </a:lnTo>
                <a:lnTo>
                  <a:pt x="282321" y="267286"/>
                </a:lnTo>
                <a:lnTo>
                  <a:pt x="284352" y="270842"/>
                </a:lnTo>
                <a:lnTo>
                  <a:pt x="285496" y="272620"/>
                </a:lnTo>
                <a:lnTo>
                  <a:pt x="286512" y="274398"/>
                </a:lnTo>
                <a:lnTo>
                  <a:pt x="324820" y="255445"/>
                </a:lnTo>
                <a:lnTo>
                  <a:pt x="362854" y="236028"/>
                </a:lnTo>
                <a:lnTo>
                  <a:pt x="438530" y="196420"/>
                </a:lnTo>
                <a:lnTo>
                  <a:pt x="435600" y="190649"/>
                </a:lnTo>
                <a:lnTo>
                  <a:pt x="429976" y="178060"/>
                </a:lnTo>
                <a:lnTo>
                  <a:pt x="396359" y="125796"/>
                </a:lnTo>
                <a:lnTo>
                  <a:pt x="361428" y="86616"/>
                </a:lnTo>
                <a:lnTo>
                  <a:pt x="323073" y="54736"/>
                </a:lnTo>
                <a:lnTo>
                  <a:pt x="282186" y="30146"/>
                </a:lnTo>
                <a:lnTo>
                  <a:pt x="267007" y="23967"/>
                </a:lnTo>
                <a:close/>
              </a:path>
              <a:path w="438784" h="274955">
                <a:moveTo>
                  <a:pt x="153251" y="0"/>
                </a:moveTo>
                <a:lnTo>
                  <a:pt x="111155" y="4454"/>
                </a:lnTo>
                <a:lnTo>
                  <a:pt x="70986" y="16140"/>
                </a:lnTo>
                <a:lnTo>
                  <a:pt x="33637" y="35048"/>
                </a:lnTo>
                <a:lnTo>
                  <a:pt x="0" y="61165"/>
                </a:lnTo>
                <a:lnTo>
                  <a:pt x="36142" y="41502"/>
                </a:lnTo>
                <a:lnTo>
                  <a:pt x="75154" y="29117"/>
                </a:lnTo>
                <a:lnTo>
                  <a:pt x="116126" y="23967"/>
                </a:lnTo>
                <a:lnTo>
                  <a:pt x="267007" y="23967"/>
                </a:lnTo>
                <a:lnTo>
                  <a:pt x="239659" y="12834"/>
                </a:lnTo>
                <a:lnTo>
                  <a:pt x="196383" y="2789"/>
                </a:lnTo>
                <a:lnTo>
                  <a:pt x="153251" y="0"/>
                </a:lnTo>
                <a:close/>
              </a:path>
            </a:pathLst>
          </a:custGeom>
          <a:solidFill>
            <a:srgbClr val="EC7C30"/>
          </a:solidFill>
        </p:spPr>
        <p:txBody>
          <a:bodyPr wrap="square" lIns="0" tIns="0" rIns="0" bIns="0" rtlCol="0"/>
          <a:lstStyle/>
          <a:p>
            <a:endParaRPr/>
          </a:p>
        </p:txBody>
      </p:sp>
      <p:sp>
        <p:nvSpPr>
          <p:cNvPr id="8" name="object 8"/>
          <p:cNvSpPr/>
          <p:nvPr/>
        </p:nvSpPr>
        <p:spPr>
          <a:xfrm>
            <a:off x="8954769" y="1502028"/>
            <a:ext cx="209550" cy="446405"/>
          </a:xfrm>
          <a:custGeom>
            <a:avLst/>
            <a:gdLst/>
            <a:ahLst/>
            <a:cxnLst/>
            <a:rect l="l" t="t" r="r" b="b"/>
            <a:pathLst>
              <a:path w="209550" h="446405">
                <a:moveTo>
                  <a:pt x="164296" y="31115"/>
                </a:moveTo>
                <a:lnTo>
                  <a:pt x="111251" y="31115"/>
                </a:lnTo>
                <a:lnTo>
                  <a:pt x="124459" y="54101"/>
                </a:lnTo>
                <a:lnTo>
                  <a:pt x="147916" y="101516"/>
                </a:lnTo>
                <a:lnTo>
                  <a:pt x="163168" y="149264"/>
                </a:lnTo>
                <a:lnTo>
                  <a:pt x="170639" y="196539"/>
                </a:lnTo>
                <a:lnTo>
                  <a:pt x="170750" y="242531"/>
                </a:lnTo>
                <a:lnTo>
                  <a:pt x="163925" y="286432"/>
                </a:lnTo>
                <a:lnTo>
                  <a:pt x="150584" y="327434"/>
                </a:lnTo>
                <a:lnTo>
                  <a:pt x="131150" y="364728"/>
                </a:lnTo>
                <a:lnTo>
                  <a:pt x="106046" y="397505"/>
                </a:lnTo>
                <a:lnTo>
                  <a:pt x="75692" y="424958"/>
                </a:lnTo>
                <a:lnTo>
                  <a:pt x="40512" y="446278"/>
                </a:lnTo>
                <a:lnTo>
                  <a:pt x="79987" y="430351"/>
                </a:lnTo>
                <a:lnTo>
                  <a:pt x="115111" y="407597"/>
                </a:lnTo>
                <a:lnTo>
                  <a:pt x="145421" y="378772"/>
                </a:lnTo>
                <a:lnTo>
                  <a:pt x="170453" y="344629"/>
                </a:lnTo>
                <a:lnTo>
                  <a:pt x="189742" y="305925"/>
                </a:lnTo>
                <a:lnTo>
                  <a:pt x="202824" y="263415"/>
                </a:lnTo>
                <a:lnTo>
                  <a:pt x="209234" y="217853"/>
                </a:lnTo>
                <a:lnTo>
                  <a:pt x="208509" y="169994"/>
                </a:lnTo>
                <a:lnTo>
                  <a:pt x="200184" y="120595"/>
                </a:lnTo>
                <a:lnTo>
                  <a:pt x="183794" y="70409"/>
                </a:lnTo>
                <a:lnTo>
                  <a:pt x="164296" y="31115"/>
                </a:lnTo>
                <a:close/>
              </a:path>
              <a:path w="209550" h="446405">
                <a:moveTo>
                  <a:pt x="144906" y="0"/>
                </a:moveTo>
                <a:lnTo>
                  <a:pt x="0" y="90297"/>
                </a:lnTo>
                <a:lnTo>
                  <a:pt x="4063" y="97409"/>
                </a:lnTo>
                <a:lnTo>
                  <a:pt x="30652" y="81710"/>
                </a:lnTo>
                <a:lnTo>
                  <a:pt x="57419" y="65262"/>
                </a:lnTo>
                <a:lnTo>
                  <a:pt x="111251" y="31115"/>
                </a:lnTo>
                <a:lnTo>
                  <a:pt x="164296" y="31115"/>
                </a:lnTo>
                <a:lnTo>
                  <a:pt x="158876" y="20193"/>
                </a:lnTo>
                <a:lnTo>
                  <a:pt x="154812" y="13081"/>
                </a:lnTo>
                <a:lnTo>
                  <a:pt x="148971" y="7112"/>
                </a:lnTo>
                <a:lnTo>
                  <a:pt x="144906" y="0"/>
                </a:lnTo>
                <a:close/>
              </a:path>
            </a:pathLst>
          </a:custGeom>
          <a:solidFill>
            <a:srgbClr val="EC7C30"/>
          </a:solidFill>
        </p:spPr>
        <p:txBody>
          <a:bodyPr wrap="square" lIns="0" tIns="0" rIns="0" bIns="0" rtlCol="0"/>
          <a:lstStyle/>
          <a:p>
            <a:endParaRPr/>
          </a:p>
        </p:txBody>
      </p:sp>
      <p:sp>
        <p:nvSpPr>
          <p:cNvPr id="9" name="object 9"/>
          <p:cNvSpPr/>
          <p:nvPr/>
        </p:nvSpPr>
        <p:spPr>
          <a:xfrm>
            <a:off x="8808739" y="1230502"/>
            <a:ext cx="688975" cy="575945"/>
          </a:xfrm>
          <a:custGeom>
            <a:avLst/>
            <a:gdLst/>
            <a:ahLst/>
            <a:cxnLst/>
            <a:rect l="l" t="t" r="r" b="b"/>
            <a:pathLst>
              <a:path w="688975" h="575944">
                <a:moveTo>
                  <a:pt x="409428" y="0"/>
                </a:moveTo>
                <a:lnTo>
                  <a:pt x="407650" y="1016"/>
                </a:lnTo>
                <a:lnTo>
                  <a:pt x="405872" y="1905"/>
                </a:lnTo>
                <a:lnTo>
                  <a:pt x="404094" y="2921"/>
                </a:lnTo>
                <a:lnTo>
                  <a:pt x="31095" y="297434"/>
                </a:lnTo>
                <a:lnTo>
                  <a:pt x="26904" y="302260"/>
                </a:lnTo>
                <a:lnTo>
                  <a:pt x="21570" y="305308"/>
                </a:lnTo>
                <a:lnTo>
                  <a:pt x="17252" y="310134"/>
                </a:lnTo>
                <a:lnTo>
                  <a:pt x="7818" y="320202"/>
                </a:lnTo>
                <a:lnTo>
                  <a:pt x="1980" y="333057"/>
                </a:lnTo>
                <a:lnTo>
                  <a:pt x="19364" y="404722"/>
                </a:lnTo>
                <a:lnTo>
                  <a:pt x="39448" y="445807"/>
                </a:lnTo>
                <a:lnTo>
                  <a:pt x="62324" y="485051"/>
                </a:lnTo>
                <a:lnTo>
                  <a:pt x="87926" y="522936"/>
                </a:lnTo>
                <a:lnTo>
                  <a:pt x="116185" y="559943"/>
                </a:lnTo>
                <a:lnTo>
                  <a:pt x="154672" y="575730"/>
                </a:lnTo>
                <a:lnTo>
                  <a:pt x="168128" y="572643"/>
                </a:lnTo>
                <a:lnTo>
                  <a:pt x="174478" y="571373"/>
                </a:lnTo>
                <a:lnTo>
                  <a:pt x="181463" y="567309"/>
                </a:lnTo>
                <a:lnTo>
                  <a:pt x="187813" y="566038"/>
                </a:lnTo>
                <a:lnTo>
                  <a:pt x="202251" y="559891"/>
                </a:lnTo>
                <a:lnTo>
                  <a:pt x="232175" y="547929"/>
                </a:lnTo>
                <a:lnTo>
                  <a:pt x="246614" y="541782"/>
                </a:lnTo>
                <a:lnTo>
                  <a:pt x="252837" y="540512"/>
                </a:lnTo>
                <a:lnTo>
                  <a:pt x="259949" y="536448"/>
                </a:lnTo>
                <a:lnTo>
                  <a:pt x="266299" y="535177"/>
                </a:lnTo>
                <a:lnTo>
                  <a:pt x="629011" y="390398"/>
                </a:lnTo>
                <a:lnTo>
                  <a:pt x="630789" y="389382"/>
                </a:lnTo>
                <a:lnTo>
                  <a:pt x="631551" y="386714"/>
                </a:lnTo>
                <a:lnTo>
                  <a:pt x="633329" y="385699"/>
                </a:lnTo>
                <a:lnTo>
                  <a:pt x="634091" y="382905"/>
                </a:lnTo>
                <a:lnTo>
                  <a:pt x="648349" y="332237"/>
                </a:lnTo>
                <a:lnTo>
                  <a:pt x="660925" y="279831"/>
                </a:lnTo>
                <a:lnTo>
                  <a:pt x="671782" y="225811"/>
                </a:lnTo>
                <a:lnTo>
                  <a:pt x="680884" y="170296"/>
                </a:lnTo>
                <a:lnTo>
                  <a:pt x="688193" y="113411"/>
                </a:lnTo>
                <a:lnTo>
                  <a:pt x="688955" y="110617"/>
                </a:lnTo>
                <a:lnTo>
                  <a:pt x="687685" y="104394"/>
                </a:lnTo>
                <a:lnTo>
                  <a:pt x="681589" y="93725"/>
                </a:lnTo>
                <a:lnTo>
                  <a:pt x="676763" y="89408"/>
                </a:lnTo>
                <a:lnTo>
                  <a:pt x="673969" y="88646"/>
                </a:lnTo>
                <a:lnTo>
                  <a:pt x="620819" y="67548"/>
                </a:lnTo>
                <a:lnTo>
                  <a:pt x="568432" y="47879"/>
                </a:lnTo>
                <a:lnTo>
                  <a:pt x="529290" y="34998"/>
                </a:lnTo>
                <a:lnTo>
                  <a:pt x="490184" y="22558"/>
                </a:lnTo>
                <a:lnTo>
                  <a:pt x="451149" y="10999"/>
                </a:lnTo>
                <a:lnTo>
                  <a:pt x="416085" y="1777"/>
                </a:lnTo>
                <a:lnTo>
                  <a:pt x="410444" y="1777"/>
                </a:lnTo>
                <a:lnTo>
                  <a:pt x="409428" y="0"/>
                </a:lnTo>
                <a:close/>
              </a:path>
              <a:path w="688975" h="575944">
                <a:moveTo>
                  <a:pt x="412222" y="762"/>
                </a:moveTo>
                <a:lnTo>
                  <a:pt x="410444" y="1777"/>
                </a:lnTo>
                <a:lnTo>
                  <a:pt x="416085" y="1777"/>
                </a:lnTo>
                <a:lnTo>
                  <a:pt x="412222" y="762"/>
                </a:lnTo>
                <a:close/>
              </a:path>
            </a:pathLst>
          </a:custGeom>
          <a:solidFill>
            <a:srgbClr val="001F5F"/>
          </a:solidFill>
        </p:spPr>
        <p:txBody>
          <a:bodyPr wrap="square" lIns="0" tIns="0" rIns="0" bIns="0" rtlCol="0"/>
          <a:lstStyle/>
          <a:p>
            <a:endParaRPr/>
          </a:p>
        </p:txBody>
      </p:sp>
      <p:sp>
        <p:nvSpPr>
          <p:cNvPr id="10" name="object 10"/>
          <p:cNvSpPr/>
          <p:nvPr/>
        </p:nvSpPr>
        <p:spPr>
          <a:xfrm>
            <a:off x="8863710" y="1519808"/>
            <a:ext cx="166243" cy="251332"/>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9238488" y="1266189"/>
            <a:ext cx="215265" cy="316230"/>
          </a:xfrm>
          <a:custGeom>
            <a:avLst/>
            <a:gdLst/>
            <a:ahLst/>
            <a:cxnLst/>
            <a:rect l="l" t="t" r="r" b="b"/>
            <a:pathLst>
              <a:path w="215265" h="316230">
                <a:moveTo>
                  <a:pt x="0" y="0"/>
                </a:moveTo>
                <a:lnTo>
                  <a:pt x="1910" y="12672"/>
                </a:lnTo>
                <a:lnTo>
                  <a:pt x="3476" y="25082"/>
                </a:lnTo>
                <a:lnTo>
                  <a:pt x="4732" y="37683"/>
                </a:lnTo>
                <a:lnTo>
                  <a:pt x="5714" y="50926"/>
                </a:lnTo>
                <a:lnTo>
                  <a:pt x="20526" y="58352"/>
                </a:lnTo>
                <a:lnTo>
                  <a:pt x="35147" y="65849"/>
                </a:lnTo>
                <a:lnTo>
                  <a:pt x="49434" y="73536"/>
                </a:lnTo>
                <a:lnTo>
                  <a:pt x="63245" y="81534"/>
                </a:lnTo>
                <a:lnTo>
                  <a:pt x="69850" y="84836"/>
                </a:lnTo>
                <a:lnTo>
                  <a:pt x="76707" y="92583"/>
                </a:lnTo>
                <a:lnTo>
                  <a:pt x="76200" y="99949"/>
                </a:lnTo>
                <a:lnTo>
                  <a:pt x="77053" y="116768"/>
                </a:lnTo>
                <a:lnTo>
                  <a:pt x="77597" y="133064"/>
                </a:lnTo>
                <a:lnTo>
                  <a:pt x="77950" y="149026"/>
                </a:lnTo>
                <a:lnTo>
                  <a:pt x="78231" y="164846"/>
                </a:lnTo>
                <a:lnTo>
                  <a:pt x="92287" y="174019"/>
                </a:lnTo>
                <a:lnTo>
                  <a:pt x="120112" y="191795"/>
                </a:lnTo>
                <a:lnTo>
                  <a:pt x="134238" y="201040"/>
                </a:lnTo>
                <a:lnTo>
                  <a:pt x="140842" y="204215"/>
                </a:lnTo>
                <a:lnTo>
                  <a:pt x="145922" y="213106"/>
                </a:lnTo>
                <a:lnTo>
                  <a:pt x="145414" y="220472"/>
                </a:lnTo>
                <a:lnTo>
                  <a:pt x="141096" y="286638"/>
                </a:lnTo>
                <a:lnTo>
                  <a:pt x="151659" y="293316"/>
                </a:lnTo>
                <a:lnTo>
                  <a:pt x="162163" y="300720"/>
                </a:lnTo>
                <a:lnTo>
                  <a:pt x="172833" y="308481"/>
                </a:lnTo>
                <a:lnTo>
                  <a:pt x="183895" y="316230"/>
                </a:lnTo>
                <a:lnTo>
                  <a:pt x="192456" y="282549"/>
                </a:lnTo>
                <a:lnTo>
                  <a:pt x="200278" y="248427"/>
                </a:lnTo>
                <a:lnTo>
                  <a:pt x="207836" y="213106"/>
                </a:lnTo>
                <a:lnTo>
                  <a:pt x="215137" y="178054"/>
                </a:lnTo>
                <a:lnTo>
                  <a:pt x="192224" y="145282"/>
                </a:lnTo>
                <a:lnTo>
                  <a:pt x="171180" y="111426"/>
                </a:lnTo>
                <a:lnTo>
                  <a:pt x="151826" y="76594"/>
                </a:lnTo>
                <a:lnTo>
                  <a:pt x="133984" y="40894"/>
                </a:lnTo>
                <a:lnTo>
                  <a:pt x="100405" y="29200"/>
                </a:lnTo>
                <a:lnTo>
                  <a:pt x="66897" y="18780"/>
                </a:lnTo>
                <a:lnTo>
                  <a:pt x="33436" y="9193"/>
                </a:lnTo>
                <a:lnTo>
                  <a:pt x="0" y="0"/>
                </a:lnTo>
                <a:close/>
              </a:path>
            </a:pathLst>
          </a:custGeom>
          <a:solidFill>
            <a:srgbClr val="FFEED0"/>
          </a:solidFill>
        </p:spPr>
        <p:txBody>
          <a:bodyPr wrap="square" lIns="0" tIns="0" rIns="0" bIns="0" rtlCol="0"/>
          <a:lstStyle/>
          <a:p>
            <a:endParaRPr/>
          </a:p>
        </p:txBody>
      </p:sp>
      <p:sp>
        <p:nvSpPr>
          <p:cNvPr id="12" name="object 12"/>
          <p:cNvSpPr/>
          <p:nvPr/>
        </p:nvSpPr>
        <p:spPr>
          <a:xfrm>
            <a:off x="8963025" y="1341627"/>
            <a:ext cx="328930" cy="258445"/>
          </a:xfrm>
          <a:custGeom>
            <a:avLst/>
            <a:gdLst/>
            <a:ahLst/>
            <a:cxnLst/>
            <a:rect l="l" t="t" r="r" b="b"/>
            <a:pathLst>
              <a:path w="328929" h="258444">
                <a:moveTo>
                  <a:pt x="274827" y="0"/>
                </a:moveTo>
                <a:lnTo>
                  <a:pt x="235298" y="27686"/>
                </a:lnTo>
                <a:lnTo>
                  <a:pt x="0" y="191135"/>
                </a:lnTo>
                <a:lnTo>
                  <a:pt x="9691" y="207377"/>
                </a:lnTo>
                <a:lnTo>
                  <a:pt x="30503" y="240766"/>
                </a:lnTo>
                <a:lnTo>
                  <a:pt x="40767" y="257937"/>
                </a:lnTo>
                <a:lnTo>
                  <a:pt x="328675" y="85471"/>
                </a:lnTo>
                <a:lnTo>
                  <a:pt x="328828" y="71120"/>
                </a:lnTo>
                <a:lnTo>
                  <a:pt x="328374" y="56864"/>
                </a:lnTo>
                <a:lnTo>
                  <a:pt x="327372" y="42465"/>
                </a:lnTo>
                <a:lnTo>
                  <a:pt x="325881" y="27686"/>
                </a:lnTo>
                <a:lnTo>
                  <a:pt x="274827" y="0"/>
                </a:lnTo>
                <a:close/>
              </a:path>
            </a:pathLst>
          </a:custGeom>
          <a:solidFill>
            <a:srgbClr val="EC7C30"/>
          </a:solidFill>
        </p:spPr>
        <p:txBody>
          <a:bodyPr wrap="square" lIns="0" tIns="0" rIns="0" bIns="0" rtlCol="0"/>
          <a:lstStyle/>
          <a:p>
            <a:endParaRPr/>
          </a:p>
        </p:txBody>
      </p:sp>
      <p:sp>
        <p:nvSpPr>
          <p:cNvPr id="13" name="object 13"/>
          <p:cNvSpPr/>
          <p:nvPr/>
        </p:nvSpPr>
        <p:spPr>
          <a:xfrm>
            <a:off x="9015730" y="1456944"/>
            <a:ext cx="342900" cy="235585"/>
          </a:xfrm>
          <a:custGeom>
            <a:avLst/>
            <a:gdLst/>
            <a:ahLst/>
            <a:cxnLst/>
            <a:rect l="l" t="t" r="r" b="b"/>
            <a:pathLst>
              <a:path w="342900" h="235585">
                <a:moveTo>
                  <a:pt x="292735" y="0"/>
                </a:moveTo>
                <a:lnTo>
                  <a:pt x="0" y="163448"/>
                </a:lnTo>
                <a:lnTo>
                  <a:pt x="9894" y="180752"/>
                </a:lnTo>
                <a:lnTo>
                  <a:pt x="19716" y="198342"/>
                </a:lnTo>
                <a:lnTo>
                  <a:pt x="29396" y="216455"/>
                </a:lnTo>
                <a:lnTo>
                  <a:pt x="38862" y="235330"/>
                </a:lnTo>
                <a:lnTo>
                  <a:pt x="338327" y="91566"/>
                </a:lnTo>
                <a:lnTo>
                  <a:pt x="339721" y="76283"/>
                </a:lnTo>
                <a:lnTo>
                  <a:pt x="341506" y="45382"/>
                </a:lnTo>
                <a:lnTo>
                  <a:pt x="342900" y="30098"/>
                </a:lnTo>
                <a:lnTo>
                  <a:pt x="317436" y="14382"/>
                </a:lnTo>
                <a:lnTo>
                  <a:pt x="305216" y="7024"/>
                </a:lnTo>
                <a:lnTo>
                  <a:pt x="292735" y="0"/>
                </a:lnTo>
                <a:close/>
              </a:path>
            </a:pathLst>
          </a:custGeom>
          <a:solidFill>
            <a:srgbClr val="EC7C30"/>
          </a:solidFill>
        </p:spPr>
        <p:txBody>
          <a:bodyPr wrap="square" lIns="0" tIns="0" rIns="0" bIns="0" rtlCol="0"/>
          <a:lstStyle/>
          <a:p>
            <a:endParaRPr/>
          </a:p>
        </p:txBody>
      </p:sp>
      <p:sp>
        <p:nvSpPr>
          <p:cNvPr id="14" name="object 14"/>
          <p:cNvSpPr/>
          <p:nvPr/>
        </p:nvSpPr>
        <p:spPr>
          <a:xfrm>
            <a:off x="8931402" y="1275588"/>
            <a:ext cx="288290" cy="235585"/>
          </a:xfrm>
          <a:custGeom>
            <a:avLst/>
            <a:gdLst/>
            <a:ahLst/>
            <a:cxnLst/>
            <a:rect l="l" t="t" r="r" b="b"/>
            <a:pathLst>
              <a:path w="288290" h="235584">
                <a:moveTo>
                  <a:pt x="282067" y="0"/>
                </a:moveTo>
                <a:lnTo>
                  <a:pt x="202442" y="61525"/>
                </a:lnTo>
                <a:lnTo>
                  <a:pt x="0" y="214249"/>
                </a:lnTo>
                <a:lnTo>
                  <a:pt x="4282" y="219257"/>
                </a:lnTo>
                <a:lnTo>
                  <a:pt x="12608" y="230322"/>
                </a:lnTo>
                <a:lnTo>
                  <a:pt x="16891" y="235331"/>
                </a:lnTo>
                <a:lnTo>
                  <a:pt x="209834" y="94912"/>
                </a:lnTo>
                <a:lnTo>
                  <a:pt x="288163" y="39242"/>
                </a:lnTo>
                <a:lnTo>
                  <a:pt x="286442" y="29557"/>
                </a:lnTo>
                <a:lnTo>
                  <a:pt x="285067" y="19669"/>
                </a:lnTo>
                <a:lnTo>
                  <a:pt x="283716" y="9757"/>
                </a:lnTo>
                <a:lnTo>
                  <a:pt x="282067" y="0"/>
                </a:lnTo>
                <a:close/>
              </a:path>
            </a:pathLst>
          </a:custGeom>
          <a:solidFill>
            <a:srgbClr val="EC7C30"/>
          </a:solidFill>
        </p:spPr>
        <p:txBody>
          <a:bodyPr wrap="square" lIns="0" tIns="0" rIns="0" bIns="0" rtlCol="0"/>
          <a:lstStyle/>
          <a:p>
            <a:endParaRPr/>
          </a:p>
        </p:txBody>
      </p:sp>
      <p:sp>
        <p:nvSpPr>
          <p:cNvPr id="15" name="object 15"/>
          <p:cNvSpPr/>
          <p:nvPr/>
        </p:nvSpPr>
        <p:spPr>
          <a:xfrm>
            <a:off x="9064879" y="1577721"/>
            <a:ext cx="336550" cy="159385"/>
          </a:xfrm>
          <a:custGeom>
            <a:avLst/>
            <a:gdLst/>
            <a:ahLst/>
            <a:cxnLst/>
            <a:rect l="l" t="t" r="r" b="b"/>
            <a:pathLst>
              <a:path w="336550" h="159385">
                <a:moveTo>
                  <a:pt x="308610" y="0"/>
                </a:moveTo>
                <a:lnTo>
                  <a:pt x="0" y="136905"/>
                </a:lnTo>
                <a:lnTo>
                  <a:pt x="2413" y="145033"/>
                </a:lnTo>
                <a:lnTo>
                  <a:pt x="6476" y="152273"/>
                </a:lnTo>
                <a:lnTo>
                  <a:pt x="10541" y="159384"/>
                </a:lnTo>
                <a:lnTo>
                  <a:pt x="243191" y="60567"/>
                </a:lnTo>
                <a:lnTo>
                  <a:pt x="336423" y="19812"/>
                </a:lnTo>
                <a:lnTo>
                  <a:pt x="329666" y="14751"/>
                </a:lnTo>
                <a:lnTo>
                  <a:pt x="315438" y="5060"/>
                </a:lnTo>
                <a:lnTo>
                  <a:pt x="308610" y="0"/>
                </a:lnTo>
                <a:close/>
              </a:path>
            </a:pathLst>
          </a:custGeom>
          <a:solidFill>
            <a:srgbClr val="EC7C30"/>
          </a:solidFill>
        </p:spPr>
        <p:txBody>
          <a:bodyPr wrap="square" lIns="0" tIns="0" rIns="0" bIns="0" rtlCol="0"/>
          <a:lstStyle/>
          <a:p>
            <a:endParaRPr/>
          </a:p>
        </p:txBody>
      </p:sp>
      <p:sp>
        <p:nvSpPr>
          <p:cNvPr id="16" name="object 16"/>
          <p:cNvSpPr/>
          <p:nvPr/>
        </p:nvSpPr>
        <p:spPr>
          <a:xfrm>
            <a:off x="9402318" y="1318260"/>
            <a:ext cx="64388" cy="95885"/>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8761476" y="1551124"/>
            <a:ext cx="346710" cy="208279"/>
          </a:xfrm>
          <a:custGeom>
            <a:avLst/>
            <a:gdLst/>
            <a:ahLst/>
            <a:cxnLst/>
            <a:rect l="l" t="t" r="r" b="b"/>
            <a:pathLst>
              <a:path w="346709" h="208280">
                <a:moveTo>
                  <a:pt x="325439" y="0"/>
                </a:moveTo>
                <a:lnTo>
                  <a:pt x="282495" y="11150"/>
                </a:lnTo>
                <a:lnTo>
                  <a:pt x="223525" y="35897"/>
                </a:lnTo>
                <a:lnTo>
                  <a:pt x="154685" y="72062"/>
                </a:lnTo>
                <a:lnTo>
                  <a:pt x="88796" y="113317"/>
                </a:lnTo>
                <a:lnTo>
                  <a:pt x="37719" y="151786"/>
                </a:lnTo>
                <a:lnTo>
                  <a:pt x="6453" y="183255"/>
                </a:lnTo>
                <a:lnTo>
                  <a:pt x="0" y="203507"/>
                </a:lnTo>
                <a:lnTo>
                  <a:pt x="20760" y="208131"/>
                </a:lnTo>
                <a:lnTo>
                  <a:pt x="63690" y="196967"/>
                </a:lnTo>
                <a:lnTo>
                  <a:pt x="122622" y="172182"/>
                </a:lnTo>
                <a:lnTo>
                  <a:pt x="191389" y="135943"/>
                </a:lnTo>
                <a:lnTo>
                  <a:pt x="257333" y="94761"/>
                </a:lnTo>
                <a:lnTo>
                  <a:pt x="308419" y="56330"/>
                </a:lnTo>
                <a:lnTo>
                  <a:pt x="339693" y="24876"/>
                </a:lnTo>
                <a:lnTo>
                  <a:pt x="346201" y="4625"/>
                </a:lnTo>
                <a:lnTo>
                  <a:pt x="325439" y="0"/>
                </a:lnTo>
                <a:close/>
              </a:path>
            </a:pathLst>
          </a:custGeom>
          <a:solidFill>
            <a:srgbClr val="001F5F"/>
          </a:solidFill>
        </p:spPr>
        <p:txBody>
          <a:bodyPr wrap="square" lIns="0" tIns="0" rIns="0" bIns="0" rtlCol="0"/>
          <a:lstStyle/>
          <a:p>
            <a:endParaRPr/>
          </a:p>
        </p:txBody>
      </p:sp>
      <p:sp>
        <p:nvSpPr>
          <p:cNvPr id="18" name="object 18"/>
          <p:cNvSpPr/>
          <p:nvPr/>
        </p:nvSpPr>
        <p:spPr>
          <a:xfrm>
            <a:off x="8841613" y="1568450"/>
            <a:ext cx="225932" cy="129666"/>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048255" y="5814059"/>
            <a:ext cx="673735" cy="0"/>
          </a:xfrm>
          <a:custGeom>
            <a:avLst/>
            <a:gdLst/>
            <a:ahLst/>
            <a:cxnLst/>
            <a:rect l="l" t="t" r="r" b="b"/>
            <a:pathLst>
              <a:path w="673735">
                <a:moveTo>
                  <a:pt x="0" y="0"/>
                </a:moveTo>
                <a:lnTo>
                  <a:pt x="673354" y="0"/>
                </a:lnTo>
              </a:path>
            </a:pathLst>
          </a:custGeom>
          <a:ln w="64008">
            <a:solidFill>
              <a:srgbClr val="A4A4A4"/>
            </a:solidFill>
          </a:ln>
        </p:spPr>
        <p:txBody>
          <a:bodyPr wrap="square" lIns="0" tIns="0" rIns="0" bIns="0" rtlCol="0"/>
          <a:lstStyle/>
          <a:p>
            <a:endParaRPr/>
          </a:p>
        </p:txBody>
      </p:sp>
      <p:sp>
        <p:nvSpPr>
          <p:cNvPr id="20" name="object 20"/>
          <p:cNvSpPr/>
          <p:nvPr/>
        </p:nvSpPr>
        <p:spPr>
          <a:xfrm>
            <a:off x="4344923" y="4718303"/>
            <a:ext cx="673735" cy="0"/>
          </a:xfrm>
          <a:custGeom>
            <a:avLst/>
            <a:gdLst/>
            <a:ahLst/>
            <a:cxnLst/>
            <a:rect l="l" t="t" r="r" b="b"/>
            <a:pathLst>
              <a:path w="673735">
                <a:moveTo>
                  <a:pt x="0" y="0"/>
                </a:moveTo>
                <a:lnTo>
                  <a:pt x="673353" y="0"/>
                </a:lnTo>
              </a:path>
            </a:pathLst>
          </a:custGeom>
          <a:ln w="64008">
            <a:solidFill>
              <a:srgbClr val="FFC000"/>
            </a:solidFill>
          </a:ln>
        </p:spPr>
        <p:txBody>
          <a:bodyPr wrap="square" lIns="0" tIns="0" rIns="0" bIns="0" rtlCol="0"/>
          <a:lstStyle/>
          <a:p>
            <a:endParaRPr/>
          </a:p>
        </p:txBody>
      </p:sp>
      <p:sp>
        <p:nvSpPr>
          <p:cNvPr id="21" name="object 21"/>
          <p:cNvSpPr/>
          <p:nvPr/>
        </p:nvSpPr>
        <p:spPr>
          <a:xfrm>
            <a:off x="6954011" y="3290315"/>
            <a:ext cx="673735" cy="0"/>
          </a:xfrm>
          <a:custGeom>
            <a:avLst/>
            <a:gdLst/>
            <a:ahLst/>
            <a:cxnLst/>
            <a:rect l="l" t="t" r="r" b="b"/>
            <a:pathLst>
              <a:path w="673734">
                <a:moveTo>
                  <a:pt x="0" y="0"/>
                </a:moveTo>
                <a:lnTo>
                  <a:pt x="673354" y="0"/>
                </a:lnTo>
              </a:path>
            </a:pathLst>
          </a:custGeom>
          <a:ln w="64008">
            <a:solidFill>
              <a:srgbClr val="5B9BD4"/>
            </a:solidFill>
          </a:ln>
        </p:spPr>
        <p:txBody>
          <a:bodyPr wrap="square" lIns="0" tIns="0" rIns="0" bIns="0" rtlCol="0"/>
          <a:lstStyle/>
          <a:p>
            <a:endParaRPr/>
          </a:p>
        </p:txBody>
      </p:sp>
      <p:sp>
        <p:nvSpPr>
          <p:cNvPr id="22" name="object 22"/>
          <p:cNvSpPr/>
          <p:nvPr/>
        </p:nvSpPr>
        <p:spPr>
          <a:xfrm>
            <a:off x="9595104" y="1716023"/>
            <a:ext cx="673735" cy="0"/>
          </a:xfrm>
          <a:custGeom>
            <a:avLst/>
            <a:gdLst/>
            <a:ahLst/>
            <a:cxnLst/>
            <a:rect l="l" t="t" r="r" b="b"/>
            <a:pathLst>
              <a:path w="673734">
                <a:moveTo>
                  <a:pt x="0" y="0"/>
                </a:moveTo>
                <a:lnTo>
                  <a:pt x="673353" y="0"/>
                </a:lnTo>
              </a:path>
            </a:pathLst>
          </a:custGeom>
          <a:ln w="64008">
            <a:solidFill>
              <a:srgbClr val="6FAC46"/>
            </a:solidFill>
          </a:ln>
        </p:spPr>
        <p:txBody>
          <a:bodyPr wrap="square" lIns="0" tIns="0" rIns="0" bIns="0" rtlCol="0"/>
          <a:lstStyle/>
          <a:p>
            <a:endParaRPr/>
          </a:p>
        </p:txBody>
      </p:sp>
      <p:sp>
        <p:nvSpPr>
          <p:cNvPr id="23" name="object 23"/>
          <p:cNvSpPr txBox="1"/>
          <p:nvPr/>
        </p:nvSpPr>
        <p:spPr>
          <a:xfrm>
            <a:off x="6778243" y="1835694"/>
            <a:ext cx="4634865" cy="863600"/>
          </a:xfrm>
          <a:prstGeom prst="rect">
            <a:avLst/>
          </a:prstGeom>
        </p:spPr>
        <p:txBody>
          <a:bodyPr vert="horz" wrap="square" lIns="0" tIns="33020" rIns="0" bIns="0" rtlCol="0">
            <a:spAutoFit/>
          </a:bodyPr>
          <a:lstStyle/>
          <a:p>
            <a:pPr marL="2859405">
              <a:lnSpc>
                <a:spcPct val="100000"/>
              </a:lnSpc>
              <a:spcBef>
                <a:spcPts val="260"/>
              </a:spcBef>
            </a:pPr>
            <a:r>
              <a:rPr sz="1600" b="1" spc="-55" dirty="0">
                <a:solidFill>
                  <a:srgbClr val="843B0C"/>
                </a:solidFill>
                <a:latin typeface="Cambria"/>
                <a:cs typeface="Cambria"/>
              </a:rPr>
              <a:t>“Arm </a:t>
            </a:r>
            <a:r>
              <a:rPr sz="1600" b="1" spc="-5" dirty="0">
                <a:solidFill>
                  <a:srgbClr val="843B0C"/>
                </a:solidFill>
                <a:latin typeface="Cambria"/>
                <a:cs typeface="Cambria"/>
              </a:rPr>
              <a:t>Length</a:t>
            </a:r>
            <a:r>
              <a:rPr sz="1600" b="1" spc="20" dirty="0">
                <a:solidFill>
                  <a:srgbClr val="843B0C"/>
                </a:solidFill>
                <a:latin typeface="Cambria"/>
                <a:cs typeface="Cambria"/>
              </a:rPr>
              <a:t> </a:t>
            </a:r>
            <a:r>
              <a:rPr sz="1600" b="1" spc="-5" dirty="0">
                <a:solidFill>
                  <a:srgbClr val="843B0C"/>
                </a:solidFill>
                <a:latin typeface="Cambria"/>
                <a:cs typeface="Cambria"/>
              </a:rPr>
              <a:t>Price”</a:t>
            </a:r>
            <a:endParaRPr sz="1600">
              <a:latin typeface="Cambria"/>
              <a:cs typeface="Cambria"/>
            </a:endParaRPr>
          </a:p>
          <a:p>
            <a:pPr marR="2860040" algn="ctr">
              <a:lnSpc>
                <a:spcPct val="100000"/>
              </a:lnSpc>
              <a:spcBef>
                <a:spcPts val="195"/>
              </a:spcBef>
            </a:pPr>
            <a:r>
              <a:rPr sz="1800" b="1" dirty="0">
                <a:latin typeface="Calibri"/>
                <a:cs typeface="Calibri"/>
              </a:rPr>
              <a:t>shall be</a:t>
            </a:r>
            <a:r>
              <a:rPr sz="1800" b="1" spc="-114" dirty="0">
                <a:latin typeface="Calibri"/>
                <a:cs typeface="Calibri"/>
              </a:rPr>
              <a:t> </a:t>
            </a:r>
            <a:r>
              <a:rPr sz="1800" b="1" spc="-5" dirty="0">
                <a:latin typeface="Calibri"/>
                <a:cs typeface="Calibri"/>
              </a:rPr>
              <a:t>computed</a:t>
            </a:r>
            <a:endParaRPr sz="1800">
              <a:latin typeface="Calibri"/>
              <a:cs typeface="Calibri"/>
            </a:endParaRPr>
          </a:p>
          <a:p>
            <a:pPr marR="2861310" algn="ctr">
              <a:lnSpc>
                <a:spcPct val="100000"/>
              </a:lnSpc>
            </a:pPr>
            <a:r>
              <a:rPr sz="1800" b="1" spc="-5" dirty="0">
                <a:latin typeface="Calibri"/>
                <a:cs typeface="Calibri"/>
              </a:rPr>
              <a:t>having </a:t>
            </a:r>
            <a:r>
              <a:rPr sz="1800" b="1" spc="-20" dirty="0">
                <a:latin typeface="Calibri"/>
                <a:cs typeface="Calibri"/>
              </a:rPr>
              <a:t>regard</a:t>
            </a:r>
            <a:r>
              <a:rPr sz="1800" b="1" spc="-65" dirty="0">
                <a:latin typeface="Calibri"/>
                <a:cs typeface="Calibri"/>
              </a:rPr>
              <a:t> </a:t>
            </a:r>
            <a:r>
              <a:rPr sz="1800" b="1" spc="-10" dirty="0">
                <a:latin typeface="Calibri"/>
                <a:cs typeface="Calibri"/>
              </a:rPr>
              <a:t>to</a:t>
            </a:r>
            <a:endParaRPr sz="1800">
              <a:latin typeface="Calibri"/>
              <a:cs typeface="Calibri"/>
            </a:endParaRPr>
          </a:p>
        </p:txBody>
      </p:sp>
      <p:sp>
        <p:nvSpPr>
          <p:cNvPr id="24" name="object 24"/>
          <p:cNvSpPr txBox="1"/>
          <p:nvPr/>
        </p:nvSpPr>
        <p:spPr>
          <a:xfrm>
            <a:off x="5099684" y="3476824"/>
            <a:ext cx="4354195" cy="609600"/>
          </a:xfrm>
          <a:prstGeom prst="rect">
            <a:avLst/>
          </a:prstGeom>
        </p:spPr>
        <p:txBody>
          <a:bodyPr vert="horz" wrap="square" lIns="0" tIns="43180" rIns="0" bIns="0" rtlCol="0">
            <a:spAutoFit/>
          </a:bodyPr>
          <a:lstStyle/>
          <a:p>
            <a:pPr marL="1780539">
              <a:lnSpc>
                <a:spcPct val="100000"/>
              </a:lnSpc>
              <a:spcBef>
                <a:spcPts val="340"/>
              </a:spcBef>
            </a:pPr>
            <a:r>
              <a:rPr sz="1600" b="1" spc="-10" dirty="0">
                <a:solidFill>
                  <a:srgbClr val="843B0C"/>
                </a:solidFill>
                <a:latin typeface="Cambria"/>
                <a:cs typeface="Cambria"/>
              </a:rPr>
              <a:t>“International</a:t>
            </a:r>
            <a:r>
              <a:rPr sz="1600" b="1" spc="40" dirty="0">
                <a:solidFill>
                  <a:srgbClr val="843B0C"/>
                </a:solidFill>
                <a:latin typeface="Cambria"/>
                <a:cs typeface="Cambria"/>
              </a:rPr>
              <a:t> </a:t>
            </a:r>
            <a:r>
              <a:rPr sz="1600" b="1" spc="-20" dirty="0">
                <a:solidFill>
                  <a:srgbClr val="843B0C"/>
                </a:solidFill>
                <a:latin typeface="Cambria"/>
                <a:cs typeface="Cambria"/>
              </a:rPr>
              <a:t>Transaction”</a:t>
            </a:r>
            <a:endParaRPr sz="1600">
              <a:latin typeface="Cambria"/>
              <a:cs typeface="Cambria"/>
            </a:endParaRPr>
          </a:p>
          <a:p>
            <a:pPr marL="12700">
              <a:lnSpc>
                <a:spcPct val="100000"/>
              </a:lnSpc>
              <a:spcBef>
                <a:spcPts val="275"/>
              </a:spcBef>
            </a:pPr>
            <a:r>
              <a:rPr sz="1800" b="1" spc="-10" dirty="0">
                <a:latin typeface="Calibri"/>
                <a:cs typeface="Calibri"/>
              </a:rPr>
              <a:t>From</a:t>
            </a:r>
            <a:r>
              <a:rPr sz="1800" b="1" spc="-15" dirty="0">
                <a:latin typeface="Calibri"/>
                <a:cs typeface="Calibri"/>
              </a:rPr>
              <a:t> </a:t>
            </a:r>
            <a:r>
              <a:rPr sz="1800" b="1" dirty="0">
                <a:latin typeface="Calibri"/>
                <a:cs typeface="Calibri"/>
              </a:rPr>
              <a:t>an</a:t>
            </a:r>
            <a:endParaRPr sz="1800">
              <a:latin typeface="Calibri"/>
              <a:cs typeface="Calibri"/>
            </a:endParaRPr>
          </a:p>
        </p:txBody>
      </p:sp>
      <p:sp>
        <p:nvSpPr>
          <p:cNvPr id="25" name="object 25"/>
          <p:cNvSpPr/>
          <p:nvPr/>
        </p:nvSpPr>
        <p:spPr>
          <a:xfrm>
            <a:off x="3081527" y="2988564"/>
            <a:ext cx="861060" cy="771525"/>
          </a:xfrm>
          <a:custGeom>
            <a:avLst/>
            <a:gdLst/>
            <a:ahLst/>
            <a:cxnLst/>
            <a:rect l="l" t="t" r="r" b="b"/>
            <a:pathLst>
              <a:path w="861060" h="771525">
                <a:moveTo>
                  <a:pt x="430530" y="0"/>
                </a:moveTo>
                <a:lnTo>
                  <a:pt x="380326" y="2593"/>
                </a:lnTo>
                <a:lnTo>
                  <a:pt x="331823" y="10181"/>
                </a:lnTo>
                <a:lnTo>
                  <a:pt x="285342" y="22474"/>
                </a:lnTo>
                <a:lnTo>
                  <a:pt x="241207" y="39184"/>
                </a:lnTo>
                <a:lnTo>
                  <a:pt x="199741" y="60020"/>
                </a:lnTo>
                <a:lnTo>
                  <a:pt x="161268" y="84695"/>
                </a:lnTo>
                <a:lnTo>
                  <a:pt x="126111" y="112918"/>
                </a:lnTo>
                <a:lnTo>
                  <a:pt x="94592" y="144402"/>
                </a:lnTo>
                <a:lnTo>
                  <a:pt x="67036" y="178856"/>
                </a:lnTo>
                <a:lnTo>
                  <a:pt x="43765" y="215992"/>
                </a:lnTo>
                <a:lnTo>
                  <a:pt x="25102" y="255521"/>
                </a:lnTo>
                <a:lnTo>
                  <a:pt x="11372" y="297153"/>
                </a:lnTo>
                <a:lnTo>
                  <a:pt x="2896" y="340599"/>
                </a:lnTo>
                <a:lnTo>
                  <a:pt x="0" y="385572"/>
                </a:lnTo>
                <a:lnTo>
                  <a:pt x="2896" y="430544"/>
                </a:lnTo>
                <a:lnTo>
                  <a:pt x="11372" y="473990"/>
                </a:lnTo>
                <a:lnTo>
                  <a:pt x="25102" y="515622"/>
                </a:lnTo>
                <a:lnTo>
                  <a:pt x="43765" y="555151"/>
                </a:lnTo>
                <a:lnTo>
                  <a:pt x="67036" y="592287"/>
                </a:lnTo>
                <a:lnTo>
                  <a:pt x="94592" y="626741"/>
                </a:lnTo>
                <a:lnTo>
                  <a:pt x="126111" y="658225"/>
                </a:lnTo>
                <a:lnTo>
                  <a:pt x="161268" y="686448"/>
                </a:lnTo>
                <a:lnTo>
                  <a:pt x="199741" y="711123"/>
                </a:lnTo>
                <a:lnTo>
                  <a:pt x="241207" y="731959"/>
                </a:lnTo>
                <a:lnTo>
                  <a:pt x="285342" y="748669"/>
                </a:lnTo>
                <a:lnTo>
                  <a:pt x="331823" y="760962"/>
                </a:lnTo>
                <a:lnTo>
                  <a:pt x="380326" y="768550"/>
                </a:lnTo>
                <a:lnTo>
                  <a:pt x="430530" y="771144"/>
                </a:lnTo>
                <a:lnTo>
                  <a:pt x="480733" y="768550"/>
                </a:lnTo>
                <a:lnTo>
                  <a:pt x="529236" y="760962"/>
                </a:lnTo>
                <a:lnTo>
                  <a:pt x="575717" y="748669"/>
                </a:lnTo>
                <a:lnTo>
                  <a:pt x="619852" y="731959"/>
                </a:lnTo>
                <a:lnTo>
                  <a:pt x="661318" y="711123"/>
                </a:lnTo>
                <a:lnTo>
                  <a:pt x="699791" y="686448"/>
                </a:lnTo>
                <a:lnTo>
                  <a:pt x="734949" y="658225"/>
                </a:lnTo>
                <a:lnTo>
                  <a:pt x="766467" y="626741"/>
                </a:lnTo>
                <a:lnTo>
                  <a:pt x="794023" y="592287"/>
                </a:lnTo>
                <a:lnTo>
                  <a:pt x="817294" y="555151"/>
                </a:lnTo>
                <a:lnTo>
                  <a:pt x="835957" y="515622"/>
                </a:lnTo>
                <a:lnTo>
                  <a:pt x="849687" y="473990"/>
                </a:lnTo>
                <a:lnTo>
                  <a:pt x="858163" y="430544"/>
                </a:lnTo>
                <a:lnTo>
                  <a:pt x="861060" y="385572"/>
                </a:lnTo>
                <a:lnTo>
                  <a:pt x="858163" y="340599"/>
                </a:lnTo>
                <a:lnTo>
                  <a:pt x="849687" y="297153"/>
                </a:lnTo>
                <a:lnTo>
                  <a:pt x="835957" y="255521"/>
                </a:lnTo>
                <a:lnTo>
                  <a:pt x="817294" y="215992"/>
                </a:lnTo>
                <a:lnTo>
                  <a:pt x="794023" y="178856"/>
                </a:lnTo>
                <a:lnTo>
                  <a:pt x="766467" y="144402"/>
                </a:lnTo>
                <a:lnTo>
                  <a:pt x="734949" y="112918"/>
                </a:lnTo>
                <a:lnTo>
                  <a:pt x="699791" y="84695"/>
                </a:lnTo>
                <a:lnTo>
                  <a:pt x="661318" y="60020"/>
                </a:lnTo>
                <a:lnTo>
                  <a:pt x="619852" y="39184"/>
                </a:lnTo>
                <a:lnTo>
                  <a:pt x="575717" y="22474"/>
                </a:lnTo>
                <a:lnTo>
                  <a:pt x="529236" y="10181"/>
                </a:lnTo>
                <a:lnTo>
                  <a:pt x="480733" y="2593"/>
                </a:lnTo>
                <a:lnTo>
                  <a:pt x="430530" y="0"/>
                </a:lnTo>
                <a:close/>
              </a:path>
            </a:pathLst>
          </a:custGeom>
          <a:solidFill>
            <a:srgbClr val="8589D1"/>
          </a:solidFill>
        </p:spPr>
        <p:txBody>
          <a:bodyPr wrap="square" lIns="0" tIns="0" rIns="0" bIns="0" rtlCol="0"/>
          <a:lstStyle/>
          <a:p>
            <a:endParaRPr/>
          </a:p>
        </p:txBody>
      </p:sp>
      <p:sp>
        <p:nvSpPr>
          <p:cNvPr id="26" name="object 26"/>
          <p:cNvSpPr/>
          <p:nvPr/>
        </p:nvSpPr>
        <p:spPr>
          <a:xfrm>
            <a:off x="2993135" y="2909316"/>
            <a:ext cx="1038225" cy="1039494"/>
          </a:xfrm>
          <a:custGeom>
            <a:avLst/>
            <a:gdLst/>
            <a:ahLst/>
            <a:cxnLst/>
            <a:rect l="l" t="t" r="r" b="b"/>
            <a:pathLst>
              <a:path w="1038225" h="1039495">
                <a:moveTo>
                  <a:pt x="518922" y="0"/>
                </a:moveTo>
                <a:lnTo>
                  <a:pt x="471682" y="2123"/>
                </a:lnTo>
                <a:lnTo>
                  <a:pt x="425632" y="8372"/>
                </a:lnTo>
                <a:lnTo>
                  <a:pt x="380955" y="18563"/>
                </a:lnTo>
                <a:lnTo>
                  <a:pt x="337834" y="32512"/>
                </a:lnTo>
                <a:lnTo>
                  <a:pt x="296452" y="50035"/>
                </a:lnTo>
                <a:lnTo>
                  <a:pt x="256991" y="70950"/>
                </a:lnTo>
                <a:lnTo>
                  <a:pt x="219635" y="95073"/>
                </a:lnTo>
                <a:lnTo>
                  <a:pt x="184568" y="122221"/>
                </a:lnTo>
                <a:lnTo>
                  <a:pt x="151971" y="152209"/>
                </a:lnTo>
                <a:lnTo>
                  <a:pt x="122028" y="184855"/>
                </a:lnTo>
                <a:lnTo>
                  <a:pt x="94923" y="219975"/>
                </a:lnTo>
                <a:lnTo>
                  <a:pt x="70837" y="257386"/>
                </a:lnTo>
                <a:lnTo>
                  <a:pt x="49955" y="296904"/>
                </a:lnTo>
                <a:lnTo>
                  <a:pt x="32459" y="338346"/>
                </a:lnTo>
                <a:lnTo>
                  <a:pt x="18533" y="381529"/>
                </a:lnTo>
                <a:lnTo>
                  <a:pt x="8359" y="426268"/>
                </a:lnTo>
                <a:lnTo>
                  <a:pt x="2120" y="472381"/>
                </a:lnTo>
                <a:lnTo>
                  <a:pt x="0" y="519684"/>
                </a:lnTo>
                <a:lnTo>
                  <a:pt x="2120" y="566986"/>
                </a:lnTo>
                <a:lnTo>
                  <a:pt x="8359" y="613099"/>
                </a:lnTo>
                <a:lnTo>
                  <a:pt x="18533" y="657838"/>
                </a:lnTo>
                <a:lnTo>
                  <a:pt x="32459" y="701021"/>
                </a:lnTo>
                <a:lnTo>
                  <a:pt x="49955" y="742463"/>
                </a:lnTo>
                <a:lnTo>
                  <a:pt x="70837" y="781981"/>
                </a:lnTo>
                <a:lnTo>
                  <a:pt x="94923" y="819392"/>
                </a:lnTo>
                <a:lnTo>
                  <a:pt x="122028" y="854512"/>
                </a:lnTo>
                <a:lnTo>
                  <a:pt x="151971" y="887158"/>
                </a:lnTo>
                <a:lnTo>
                  <a:pt x="184568" y="917146"/>
                </a:lnTo>
                <a:lnTo>
                  <a:pt x="219635" y="944294"/>
                </a:lnTo>
                <a:lnTo>
                  <a:pt x="256991" y="968417"/>
                </a:lnTo>
                <a:lnTo>
                  <a:pt x="296452" y="989332"/>
                </a:lnTo>
                <a:lnTo>
                  <a:pt x="337834" y="1006856"/>
                </a:lnTo>
                <a:lnTo>
                  <a:pt x="380955" y="1020804"/>
                </a:lnTo>
                <a:lnTo>
                  <a:pt x="425632" y="1030995"/>
                </a:lnTo>
                <a:lnTo>
                  <a:pt x="471682" y="1037244"/>
                </a:lnTo>
                <a:lnTo>
                  <a:pt x="518922" y="1039368"/>
                </a:lnTo>
                <a:lnTo>
                  <a:pt x="566161" y="1037244"/>
                </a:lnTo>
                <a:lnTo>
                  <a:pt x="612211" y="1030995"/>
                </a:lnTo>
                <a:lnTo>
                  <a:pt x="656888" y="1020804"/>
                </a:lnTo>
                <a:lnTo>
                  <a:pt x="700009" y="1006856"/>
                </a:lnTo>
                <a:lnTo>
                  <a:pt x="741391" y="989332"/>
                </a:lnTo>
                <a:lnTo>
                  <a:pt x="780852" y="968417"/>
                </a:lnTo>
                <a:lnTo>
                  <a:pt x="818208" y="944294"/>
                </a:lnTo>
                <a:lnTo>
                  <a:pt x="853275" y="917146"/>
                </a:lnTo>
                <a:lnTo>
                  <a:pt x="885872" y="887158"/>
                </a:lnTo>
                <a:lnTo>
                  <a:pt x="915815" y="854512"/>
                </a:lnTo>
                <a:lnTo>
                  <a:pt x="942920" y="819392"/>
                </a:lnTo>
                <a:lnTo>
                  <a:pt x="967006" y="781981"/>
                </a:lnTo>
                <a:lnTo>
                  <a:pt x="987888" y="742463"/>
                </a:lnTo>
                <a:lnTo>
                  <a:pt x="1005384" y="701021"/>
                </a:lnTo>
                <a:lnTo>
                  <a:pt x="1019310" y="657838"/>
                </a:lnTo>
                <a:lnTo>
                  <a:pt x="1029484" y="613099"/>
                </a:lnTo>
                <a:lnTo>
                  <a:pt x="1035723" y="566986"/>
                </a:lnTo>
                <a:lnTo>
                  <a:pt x="1037843" y="519684"/>
                </a:lnTo>
                <a:lnTo>
                  <a:pt x="1035723" y="472381"/>
                </a:lnTo>
                <a:lnTo>
                  <a:pt x="1029484" y="426268"/>
                </a:lnTo>
                <a:lnTo>
                  <a:pt x="1019310" y="381529"/>
                </a:lnTo>
                <a:lnTo>
                  <a:pt x="1005384" y="338346"/>
                </a:lnTo>
                <a:lnTo>
                  <a:pt x="987888" y="296904"/>
                </a:lnTo>
                <a:lnTo>
                  <a:pt x="967006" y="257386"/>
                </a:lnTo>
                <a:lnTo>
                  <a:pt x="942920" y="219975"/>
                </a:lnTo>
                <a:lnTo>
                  <a:pt x="915815" y="184855"/>
                </a:lnTo>
                <a:lnTo>
                  <a:pt x="885872" y="152209"/>
                </a:lnTo>
                <a:lnTo>
                  <a:pt x="853275" y="122221"/>
                </a:lnTo>
                <a:lnTo>
                  <a:pt x="818208" y="95073"/>
                </a:lnTo>
                <a:lnTo>
                  <a:pt x="780852" y="70950"/>
                </a:lnTo>
                <a:lnTo>
                  <a:pt x="741391" y="50035"/>
                </a:lnTo>
                <a:lnTo>
                  <a:pt x="700009" y="32512"/>
                </a:lnTo>
                <a:lnTo>
                  <a:pt x="656888" y="18563"/>
                </a:lnTo>
                <a:lnTo>
                  <a:pt x="612211" y="8372"/>
                </a:lnTo>
                <a:lnTo>
                  <a:pt x="566161" y="2123"/>
                </a:lnTo>
                <a:lnTo>
                  <a:pt x="518922" y="0"/>
                </a:lnTo>
                <a:close/>
              </a:path>
            </a:pathLst>
          </a:custGeom>
          <a:solidFill>
            <a:srgbClr val="FBFBFB"/>
          </a:solidFill>
        </p:spPr>
        <p:txBody>
          <a:bodyPr wrap="square" lIns="0" tIns="0" rIns="0" bIns="0" rtlCol="0"/>
          <a:lstStyle/>
          <a:p>
            <a:endParaRPr/>
          </a:p>
        </p:txBody>
      </p:sp>
      <p:sp>
        <p:nvSpPr>
          <p:cNvPr id="27" name="object 27"/>
          <p:cNvSpPr txBox="1"/>
          <p:nvPr/>
        </p:nvSpPr>
        <p:spPr>
          <a:xfrm>
            <a:off x="1319911" y="4843398"/>
            <a:ext cx="4968875" cy="1665605"/>
          </a:xfrm>
          <a:prstGeom prst="rect">
            <a:avLst/>
          </a:prstGeom>
        </p:spPr>
        <p:txBody>
          <a:bodyPr vert="horz" wrap="square" lIns="0" tIns="12065" rIns="0" bIns="0" rtlCol="0">
            <a:spAutoFit/>
          </a:bodyPr>
          <a:lstStyle/>
          <a:p>
            <a:pPr marL="2900045">
              <a:lnSpc>
                <a:spcPts val="1785"/>
              </a:lnSpc>
              <a:spcBef>
                <a:spcPts val="95"/>
              </a:spcBef>
            </a:pPr>
            <a:r>
              <a:rPr sz="1600" b="1" spc="-25" dirty="0">
                <a:solidFill>
                  <a:srgbClr val="843B0C"/>
                </a:solidFill>
                <a:latin typeface="Cambria"/>
                <a:cs typeface="Cambria"/>
              </a:rPr>
              <a:t>“Associate</a:t>
            </a:r>
            <a:r>
              <a:rPr sz="1600" b="1" spc="-10" dirty="0">
                <a:solidFill>
                  <a:srgbClr val="843B0C"/>
                </a:solidFill>
                <a:latin typeface="Cambria"/>
                <a:cs typeface="Cambria"/>
              </a:rPr>
              <a:t> Enterprise”</a:t>
            </a:r>
            <a:endParaRPr sz="1600">
              <a:latin typeface="Cambria"/>
              <a:cs typeface="Cambria"/>
            </a:endParaRPr>
          </a:p>
          <a:p>
            <a:pPr marL="864869">
              <a:lnSpc>
                <a:spcPts val="2025"/>
              </a:lnSpc>
            </a:pPr>
            <a:r>
              <a:rPr sz="1800" b="1" dirty="0">
                <a:latin typeface="Calibri"/>
                <a:cs typeface="Calibri"/>
              </a:rPr>
              <a:t>Arising</a:t>
            </a:r>
            <a:r>
              <a:rPr sz="1800" b="1" spc="-45" dirty="0">
                <a:latin typeface="Calibri"/>
                <a:cs typeface="Calibri"/>
              </a:rPr>
              <a:t> </a:t>
            </a:r>
            <a:r>
              <a:rPr sz="1800" b="1" spc="-10" dirty="0">
                <a:latin typeface="Calibri"/>
                <a:cs typeface="Calibri"/>
              </a:rPr>
              <a:t>from</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25"/>
              </a:spcBef>
            </a:pPr>
            <a:endParaRPr sz="1950">
              <a:latin typeface="Times New Roman"/>
              <a:cs typeface="Times New Roman"/>
            </a:endParaRPr>
          </a:p>
          <a:p>
            <a:pPr marL="704850">
              <a:lnSpc>
                <a:spcPct val="100000"/>
              </a:lnSpc>
              <a:spcBef>
                <a:spcPts val="5"/>
              </a:spcBef>
            </a:pPr>
            <a:r>
              <a:rPr sz="1600" b="1" spc="-20" dirty="0">
                <a:solidFill>
                  <a:srgbClr val="843B0C"/>
                </a:solidFill>
                <a:latin typeface="Cambria"/>
                <a:cs typeface="Cambria"/>
              </a:rPr>
              <a:t>Any </a:t>
            </a:r>
            <a:r>
              <a:rPr sz="1600" b="1" spc="-10" dirty="0">
                <a:solidFill>
                  <a:srgbClr val="843B0C"/>
                </a:solidFill>
                <a:latin typeface="Cambria"/>
                <a:cs typeface="Cambria"/>
              </a:rPr>
              <a:t>Income</a:t>
            </a:r>
            <a:endParaRPr sz="1600">
              <a:latin typeface="Cambria"/>
              <a:cs typeface="Cambria"/>
            </a:endParaRPr>
          </a:p>
          <a:p>
            <a:pPr marL="12700">
              <a:lnSpc>
                <a:spcPct val="100000"/>
              </a:lnSpc>
              <a:spcBef>
                <a:spcPts val="925"/>
              </a:spcBef>
            </a:pPr>
            <a:r>
              <a:rPr sz="1600" i="1" spc="-5" dirty="0">
                <a:solidFill>
                  <a:srgbClr val="001F5F"/>
                </a:solidFill>
                <a:latin typeface="Arial"/>
                <a:cs typeface="Arial"/>
              </a:rPr>
              <a:t>(Applicable to all</a:t>
            </a:r>
            <a:r>
              <a:rPr sz="1600" i="1" spc="-10" dirty="0">
                <a:solidFill>
                  <a:srgbClr val="001F5F"/>
                </a:solidFill>
                <a:latin typeface="Arial"/>
                <a:cs typeface="Arial"/>
              </a:rPr>
              <a:t> </a:t>
            </a:r>
            <a:r>
              <a:rPr sz="1600" i="1" spc="-5" dirty="0">
                <a:solidFill>
                  <a:srgbClr val="001F5F"/>
                </a:solidFill>
                <a:latin typeface="Arial"/>
                <a:cs typeface="Arial"/>
              </a:rPr>
              <a:t>enterprises)</a:t>
            </a:r>
            <a:endParaRPr sz="1600">
              <a:latin typeface="Arial"/>
              <a:cs typeface="Arial"/>
            </a:endParaRPr>
          </a:p>
        </p:txBody>
      </p:sp>
      <p:sp>
        <p:nvSpPr>
          <p:cNvPr id="28" name="object 28"/>
          <p:cNvSpPr/>
          <p:nvPr/>
        </p:nvSpPr>
        <p:spPr>
          <a:xfrm>
            <a:off x="0" y="176784"/>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4649" y="336295"/>
            <a:ext cx="11123930"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C55A11"/>
                </a:solidFill>
                <a:latin typeface="Rockwell"/>
                <a:cs typeface="Rockwell"/>
              </a:rPr>
              <a:t>Section 92BA </a:t>
            </a:r>
            <a:r>
              <a:rPr sz="2000" b="1" spc="-5" dirty="0">
                <a:solidFill>
                  <a:srgbClr val="C55A11"/>
                </a:solidFill>
                <a:latin typeface="Rockwell"/>
                <a:cs typeface="Rockwell"/>
              </a:rPr>
              <a:t>of the Income-tax Act relating to </a:t>
            </a:r>
            <a:r>
              <a:rPr sz="2000" b="1" dirty="0">
                <a:solidFill>
                  <a:srgbClr val="C55A11"/>
                </a:solidFill>
                <a:latin typeface="Rockwell"/>
                <a:cs typeface="Rockwell"/>
              </a:rPr>
              <a:t>Specified Domestic</a:t>
            </a:r>
            <a:r>
              <a:rPr sz="2000" b="1" spc="-105" dirty="0">
                <a:solidFill>
                  <a:srgbClr val="C55A11"/>
                </a:solidFill>
                <a:latin typeface="Rockwell"/>
                <a:cs typeface="Rockwell"/>
              </a:rPr>
              <a:t> </a:t>
            </a:r>
            <a:r>
              <a:rPr sz="2000" b="1" spc="-5" dirty="0">
                <a:solidFill>
                  <a:srgbClr val="C55A11"/>
                </a:solidFill>
                <a:latin typeface="Rockwell"/>
                <a:cs typeface="Rockwell"/>
              </a:rPr>
              <a:t>Transactions,40A(2)(b):</a:t>
            </a:r>
            <a:endParaRPr sz="2000">
              <a:latin typeface="Rockwell"/>
              <a:cs typeface="Rockwell"/>
            </a:endParaRPr>
          </a:p>
        </p:txBody>
      </p:sp>
      <p:sp>
        <p:nvSpPr>
          <p:cNvPr id="5" name="object 5"/>
          <p:cNvSpPr txBox="1">
            <a:spLocks noGrp="1"/>
          </p:cNvSpPr>
          <p:nvPr>
            <p:ph sz="half" idx="2"/>
          </p:nvPr>
        </p:nvSpPr>
        <p:spPr>
          <a:prstGeom prst="rect">
            <a:avLst/>
          </a:prstGeom>
        </p:spPr>
        <p:txBody>
          <a:bodyPr vert="horz" wrap="square" lIns="0" tIns="12700" rIns="0" bIns="0" rtlCol="0">
            <a:spAutoFit/>
          </a:bodyPr>
          <a:lstStyle/>
          <a:p>
            <a:pPr marL="2127250">
              <a:lnSpc>
                <a:spcPct val="100000"/>
              </a:lnSpc>
              <a:spcBef>
                <a:spcPts val="100"/>
              </a:spcBef>
            </a:pPr>
            <a:r>
              <a:rPr spc="5" dirty="0"/>
              <a:t>Prior </a:t>
            </a:r>
            <a:r>
              <a:rPr spc="-5" dirty="0"/>
              <a:t>to Amendment</a:t>
            </a:r>
          </a:p>
          <a:p>
            <a:pPr>
              <a:lnSpc>
                <a:spcPct val="100000"/>
              </a:lnSpc>
              <a:spcBef>
                <a:spcPts val="10"/>
              </a:spcBef>
            </a:pPr>
            <a:endParaRPr sz="1950">
              <a:latin typeface="Times New Roman"/>
              <a:cs typeface="Times New Roman"/>
            </a:endParaRPr>
          </a:p>
          <a:p>
            <a:pPr marL="299085" marR="5080" indent="-286385" algn="just">
              <a:lnSpc>
                <a:spcPct val="100000"/>
              </a:lnSpc>
              <a:buFont typeface="Wingdings"/>
              <a:buChar char=""/>
              <a:tabLst>
                <a:tab pos="299720" algn="l"/>
              </a:tabLst>
            </a:pPr>
            <a:r>
              <a:rPr b="0" dirty="0">
                <a:solidFill>
                  <a:srgbClr val="000000"/>
                </a:solidFill>
                <a:latin typeface="Rockwell"/>
                <a:cs typeface="Rockwell"/>
              </a:rPr>
              <a:t>Section </a:t>
            </a:r>
            <a:r>
              <a:rPr b="0" spc="-5" dirty="0">
                <a:solidFill>
                  <a:srgbClr val="000000"/>
                </a:solidFill>
                <a:latin typeface="Rockwell"/>
                <a:cs typeface="Rockwell"/>
              </a:rPr>
              <a:t>92BA </a:t>
            </a:r>
            <a:r>
              <a:rPr b="0" dirty="0">
                <a:solidFill>
                  <a:srgbClr val="000000"/>
                </a:solidFill>
                <a:latin typeface="Rockwell"/>
                <a:cs typeface="Rockwell"/>
              </a:rPr>
              <a:t>of the </a:t>
            </a:r>
            <a:r>
              <a:rPr b="0" spc="-5" dirty="0">
                <a:solidFill>
                  <a:srgbClr val="000000"/>
                </a:solidFill>
                <a:latin typeface="Rockwell"/>
                <a:cs typeface="Rockwell"/>
              </a:rPr>
              <a:t>Act, </a:t>
            </a:r>
            <a:r>
              <a:rPr b="0" spc="-20" dirty="0">
                <a:solidFill>
                  <a:srgbClr val="000000"/>
                </a:solidFill>
                <a:latin typeface="Rockwell"/>
                <a:cs typeface="Rockwell"/>
              </a:rPr>
              <a:t>provide </a:t>
            </a:r>
            <a:r>
              <a:rPr b="0" dirty="0">
                <a:solidFill>
                  <a:srgbClr val="000000"/>
                </a:solidFill>
                <a:latin typeface="Rockwell"/>
                <a:cs typeface="Rockwell"/>
              </a:rPr>
              <a:t>that </a:t>
            </a:r>
            <a:r>
              <a:rPr b="0" spc="-15" dirty="0">
                <a:solidFill>
                  <a:srgbClr val="000000"/>
                </a:solidFill>
                <a:latin typeface="Rockwell"/>
                <a:cs typeface="Rockwell"/>
              </a:rPr>
              <a:t>any  expenditure </a:t>
            </a:r>
            <a:r>
              <a:rPr b="0" spc="-5" dirty="0">
                <a:solidFill>
                  <a:srgbClr val="000000"/>
                </a:solidFill>
                <a:latin typeface="Rockwell"/>
                <a:cs typeface="Rockwell"/>
              </a:rPr>
              <a:t>in </a:t>
            </a:r>
            <a:r>
              <a:rPr b="0" spc="-15" dirty="0">
                <a:solidFill>
                  <a:srgbClr val="000000"/>
                </a:solidFill>
                <a:latin typeface="Rockwell"/>
                <a:cs typeface="Rockwell"/>
              </a:rPr>
              <a:t>respect </a:t>
            </a:r>
            <a:r>
              <a:rPr b="0" dirty="0">
                <a:solidFill>
                  <a:srgbClr val="000000"/>
                </a:solidFill>
                <a:latin typeface="Rockwell"/>
                <a:cs typeface="Rockwell"/>
              </a:rPr>
              <a:t>of </a:t>
            </a:r>
            <a:r>
              <a:rPr b="0" spc="-15" dirty="0">
                <a:solidFill>
                  <a:srgbClr val="000000"/>
                </a:solidFill>
                <a:latin typeface="Rockwell"/>
                <a:cs typeface="Rockwell"/>
              </a:rPr>
              <a:t>which </a:t>
            </a:r>
            <a:r>
              <a:rPr b="0" spc="-10" dirty="0">
                <a:solidFill>
                  <a:srgbClr val="000000"/>
                </a:solidFill>
                <a:latin typeface="Rockwell"/>
                <a:cs typeface="Rockwell"/>
              </a:rPr>
              <a:t>payment  </a:t>
            </a:r>
            <a:r>
              <a:rPr b="0" spc="-5" dirty="0">
                <a:solidFill>
                  <a:srgbClr val="000000"/>
                </a:solidFill>
                <a:latin typeface="Rockwell"/>
                <a:cs typeface="Rockwell"/>
              </a:rPr>
              <a:t>has </a:t>
            </a:r>
            <a:r>
              <a:rPr b="0" dirty="0">
                <a:solidFill>
                  <a:srgbClr val="000000"/>
                </a:solidFill>
                <a:latin typeface="Rockwell"/>
                <a:cs typeface="Rockwell"/>
              </a:rPr>
              <a:t>been </a:t>
            </a:r>
            <a:r>
              <a:rPr b="0" spc="-5" dirty="0">
                <a:solidFill>
                  <a:srgbClr val="000000"/>
                </a:solidFill>
                <a:latin typeface="Rockwell"/>
                <a:cs typeface="Rockwell"/>
              </a:rPr>
              <a:t>made </a:t>
            </a:r>
            <a:r>
              <a:rPr b="0" spc="-40" dirty="0">
                <a:solidFill>
                  <a:srgbClr val="000000"/>
                </a:solidFill>
                <a:latin typeface="Rockwell"/>
                <a:cs typeface="Rockwell"/>
              </a:rPr>
              <a:t>by </a:t>
            </a:r>
            <a:r>
              <a:rPr b="0" dirty="0">
                <a:solidFill>
                  <a:srgbClr val="000000"/>
                </a:solidFill>
                <a:latin typeface="Rockwell"/>
                <a:cs typeface="Rockwell"/>
              </a:rPr>
              <a:t>the assessee </a:t>
            </a:r>
            <a:r>
              <a:rPr b="0" spc="-5" dirty="0">
                <a:solidFill>
                  <a:srgbClr val="000000"/>
                </a:solidFill>
                <a:latin typeface="Rockwell"/>
                <a:cs typeface="Rockwell"/>
              </a:rPr>
              <a:t>to </a:t>
            </a:r>
            <a:r>
              <a:rPr b="0" dirty="0">
                <a:solidFill>
                  <a:srgbClr val="000000"/>
                </a:solidFill>
                <a:latin typeface="Rockwell"/>
                <a:cs typeface="Rockwell"/>
              </a:rPr>
              <a:t>certain  "specified </a:t>
            </a:r>
            <a:r>
              <a:rPr b="0" spc="-5" dirty="0">
                <a:solidFill>
                  <a:srgbClr val="000000"/>
                </a:solidFill>
                <a:latin typeface="Rockwell"/>
                <a:cs typeface="Rockwell"/>
              </a:rPr>
              <a:t>persons" under section  40A(2)(b) </a:t>
            </a:r>
            <a:r>
              <a:rPr b="0" spc="-30" dirty="0">
                <a:solidFill>
                  <a:srgbClr val="000000"/>
                </a:solidFill>
                <a:latin typeface="Rockwell"/>
                <a:cs typeface="Rockwell"/>
              </a:rPr>
              <a:t>are covered </a:t>
            </a:r>
            <a:r>
              <a:rPr b="0" spc="-5" dirty="0">
                <a:solidFill>
                  <a:srgbClr val="000000"/>
                </a:solidFill>
                <a:latin typeface="Rockwell"/>
                <a:cs typeface="Rockwell"/>
              </a:rPr>
              <a:t>within </a:t>
            </a:r>
            <a:r>
              <a:rPr b="0" dirty="0">
                <a:solidFill>
                  <a:srgbClr val="000000"/>
                </a:solidFill>
                <a:latin typeface="Rockwell"/>
                <a:cs typeface="Rockwell"/>
              </a:rPr>
              <a:t>the </a:t>
            </a:r>
            <a:r>
              <a:rPr b="0" spc="-5" dirty="0">
                <a:solidFill>
                  <a:srgbClr val="000000"/>
                </a:solidFill>
                <a:latin typeface="Rockwell"/>
                <a:cs typeface="Rockwell"/>
              </a:rPr>
              <a:t>ambit of  </a:t>
            </a:r>
            <a:r>
              <a:rPr b="0" dirty="0">
                <a:solidFill>
                  <a:srgbClr val="000000"/>
                </a:solidFill>
                <a:latin typeface="Rockwell"/>
                <a:cs typeface="Rockwell"/>
              </a:rPr>
              <a:t>specified </a:t>
            </a:r>
            <a:r>
              <a:rPr b="0" spc="-5" dirty="0">
                <a:solidFill>
                  <a:srgbClr val="000000"/>
                </a:solidFill>
                <a:latin typeface="Rockwell"/>
                <a:cs typeface="Rockwell"/>
              </a:rPr>
              <a:t>domestic</a:t>
            </a:r>
            <a:r>
              <a:rPr b="0" dirty="0">
                <a:solidFill>
                  <a:srgbClr val="000000"/>
                </a:solidFill>
                <a:latin typeface="Rockwell"/>
                <a:cs typeface="Rockwell"/>
              </a:rPr>
              <a:t> </a:t>
            </a:r>
            <a:r>
              <a:rPr b="0" spc="-5" dirty="0">
                <a:solidFill>
                  <a:srgbClr val="000000"/>
                </a:solidFill>
                <a:latin typeface="Rockwell"/>
                <a:cs typeface="Rockwell"/>
              </a:rPr>
              <a:t>transactions.</a:t>
            </a:r>
          </a:p>
          <a:p>
            <a:pPr marL="299085" marR="6350" indent="-286385" algn="just">
              <a:lnSpc>
                <a:spcPct val="100000"/>
              </a:lnSpc>
              <a:spcBef>
                <a:spcPts val="605"/>
              </a:spcBef>
              <a:buFont typeface="Wingdings"/>
              <a:buChar char=""/>
              <a:tabLst>
                <a:tab pos="299720" algn="l"/>
              </a:tabLst>
            </a:pPr>
            <a:r>
              <a:rPr b="0" spc="-25" dirty="0">
                <a:solidFill>
                  <a:srgbClr val="000000"/>
                </a:solidFill>
                <a:latin typeface="Rockwell"/>
                <a:cs typeface="Rockwell"/>
              </a:rPr>
              <a:t>Taxpayers </a:t>
            </a:r>
            <a:r>
              <a:rPr b="0" dirty="0">
                <a:solidFill>
                  <a:srgbClr val="000000"/>
                </a:solidFill>
                <a:latin typeface="Rockwell"/>
                <a:cs typeface="Rockwell"/>
              </a:rPr>
              <a:t>need </a:t>
            </a:r>
            <a:r>
              <a:rPr b="0" spc="-5" dirty="0">
                <a:solidFill>
                  <a:srgbClr val="000000"/>
                </a:solidFill>
                <a:latin typeface="Rockwell"/>
                <a:cs typeface="Rockwell"/>
              </a:rPr>
              <a:t>to obtain </a:t>
            </a:r>
            <a:r>
              <a:rPr b="0" spc="-10" dirty="0">
                <a:solidFill>
                  <a:srgbClr val="000000"/>
                </a:solidFill>
                <a:latin typeface="Rockwell"/>
                <a:cs typeface="Rockwell"/>
              </a:rPr>
              <a:t>the chartered  </a:t>
            </a:r>
            <a:r>
              <a:rPr b="0" spc="-5" dirty="0">
                <a:solidFill>
                  <a:srgbClr val="000000"/>
                </a:solidFill>
                <a:latin typeface="Rockwell"/>
                <a:cs typeface="Rockwell"/>
              </a:rPr>
              <a:t>accountant's </a:t>
            </a:r>
            <a:r>
              <a:rPr b="0" dirty="0">
                <a:solidFill>
                  <a:srgbClr val="000000"/>
                </a:solidFill>
                <a:latin typeface="Rockwell"/>
                <a:cs typeface="Rockwell"/>
              </a:rPr>
              <a:t>certificate in </a:t>
            </a:r>
            <a:r>
              <a:rPr b="0" spc="-40" dirty="0">
                <a:solidFill>
                  <a:srgbClr val="000000"/>
                </a:solidFill>
                <a:latin typeface="Rockwell"/>
                <a:cs typeface="Rockwell"/>
              </a:rPr>
              <a:t>Form</a:t>
            </a:r>
            <a:r>
              <a:rPr b="0" spc="-10" dirty="0">
                <a:solidFill>
                  <a:srgbClr val="000000"/>
                </a:solidFill>
                <a:latin typeface="Rockwell"/>
                <a:cs typeface="Rockwell"/>
              </a:rPr>
              <a:t> </a:t>
            </a:r>
            <a:r>
              <a:rPr b="0" spc="-5" dirty="0">
                <a:solidFill>
                  <a:srgbClr val="000000"/>
                </a:solidFill>
                <a:latin typeface="Rockwell"/>
                <a:cs typeface="Rockwell"/>
              </a:rPr>
              <a:t>3CEB</a:t>
            </a:r>
          </a:p>
          <a:p>
            <a:pPr marL="299085" marR="5080" indent="-286385" algn="just">
              <a:lnSpc>
                <a:spcPct val="100000"/>
              </a:lnSpc>
              <a:spcBef>
                <a:spcPts val="600"/>
              </a:spcBef>
              <a:buFont typeface="Wingdings"/>
              <a:buChar char=""/>
              <a:tabLst>
                <a:tab pos="299720" algn="l"/>
              </a:tabLst>
            </a:pPr>
            <a:r>
              <a:rPr b="0" spc="-40" dirty="0">
                <a:solidFill>
                  <a:srgbClr val="000000"/>
                </a:solidFill>
                <a:latin typeface="Rockwell"/>
                <a:cs typeface="Rockwell"/>
              </a:rPr>
              <a:t>Value </a:t>
            </a:r>
            <a:r>
              <a:rPr b="0" dirty="0">
                <a:solidFill>
                  <a:srgbClr val="000000"/>
                </a:solidFill>
                <a:latin typeface="Rockwell"/>
                <a:cs typeface="Rockwell"/>
              </a:rPr>
              <a:t>of specified </a:t>
            </a:r>
            <a:r>
              <a:rPr b="0" spc="-5" dirty="0">
                <a:solidFill>
                  <a:srgbClr val="000000"/>
                </a:solidFill>
                <a:latin typeface="Rockwell"/>
                <a:cs typeface="Rockwell"/>
              </a:rPr>
              <a:t>domestic </a:t>
            </a:r>
            <a:r>
              <a:rPr b="0" spc="-10" dirty="0">
                <a:solidFill>
                  <a:srgbClr val="000000"/>
                </a:solidFill>
                <a:latin typeface="Rockwell"/>
                <a:cs typeface="Rockwell"/>
              </a:rPr>
              <a:t>transactions  </a:t>
            </a:r>
            <a:r>
              <a:rPr b="0" spc="-5" dirty="0">
                <a:solidFill>
                  <a:srgbClr val="000000"/>
                </a:solidFill>
                <a:latin typeface="Rockwell"/>
                <a:cs typeface="Rockwell"/>
              </a:rPr>
              <a:t>(SDTs), </a:t>
            </a:r>
            <a:r>
              <a:rPr b="0" dirty="0">
                <a:solidFill>
                  <a:srgbClr val="000000"/>
                </a:solidFill>
                <a:latin typeface="Rockwell"/>
                <a:cs typeface="Rockwell"/>
              </a:rPr>
              <a:t>is </a:t>
            </a:r>
            <a:r>
              <a:rPr b="0" spc="-5" dirty="0">
                <a:solidFill>
                  <a:srgbClr val="000000"/>
                </a:solidFill>
                <a:latin typeface="Rockwell"/>
                <a:cs typeface="Rockwell"/>
              </a:rPr>
              <a:t>determined using </a:t>
            </a:r>
            <a:r>
              <a:rPr spc="-40" dirty="0">
                <a:solidFill>
                  <a:srgbClr val="000000"/>
                </a:solidFill>
              </a:rPr>
              <a:t>A</a:t>
            </a:r>
            <a:r>
              <a:rPr b="0" spc="-40" dirty="0">
                <a:solidFill>
                  <a:srgbClr val="000000"/>
                </a:solidFill>
                <a:latin typeface="Rockwell"/>
                <a:cs typeface="Rockwell"/>
              </a:rPr>
              <a:t>rm’s </a:t>
            </a:r>
            <a:r>
              <a:rPr spc="-5" dirty="0">
                <a:solidFill>
                  <a:srgbClr val="000000"/>
                </a:solidFill>
              </a:rPr>
              <a:t>L</a:t>
            </a:r>
            <a:r>
              <a:rPr b="0" spc="-5" dirty="0">
                <a:solidFill>
                  <a:srgbClr val="000000"/>
                </a:solidFill>
                <a:latin typeface="Rockwell"/>
                <a:cs typeface="Rockwell"/>
              </a:rPr>
              <a:t>ength  </a:t>
            </a:r>
            <a:r>
              <a:rPr spc="-5" dirty="0">
                <a:solidFill>
                  <a:srgbClr val="000000"/>
                </a:solidFill>
              </a:rPr>
              <a:t>P</a:t>
            </a:r>
            <a:r>
              <a:rPr b="0" spc="-5" dirty="0">
                <a:solidFill>
                  <a:srgbClr val="000000"/>
                </a:solidFill>
                <a:latin typeface="Rockwell"/>
                <a:cs typeface="Rockwell"/>
              </a:rPr>
              <a:t>rice.</a:t>
            </a:r>
          </a:p>
        </p:txBody>
      </p:sp>
      <p:sp>
        <p:nvSpPr>
          <p:cNvPr id="3" name="object 3"/>
          <p:cNvSpPr/>
          <p:nvPr/>
        </p:nvSpPr>
        <p:spPr>
          <a:xfrm>
            <a:off x="4652771" y="688848"/>
            <a:ext cx="1434083" cy="13350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75247" y="688848"/>
            <a:ext cx="1594103" cy="133502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856221" y="2113534"/>
            <a:ext cx="4718685" cy="3338829"/>
          </a:xfrm>
          <a:prstGeom prst="rect">
            <a:avLst/>
          </a:prstGeom>
        </p:spPr>
        <p:txBody>
          <a:bodyPr vert="horz" wrap="square" lIns="0" tIns="12700" rIns="0" bIns="0" rtlCol="0">
            <a:spAutoFit/>
          </a:bodyPr>
          <a:lstStyle/>
          <a:p>
            <a:pPr marL="513715">
              <a:lnSpc>
                <a:spcPct val="100000"/>
              </a:lnSpc>
              <a:spcBef>
                <a:spcPts val="100"/>
              </a:spcBef>
            </a:pPr>
            <a:r>
              <a:rPr sz="1800" b="1" spc="-20" dirty="0">
                <a:solidFill>
                  <a:srgbClr val="FF0000"/>
                </a:solidFill>
                <a:latin typeface="Rockwell"/>
                <a:cs typeface="Rockwell"/>
              </a:rPr>
              <a:t>Post</a:t>
            </a:r>
            <a:r>
              <a:rPr sz="1800" b="1" dirty="0">
                <a:solidFill>
                  <a:srgbClr val="FF0000"/>
                </a:solidFill>
                <a:latin typeface="Rockwell"/>
                <a:cs typeface="Rockwell"/>
              </a:rPr>
              <a:t> </a:t>
            </a:r>
            <a:r>
              <a:rPr sz="1800" b="1" spc="-5" dirty="0">
                <a:solidFill>
                  <a:srgbClr val="FF0000"/>
                </a:solidFill>
                <a:latin typeface="Rockwell"/>
                <a:cs typeface="Rockwell"/>
              </a:rPr>
              <a:t>Amendment</a:t>
            </a:r>
            <a:endParaRPr sz="1800">
              <a:latin typeface="Rockwell"/>
              <a:cs typeface="Rockwell"/>
            </a:endParaRPr>
          </a:p>
          <a:p>
            <a:pPr marL="299085" marR="5715" indent="-286385" algn="just">
              <a:lnSpc>
                <a:spcPct val="100000"/>
              </a:lnSpc>
              <a:spcBef>
                <a:spcPts val="1720"/>
              </a:spcBef>
              <a:buFont typeface="Wingdings"/>
              <a:buChar char=""/>
              <a:tabLst>
                <a:tab pos="299720" algn="l"/>
              </a:tabLst>
            </a:pPr>
            <a:r>
              <a:rPr sz="1800" spc="-55" dirty="0">
                <a:latin typeface="Rockwell"/>
                <a:cs typeface="Rockwell"/>
              </a:rPr>
              <a:t>To </a:t>
            </a:r>
            <a:r>
              <a:rPr sz="1800" spc="-20" dirty="0">
                <a:latin typeface="Rockwell"/>
                <a:cs typeface="Rockwell"/>
              </a:rPr>
              <a:t>reduce </a:t>
            </a:r>
            <a:r>
              <a:rPr sz="1800" dirty="0">
                <a:latin typeface="Rockwell"/>
                <a:cs typeface="Rockwell"/>
              </a:rPr>
              <a:t>the compliance </a:t>
            </a:r>
            <a:r>
              <a:rPr sz="1800" spc="-20" dirty="0">
                <a:latin typeface="Rockwell"/>
                <a:cs typeface="Rockwell"/>
              </a:rPr>
              <a:t>burden </a:t>
            </a:r>
            <a:r>
              <a:rPr sz="1800" dirty="0">
                <a:latin typeface="Rockwell"/>
                <a:cs typeface="Rockwell"/>
              </a:rPr>
              <a:t>of  </a:t>
            </a:r>
            <a:r>
              <a:rPr sz="1800" spc="-20" dirty="0">
                <a:latin typeface="Rockwell"/>
                <a:cs typeface="Rockwell"/>
              </a:rPr>
              <a:t>taxpayers, </a:t>
            </a:r>
            <a:r>
              <a:rPr sz="1800" spc="-5" dirty="0">
                <a:latin typeface="Rockwell"/>
                <a:cs typeface="Rockwell"/>
              </a:rPr>
              <a:t>it is </a:t>
            </a:r>
            <a:r>
              <a:rPr sz="1800" spc="-10" dirty="0">
                <a:latin typeface="Rockwell"/>
                <a:cs typeface="Rockwell"/>
              </a:rPr>
              <a:t>proposed </a:t>
            </a:r>
            <a:r>
              <a:rPr sz="1800" spc="-5" dirty="0">
                <a:latin typeface="Rockwell"/>
                <a:cs typeface="Rockwell"/>
              </a:rPr>
              <a:t>to </a:t>
            </a:r>
            <a:r>
              <a:rPr sz="1800" spc="-20" dirty="0">
                <a:latin typeface="Rockwell"/>
                <a:cs typeface="Rockwell"/>
              </a:rPr>
              <a:t>provide </a:t>
            </a:r>
            <a:r>
              <a:rPr sz="1800" dirty="0">
                <a:latin typeface="Rockwell"/>
                <a:cs typeface="Rockwell"/>
              </a:rPr>
              <a:t>that  </a:t>
            </a:r>
            <a:r>
              <a:rPr sz="1800" spc="-15" dirty="0">
                <a:latin typeface="Rockwell"/>
                <a:cs typeface="Rockwell"/>
              </a:rPr>
              <a:t>expenditure </a:t>
            </a:r>
            <a:r>
              <a:rPr sz="1800" spc="-5" dirty="0">
                <a:latin typeface="Rockwell"/>
                <a:cs typeface="Rockwell"/>
              </a:rPr>
              <a:t>in </a:t>
            </a:r>
            <a:r>
              <a:rPr sz="1800" spc="-15" dirty="0">
                <a:latin typeface="Rockwell"/>
                <a:cs typeface="Rockwell"/>
              </a:rPr>
              <a:t>respect </a:t>
            </a:r>
            <a:r>
              <a:rPr sz="1800" dirty="0">
                <a:latin typeface="Rockwell"/>
                <a:cs typeface="Rockwell"/>
              </a:rPr>
              <a:t>of </a:t>
            </a:r>
            <a:r>
              <a:rPr sz="1800" spc="-15" dirty="0">
                <a:latin typeface="Rockwell"/>
                <a:cs typeface="Rockwell"/>
              </a:rPr>
              <a:t>which </a:t>
            </a:r>
            <a:r>
              <a:rPr sz="1800" spc="-10" dirty="0">
                <a:latin typeface="Rockwell"/>
                <a:cs typeface="Rockwell"/>
              </a:rPr>
              <a:t>payment  </a:t>
            </a:r>
            <a:r>
              <a:rPr sz="1800" spc="-5" dirty="0">
                <a:latin typeface="Rockwell"/>
                <a:cs typeface="Rockwell"/>
              </a:rPr>
              <a:t>has </a:t>
            </a:r>
            <a:r>
              <a:rPr sz="1800" dirty="0">
                <a:latin typeface="Rockwell"/>
                <a:cs typeface="Rockwell"/>
              </a:rPr>
              <a:t>been made </a:t>
            </a:r>
            <a:r>
              <a:rPr sz="1800" spc="-40" dirty="0">
                <a:latin typeface="Rockwell"/>
                <a:cs typeface="Rockwell"/>
              </a:rPr>
              <a:t>by </a:t>
            </a:r>
            <a:r>
              <a:rPr sz="1800" dirty="0">
                <a:latin typeface="Rockwell"/>
                <a:cs typeface="Rockwell"/>
              </a:rPr>
              <a:t>the assessee </a:t>
            </a:r>
            <a:r>
              <a:rPr sz="1800" spc="-5" dirty="0">
                <a:latin typeface="Rockwell"/>
                <a:cs typeface="Rockwell"/>
              </a:rPr>
              <a:t>to </a:t>
            </a:r>
            <a:r>
              <a:rPr sz="1800" dirty="0">
                <a:latin typeface="Rockwell"/>
                <a:cs typeface="Rockwell"/>
              </a:rPr>
              <a:t>a  person </a:t>
            </a:r>
            <a:r>
              <a:rPr sz="1800" spc="-15" dirty="0">
                <a:latin typeface="Rockwell"/>
                <a:cs typeface="Rockwell"/>
              </a:rPr>
              <a:t>referred </a:t>
            </a:r>
            <a:r>
              <a:rPr sz="1800" spc="-5" dirty="0">
                <a:latin typeface="Rockwell"/>
                <a:cs typeface="Rockwell"/>
              </a:rPr>
              <a:t>to </a:t>
            </a:r>
            <a:r>
              <a:rPr sz="1800" dirty="0">
                <a:latin typeface="Rockwell"/>
                <a:cs typeface="Rockwell"/>
              </a:rPr>
              <a:t>in under section  </a:t>
            </a:r>
            <a:r>
              <a:rPr sz="1800" spc="-5" dirty="0">
                <a:latin typeface="Rockwell"/>
                <a:cs typeface="Rockwell"/>
              </a:rPr>
              <a:t>40A(2)(b) </a:t>
            </a:r>
            <a:r>
              <a:rPr sz="1800" spc="-25" dirty="0">
                <a:latin typeface="Rockwell"/>
                <a:cs typeface="Rockwell"/>
              </a:rPr>
              <a:t>are </a:t>
            </a:r>
            <a:r>
              <a:rPr sz="1800" spc="-5" dirty="0">
                <a:latin typeface="Rockwell"/>
                <a:cs typeface="Rockwell"/>
              </a:rPr>
              <a:t>to </a:t>
            </a:r>
            <a:r>
              <a:rPr sz="1800" dirty="0">
                <a:latin typeface="Rockwell"/>
                <a:cs typeface="Rockwell"/>
              </a:rPr>
              <a:t>be </a:t>
            </a:r>
            <a:r>
              <a:rPr sz="1800" spc="-5" dirty="0">
                <a:latin typeface="Rockwell"/>
                <a:cs typeface="Rockwell"/>
              </a:rPr>
              <a:t>excluded </a:t>
            </a:r>
            <a:r>
              <a:rPr sz="1800" spc="-20" dirty="0">
                <a:latin typeface="Rockwell"/>
                <a:cs typeface="Rockwell"/>
              </a:rPr>
              <a:t>from </a:t>
            </a:r>
            <a:r>
              <a:rPr sz="1800" dirty="0">
                <a:latin typeface="Rockwell"/>
                <a:cs typeface="Rockwell"/>
              </a:rPr>
              <a:t>the  scope of</a:t>
            </a:r>
            <a:r>
              <a:rPr sz="1800" spc="10" dirty="0">
                <a:latin typeface="Rockwell"/>
                <a:cs typeface="Rockwell"/>
              </a:rPr>
              <a:t> </a:t>
            </a:r>
            <a:r>
              <a:rPr sz="1800" spc="-5" dirty="0">
                <a:latin typeface="Rockwell"/>
                <a:cs typeface="Rockwell"/>
              </a:rPr>
              <a:t>92BA.</a:t>
            </a:r>
            <a:endParaRPr sz="1800">
              <a:latin typeface="Rockwell"/>
              <a:cs typeface="Rockwell"/>
            </a:endParaRPr>
          </a:p>
          <a:p>
            <a:pPr marL="299085" marR="5080" indent="-286385" algn="just">
              <a:lnSpc>
                <a:spcPct val="100000"/>
              </a:lnSpc>
              <a:spcBef>
                <a:spcPts val="605"/>
              </a:spcBef>
              <a:buFont typeface="Wingdings"/>
              <a:buChar char=""/>
              <a:tabLst>
                <a:tab pos="299720" algn="l"/>
              </a:tabLst>
            </a:pPr>
            <a:r>
              <a:rPr sz="1800" spc="-30" dirty="0">
                <a:latin typeface="Rockwell"/>
                <a:cs typeface="Rockwell"/>
              </a:rPr>
              <a:t>Accordingly, </a:t>
            </a:r>
            <a:r>
              <a:rPr sz="1800" spc="-10" dirty="0">
                <a:latin typeface="Rockwell"/>
                <a:cs typeface="Rockwell"/>
              </a:rPr>
              <a:t>the </a:t>
            </a:r>
            <a:r>
              <a:rPr sz="1800" spc="-5" dirty="0">
                <a:latin typeface="Rockwell"/>
                <a:cs typeface="Rockwell"/>
              </a:rPr>
              <a:t>value of such </a:t>
            </a:r>
            <a:r>
              <a:rPr sz="1800" spc="-10" dirty="0">
                <a:latin typeface="Rockwell"/>
                <a:cs typeface="Rockwell"/>
              </a:rPr>
              <a:t>transaction  </a:t>
            </a:r>
            <a:r>
              <a:rPr sz="1800" spc="-5" dirty="0">
                <a:latin typeface="Rockwell"/>
                <a:cs typeface="Rockwell"/>
              </a:rPr>
              <a:t>has to </a:t>
            </a:r>
            <a:r>
              <a:rPr sz="1800" dirty="0">
                <a:latin typeface="Rockwell"/>
                <a:cs typeface="Rockwell"/>
              </a:rPr>
              <a:t>be </a:t>
            </a:r>
            <a:r>
              <a:rPr sz="1800" spc="-10" dirty="0">
                <a:latin typeface="Rockwell"/>
                <a:cs typeface="Rockwell"/>
              </a:rPr>
              <a:t>valued </a:t>
            </a:r>
            <a:r>
              <a:rPr sz="1800" spc="-30" dirty="0">
                <a:latin typeface="Rockwell"/>
                <a:cs typeface="Rockwell"/>
              </a:rPr>
              <a:t>now </a:t>
            </a:r>
            <a:r>
              <a:rPr sz="1800" dirty="0">
                <a:latin typeface="Rockwell"/>
                <a:cs typeface="Rockwell"/>
              </a:rPr>
              <a:t>at </a:t>
            </a:r>
            <a:r>
              <a:rPr sz="1800" b="1" dirty="0">
                <a:latin typeface="Rockwell"/>
                <a:cs typeface="Rockwell"/>
              </a:rPr>
              <a:t>F</a:t>
            </a:r>
            <a:r>
              <a:rPr sz="1800" dirty="0">
                <a:latin typeface="Rockwell"/>
                <a:cs typeface="Rockwell"/>
              </a:rPr>
              <a:t>air </a:t>
            </a:r>
            <a:r>
              <a:rPr sz="1800" b="1" spc="-20" dirty="0">
                <a:latin typeface="Rockwell"/>
                <a:cs typeface="Rockwell"/>
              </a:rPr>
              <a:t>M</a:t>
            </a:r>
            <a:r>
              <a:rPr sz="1800" spc="-20" dirty="0">
                <a:latin typeface="Rockwell"/>
                <a:cs typeface="Rockwell"/>
              </a:rPr>
              <a:t>arket  </a:t>
            </a:r>
            <a:r>
              <a:rPr sz="1800" b="1" spc="-5" dirty="0">
                <a:latin typeface="Rockwell"/>
                <a:cs typeface="Rockwell"/>
              </a:rPr>
              <a:t>V</a:t>
            </a:r>
            <a:r>
              <a:rPr sz="1800" spc="-5" dirty="0">
                <a:latin typeface="Rockwell"/>
                <a:cs typeface="Rockwell"/>
              </a:rPr>
              <a:t>alue</a:t>
            </a:r>
            <a:endParaRPr sz="1800">
              <a:latin typeface="Rockwell"/>
              <a:cs typeface="Rockwe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6142" y="4329810"/>
            <a:ext cx="6235065" cy="452120"/>
          </a:xfrm>
          <a:prstGeom prst="rect">
            <a:avLst/>
          </a:prstGeom>
        </p:spPr>
        <p:txBody>
          <a:bodyPr vert="horz" wrap="square" lIns="0" tIns="12065" rIns="0" bIns="0" rtlCol="0">
            <a:spAutoFit/>
          </a:bodyPr>
          <a:lstStyle/>
          <a:p>
            <a:pPr marL="255270" indent="-242570">
              <a:lnSpc>
                <a:spcPct val="100000"/>
              </a:lnSpc>
              <a:spcBef>
                <a:spcPts val="95"/>
              </a:spcBef>
              <a:buSzPct val="95833"/>
              <a:buFont typeface="Wingdings"/>
              <a:buChar char=""/>
              <a:tabLst>
                <a:tab pos="255904" algn="l"/>
              </a:tabLst>
            </a:pPr>
            <a:r>
              <a:rPr sz="2400" dirty="0">
                <a:latin typeface="Rockwell"/>
                <a:cs typeface="Rockwell"/>
              </a:rPr>
              <a:t>Secondary adjustment </a:t>
            </a:r>
            <a:r>
              <a:rPr sz="2800" b="1" spc="-25" dirty="0">
                <a:solidFill>
                  <a:srgbClr val="FF0000"/>
                </a:solidFill>
                <a:latin typeface="Calibri"/>
                <a:cs typeface="Calibri"/>
              </a:rPr>
              <a:t>NOT </a:t>
            </a:r>
            <a:r>
              <a:rPr sz="2400" spc="-35" dirty="0">
                <a:latin typeface="Rockwell"/>
                <a:cs typeface="Rockwell"/>
              </a:rPr>
              <a:t>required</a:t>
            </a:r>
            <a:r>
              <a:rPr sz="2400" spc="-45" dirty="0">
                <a:latin typeface="Rockwell"/>
                <a:cs typeface="Rockwell"/>
              </a:rPr>
              <a:t> </a:t>
            </a:r>
            <a:r>
              <a:rPr sz="2400" spc="-15" dirty="0">
                <a:latin typeface="Rockwell"/>
                <a:cs typeface="Rockwell"/>
              </a:rPr>
              <a:t>when</a:t>
            </a:r>
            <a:endParaRPr sz="2400">
              <a:latin typeface="Rockwell"/>
              <a:cs typeface="Rockwell"/>
            </a:endParaRPr>
          </a:p>
        </p:txBody>
      </p:sp>
      <p:sp>
        <p:nvSpPr>
          <p:cNvPr id="3" name="object 3"/>
          <p:cNvSpPr txBox="1"/>
          <p:nvPr/>
        </p:nvSpPr>
        <p:spPr>
          <a:xfrm>
            <a:off x="916939" y="224154"/>
            <a:ext cx="10132695" cy="2564765"/>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C55A11"/>
                </a:solidFill>
                <a:latin typeface="Rockwell"/>
                <a:cs typeface="Rockwell"/>
              </a:rPr>
              <a:t>Secondary </a:t>
            </a:r>
            <a:r>
              <a:rPr sz="2400" b="1" dirty="0">
                <a:solidFill>
                  <a:srgbClr val="C55A11"/>
                </a:solidFill>
                <a:latin typeface="Rockwell"/>
                <a:cs typeface="Rockwell"/>
              </a:rPr>
              <a:t>Adjustment</a:t>
            </a:r>
            <a:r>
              <a:rPr sz="2400" b="1" spc="-60" dirty="0">
                <a:solidFill>
                  <a:srgbClr val="C55A11"/>
                </a:solidFill>
                <a:latin typeface="Rockwell"/>
                <a:cs typeface="Rockwell"/>
              </a:rPr>
              <a:t> </a:t>
            </a:r>
            <a:r>
              <a:rPr sz="2400" b="1" spc="-5" dirty="0">
                <a:solidFill>
                  <a:srgbClr val="C55A11"/>
                </a:solidFill>
                <a:latin typeface="Rockwell"/>
                <a:cs typeface="Rockwell"/>
              </a:rPr>
              <a:t>92CE:</a:t>
            </a:r>
            <a:endParaRPr sz="2400">
              <a:latin typeface="Rockwell"/>
              <a:cs typeface="Rockwell"/>
            </a:endParaRPr>
          </a:p>
          <a:p>
            <a:pPr>
              <a:lnSpc>
                <a:spcPct val="100000"/>
              </a:lnSpc>
              <a:spcBef>
                <a:spcPts val="45"/>
              </a:spcBef>
            </a:pPr>
            <a:endParaRPr sz="3850">
              <a:latin typeface="Times New Roman"/>
              <a:cs typeface="Times New Roman"/>
            </a:endParaRPr>
          </a:p>
          <a:p>
            <a:pPr marL="260350" marR="5080" indent="-228600">
              <a:lnSpc>
                <a:spcPts val="2590"/>
              </a:lnSpc>
              <a:buSzPct val="95833"/>
              <a:buFont typeface="Wingdings"/>
              <a:buChar char=""/>
              <a:tabLst>
                <a:tab pos="274955" algn="l"/>
              </a:tabLst>
            </a:pPr>
            <a:r>
              <a:rPr sz="2400" dirty="0">
                <a:latin typeface="Rockwell"/>
                <a:cs typeface="Rockwell"/>
              </a:rPr>
              <a:t>Secondary Adjustment is </a:t>
            </a:r>
            <a:r>
              <a:rPr sz="2400" spc="-35" dirty="0">
                <a:latin typeface="Rockwell"/>
                <a:cs typeface="Rockwell"/>
              </a:rPr>
              <a:t>required </a:t>
            </a:r>
            <a:r>
              <a:rPr sz="2400" spc="-15" dirty="0">
                <a:latin typeface="Rockwell"/>
                <a:cs typeface="Rockwell"/>
              </a:rPr>
              <a:t>when </a:t>
            </a:r>
            <a:r>
              <a:rPr sz="2400" dirty="0">
                <a:latin typeface="Rockwell"/>
                <a:cs typeface="Rockwell"/>
              </a:rPr>
              <a:t>a </a:t>
            </a:r>
            <a:r>
              <a:rPr sz="2400" spc="10" dirty="0">
                <a:latin typeface="Rockwell"/>
                <a:cs typeface="Rockwell"/>
              </a:rPr>
              <a:t>Primary </a:t>
            </a:r>
            <a:r>
              <a:rPr sz="2400" dirty="0">
                <a:latin typeface="Rockwell"/>
                <a:cs typeface="Rockwell"/>
              </a:rPr>
              <a:t>adjustment is </a:t>
            </a:r>
            <a:r>
              <a:rPr sz="2400" spc="-5" dirty="0">
                <a:latin typeface="Rockwell"/>
                <a:cs typeface="Rockwell"/>
              </a:rPr>
              <a:t>made  </a:t>
            </a:r>
            <a:r>
              <a:rPr sz="2400" dirty="0">
                <a:latin typeface="Rockwell"/>
                <a:cs typeface="Rockwell"/>
              </a:rPr>
              <a:t>to</a:t>
            </a:r>
            <a:r>
              <a:rPr sz="2400" spc="-95" dirty="0">
                <a:latin typeface="Rockwell"/>
                <a:cs typeface="Rockwell"/>
              </a:rPr>
              <a:t> </a:t>
            </a:r>
            <a:r>
              <a:rPr sz="2400" spc="-110" dirty="0">
                <a:latin typeface="Rockwell"/>
                <a:cs typeface="Rockwell"/>
              </a:rPr>
              <a:t>TP.</a:t>
            </a:r>
            <a:endParaRPr sz="2400">
              <a:latin typeface="Rockwell"/>
              <a:cs typeface="Rockwell"/>
            </a:endParaRPr>
          </a:p>
          <a:p>
            <a:pPr marL="274320" indent="-242570">
              <a:lnSpc>
                <a:spcPct val="100000"/>
              </a:lnSpc>
              <a:spcBef>
                <a:spcPts val="685"/>
              </a:spcBef>
              <a:buSzPct val="95833"/>
              <a:buFont typeface="Wingdings"/>
              <a:buChar char=""/>
              <a:tabLst>
                <a:tab pos="274955" algn="l"/>
              </a:tabLst>
            </a:pPr>
            <a:r>
              <a:rPr sz="2400" spc="10" dirty="0">
                <a:latin typeface="Rockwell"/>
                <a:cs typeface="Rockwell"/>
              </a:rPr>
              <a:t>Primary </a:t>
            </a:r>
            <a:r>
              <a:rPr sz="2400" dirty="0">
                <a:latin typeface="Rockwell"/>
                <a:cs typeface="Rockwell"/>
              </a:rPr>
              <a:t>Adjustment Has to</a:t>
            </a:r>
            <a:r>
              <a:rPr sz="2400" spc="-15" dirty="0">
                <a:latin typeface="Rockwell"/>
                <a:cs typeface="Rockwell"/>
              </a:rPr>
              <a:t> </a:t>
            </a:r>
            <a:r>
              <a:rPr sz="2400" dirty="0">
                <a:latin typeface="Rockwell"/>
                <a:cs typeface="Rockwell"/>
              </a:rPr>
              <a:t>be</a:t>
            </a:r>
            <a:endParaRPr sz="2400">
              <a:latin typeface="Rockwell"/>
              <a:cs typeface="Rockwell"/>
            </a:endParaRPr>
          </a:p>
          <a:p>
            <a:pPr marL="608330">
              <a:lnSpc>
                <a:spcPct val="100000"/>
              </a:lnSpc>
              <a:spcBef>
                <a:spcPts val="1735"/>
              </a:spcBef>
            </a:pPr>
            <a:r>
              <a:rPr sz="1800" dirty="0">
                <a:latin typeface="Calibri"/>
                <a:cs typeface="Calibri"/>
              </a:rPr>
              <a:t>made </a:t>
            </a:r>
            <a:r>
              <a:rPr sz="1800" spc="-10" dirty="0">
                <a:latin typeface="Calibri"/>
                <a:cs typeface="Calibri"/>
              </a:rPr>
              <a:t>voluntarily </a:t>
            </a:r>
            <a:r>
              <a:rPr sz="1800" spc="-5" dirty="0">
                <a:latin typeface="Calibri"/>
                <a:cs typeface="Calibri"/>
              </a:rPr>
              <a:t>by </a:t>
            </a:r>
            <a:r>
              <a:rPr sz="1800" dirty="0">
                <a:latin typeface="Calibri"/>
                <a:cs typeface="Calibri"/>
              </a:rPr>
              <a:t>the assessee </a:t>
            </a:r>
            <a:r>
              <a:rPr sz="1800" spc="-5" dirty="0">
                <a:latin typeface="Calibri"/>
                <a:cs typeface="Calibri"/>
              </a:rPr>
              <a:t>in his </a:t>
            </a:r>
            <a:r>
              <a:rPr sz="1800" spc="-10" dirty="0">
                <a:latin typeface="Calibri"/>
                <a:cs typeface="Calibri"/>
              </a:rPr>
              <a:t>Return </a:t>
            </a:r>
            <a:r>
              <a:rPr sz="1800" spc="-5" dirty="0">
                <a:latin typeface="Calibri"/>
                <a:cs typeface="Calibri"/>
              </a:rPr>
              <a:t>of</a:t>
            </a:r>
            <a:r>
              <a:rPr sz="1800" spc="60" dirty="0">
                <a:latin typeface="Calibri"/>
                <a:cs typeface="Calibri"/>
              </a:rPr>
              <a:t> </a:t>
            </a:r>
            <a:r>
              <a:rPr sz="1800" spc="-10" dirty="0">
                <a:latin typeface="Calibri"/>
                <a:cs typeface="Calibri"/>
              </a:rPr>
              <a:t>Income.</a:t>
            </a:r>
            <a:endParaRPr sz="1800">
              <a:latin typeface="Calibri"/>
              <a:cs typeface="Calibri"/>
            </a:endParaRPr>
          </a:p>
        </p:txBody>
      </p:sp>
      <p:sp>
        <p:nvSpPr>
          <p:cNvPr id="4" name="object 4"/>
          <p:cNvSpPr txBox="1"/>
          <p:nvPr/>
        </p:nvSpPr>
        <p:spPr>
          <a:xfrm>
            <a:off x="1512824" y="2763139"/>
            <a:ext cx="4766310" cy="848994"/>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made </a:t>
            </a:r>
            <a:r>
              <a:rPr sz="1800" spc="-5" dirty="0">
                <a:latin typeface="Calibri"/>
                <a:cs typeface="Calibri"/>
              </a:rPr>
              <a:t>by </a:t>
            </a:r>
            <a:r>
              <a:rPr sz="1800" spc="-15" dirty="0">
                <a:latin typeface="Calibri"/>
                <a:cs typeface="Calibri"/>
              </a:rPr>
              <a:t>AO </a:t>
            </a:r>
            <a:r>
              <a:rPr sz="1800" spc="-5" dirty="0">
                <a:latin typeface="Calibri"/>
                <a:cs typeface="Calibri"/>
              </a:rPr>
              <a:t>has been </a:t>
            </a:r>
            <a:r>
              <a:rPr sz="1800" spc="-10" dirty="0">
                <a:latin typeface="Calibri"/>
                <a:cs typeface="Calibri"/>
              </a:rPr>
              <a:t>accepted </a:t>
            </a:r>
            <a:r>
              <a:rPr sz="1800" spc="-5" dirty="0">
                <a:latin typeface="Calibri"/>
                <a:cs typeface="Calibri"/>
              </a:rPr>
              <a:t>by</a:t>
            </a:r>
            <a:r>
              <a:rPr sz="1800" spc="75" dirty="0">
                <a:latin typeface="Calibri"/>
                <a:cs typeface="Calibri"/>
              </a:rPr>
              <a:t> </a:t>
            </a:r>
            <a:r>
              <a:rPr sz="1800" dirty="0" smtClean="0">
                <a:latin typeface="Calibri"/>
                <a:cs typeface="Calibri"/>
              </a:rPr>
              <a:t>asses</a:t>
            </a:r>
            <a:r>
              <a:rPr lang="en-IN" sz="1800" dirty="0" smtClean="0">
                <a:latin typeface="Calibri"/>
                <a:cs typeface="Calibri"/>
              </a:rPr>
              <a:t>s</a:t>
            </a:r>
            <a:r>
              <a:rPr sz="1800" dirty="0" err="1" smtClean="0">
                <a:latin typeface="Calibri"/>
                <a:cs typeface="Calibri"/>
              </a:rPr>
              <a:t>ee</a:t>
            </a:r>
            <a:endParaRPr sz="1800" dirty="0">
              <a:latin typeface="Calibri"/>
              <a:cs typeface="Calibri"/>
            </a:endParaRPr>
          </a:p>
          <a:p>
            <a:pPr marL="12700" marR="5080">
              <a:lnSpc>
                <a:spcPct val="100000"/>
              </a:lnSpc>
            </a:pPr>
            <a:r>
              <a:rPr sz="1800" dirty="0">
                <a:latin typeface="Calibri"/>
                <a:cs typeface="Calibri"/>
              </a:rPr>
              <a:t>Is </a:t>
            </a:r>
            <a:r>
              <a:rPr sz="1800" spc="-5" dirty="0">
                <a:latin typeface="Calibri"/>
                <a:cs typeface="Calibri"/>
              </a:rPr>
              <a:t>determined by Advance </a:t>
            </a:r>
            <a:r>
              <a:rPr sz="1800" spc="-10" dirty="0">
                <a:latin typeface="Calibri"/>
                <a:cs typeface="Calibri"/>
              </a:rPr>
              <a:t>pricing </a:t>
            </a:r>
            <a:r>
              <a:rPr sz="1800" spc="-5" dirty="0">
                <a:latin typeface="Calibri"/>
                <a:cs typeface="Calibri"/>
              </a:rPr>
              <a:t>agreement </a:t>
            </a:r>
            <a:r>
              <a:rPr sz="1800" dirty="0">
                <a:latin typeface="Calibri"/>
                <a:cs typeface="Calibri"/>
              </a:rPr>
              <a:t>92CC  Is made as </a:t>
            </a:r>
            <a:r>
              <a:rPr sz="1800" spc="-5" dirty="0">
                <a:latin typeface="Calibri"/>
                <a:cs typeface="Calibri"/>
              </a:rPr>
              <a:t>per </a:t>
            </a:r>
            <a:r>
              <a:rPr sz="1800" spc="-20" dirty="0">
                <a:latin typeface="Calibri"/>
                <a:cs typeface="Calibri"/>
              </a:rPr>
              <a:t>safe </a:t>
            </a:r>
            <a:r>
              <a:rPr sz="1800" spc="-5" dirty="0">
                <a:latin typeface="Calibri"/>
                <a:cs typeface="Calibri"/>
              </a:rPr>
              <a:t>harbour rules</a:t>
            </a:r>
            <a:r>
              <a:rPr sz="1800" spc="25" dirty="0">
                <a:latin typeface="Calibri"/>
                <a:cs typeface="Calibri"/>
              </a:rPr>
              <a:t> </a:t>
            </a:r>
            <a:r>
              <a:rPr sz="1800" dirty="0">
                <a:latin typeface="Calibri"/>
                <a:cs typeface="Calibri"/>
              </a:rPr>
              <a:t>92BA.</a:t>
            </a:r>
          </a:p>
        </p:txBody>
      </p:sp>
      <p:sp>
        <p:nvSpPr>
          <p:cNvPr id="5" name="object 5"/>
          <p:cNvSpPr/>
          <p:nvPr/>
        </p:nvSpPr>
        <p:spPr>
          <a:xfrm>
            <a:off x="1223772" y="3099816"/>
            <a:ext cx="176784" cy="17678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223772" y="2584704"/>
            <a:ext cx="176784" cy="17526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23772" y="3386328"/>
            <a:ext cx="176784" cy="17678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23772" y="2862072"/>
            <a:ext cx="176784" cy="17526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431023" y="4549140"/>
            <a:ext cx="1336548" cy="143408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7708772" y="5970828"/>
            <a:ext cx="4072254" cy="574675"/>
          </a:xfrm>
          <a:prstGeom prst="rect">
            <a:avLst/>
          </a:prstGeom>
        </p:spPr>
        <p:txBody>
          <a:bodyPr vert="horz" wrap="square" lIns="0" tIns="12700" rIns="0" bIns="0" rtlCol="0">
            <a:spAutoFit/>
          </a:bodyPr>
          <a:lstStyle/>
          <a:p>
            <a:pPr algn="ctr">
              <a:lnSpc>
                <a:spcPct val="100000"/>
              </a:lnSpc>
              <a:spcBef>
                <a:spcPts val="100"/>
              </a:spcBef>
            </a:pPr>
            <a:r>
              <a:rPr sz="1800" b="1" spc="20" dirty="0">
                <a:latin typeface="Rockwell"/>
                <a:cs typeface="Rockwell"/>
              </a:rPr>
              <a:t>Primary </a:t>
            </a:r>
            <a:r>
              <a:rPr sz="1800" b="1" dirty="0">
                <a:latin typeface="Rockwell"/>
                <a:cs typeface="Rockwell"/>
              </a:rPr>
              <a:t>Adjustment </a:t>
            </a:r>
            <a:r>
              <a:rPr sz="1800" b="1" spc="-10" dirty="0">
                <a:latin typeface="Rockwell"/>
                <a:cs typeface="Rockwell"/>
              </a:rPr>
              <a:t>doesn’t</a:t>
            </a:r>
            <a:r>
              <a:rPr sz="1800" b="1" spc="-45" dirty="0">
                <a:latin typeface="Rockwell"/>
                <a:cs typeface="Rockwell"/>
              </a:rPr>
              <a:t> </a:t>
            </a:r>
            <a:r>
              <a:rPr sz="1800" b="1" spc="-5" dirty="0">
                <a:latin typeface="Rockwell"/>
                <a:cs typeface="Rockwell"/>
              </a:rPr>
              <a:t>exceed</a:t>
            </a:r>
            <a:endParaRPr sz="1800">
              <a:latin typeface="Rockwell"/>
              <a:cs typeface="Rockwell"/>
            </a:endParaRPr>
          </a:p>
          <a:p>
            <a:pPr algn="ctr">
              <a:lnSpc>
                <a:spcPct val="100000"/>
              </a:lnSpc>
            </a:pPr>
            <a:r>
              <a:rPr sz="1800" b="1" spc="-25" dirty="0">
                <a:latin typeface="Rockwell"/>
                <a:cs typeface="Rockwell"/>
              </a:rPr>
              <a:t>Rs. </a:t>
            </a:r>
            <a:r>
              <a:rPr sz="1800" b="1" dirty="0">
                <a:latin typeface="Rockwell"/>
                <a:cs typeface="Rockwell"/>
              </a:rPr>
              <a:t>One</a:t>
            </a:r>
            <a:r>
              <a:rPr sz="1800" b="1" spc="-125" dirty="0">
                <a:latin typeface="Rockwell"/>
                <a:cs typeface="Rockwell"/>
              </a:rPr>
              <a:t> </a:t>
            </a:r>
            <a:r>
              <a:rPr sz="1800" b="1" spc="-10" dirty="0">
                <a:latin typeface="Rockwell"/>
                <a:cs typeface="Rockwell"/>
              </a:rPr>
              <a:t>Crore.</a:t>
            </a:r>
            <a:endParaRPr sz="1800">
              <a:latin typeface="Rockwell"/>
              <a:cs typeface="Rockwell"/>
            </a:endParaRPr>
          </a:p>
        </p:txBody>
      </p:sp>
      <p:sp>
        <p:nvSpPr>
          <p:cNvPr id="11" name="object 11"/>
          <p:cNvSpPr txBox="1"/>
          <p:nvPr/>
        </p:nvSpPr>
        <p:spPr>
          <a:xfrm>
            <a:off x="8188197" y="2700909"/>
            <a:ext cx="3654425" cy="574040"/>
          </a:xfrm>
          <a:prstGeom prst="rect">
            <a:avLst/>
          </a:prstGeom>
        </p:spPr>
        <p:txBody>
          <a:bodyPr vert="horz" wrap="square" lIns="0" tIns="12700" rIns="0" bIns="0" rtlCol="0">
            <a:spAutoFit/>
          </a:bodyPr>
          <a:lstStyle/>
          <a:p>
            <a:pPr marL="963294" marR="5080" indent="-951230">
              <a:lnSpc>
                <a:spcPct val="100000"/>
              </a:lnSpc>
              <a:spcBef>
                <a:spcPts val="100"/>
              </a:spcBef>
            </a:pPr>
            <a:r>
              <a:rPr sz="1800" b="1" spc="20" dirty="0">
                <a:latin typeface="Rockwell"/>
                <a:cs typeface="Rockwell"/>
              </a:rPr>
              <a:t>Primary </a:t>
            </a:r>
            <a:r>
              <a:rPr sz="1800" b="1" spc="-5" dirty="0">
                <a:latin typeface="Rockwell"/>
                <a:cs typeface="Rockwell"/>
              </a:rPr>
              <a:t>Adjustment made on or  </a:t>
            </a:r>
            <a:r>
              <a:rPr sz="1800" b="1" dirty="0">
                <a:latin typeface="Rockwell"/>
                <a:cs typeface="Rockwell"/>
              </a:rPr>
              <a:t>before 1st </a:t>
            </a:r>
            <a:r>
              <a:rPr sz="1800" b="1" spc="5" dirty="0">
                <a:latin typeface="Rockwell"/>
                <a:cs typeface="Rockwell"/>
              </a:rPr>
              <a:t>April</a:t>
            </a:r>
            <a:endParaRPr sz="1800">
              <a:latin typeface="Rockwell"/>
              <a:cs typeface="Rockwell"/>
            </a:endParaRPr>
          </a:p>
        </p:txBody>
      </p:sp>
      <p:sp>
        <p:nvSpPr>
          <p:cNvPr id="12" name="object 12"/>
          <p:cNvSpPr/>
          <p:nvPr/>
        </p:nvSpPr>
        <p:spPr>
          <a:xfrm>
            <a:off x="7411211" y="3099816"/>
            <a:ext cx="1335024" cy="1382268"/>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31647" y="149352"/>
            <a:ext cx="626745" cy="533400"/>
          </a:xfrm>
          <a:custGeom>
            <a:avLst/>
            <a:gdLst/>
            <a:ahLst/>
            <a:cxnLst/>
            <a:rect l="l" t="t" r="r" b="b"/>
            <a:pathLst>
              <a:path w="626744" h="533400">
                <a:moveTo>
                  <a:pt x="313182" y="0"/>
                </a:moveTo>
                <a:lnTo>
                  <a:pt x="262383" y="3489"/>
                </a:lnTo>
                <a:lnTo>
                  <a:pt x="214193" y="13594"/>
                </a:lnTo>
                <a:lnTo>
                  <a:pt x="169258" y="29763"/>
                </a:lnTo>
                <a:lnTo>
                  <a:pt x="128222" y="51450"/>
                </a:lnTo>
                <a:lnTo>
                  <a:pt x="91730" y="78104"/>
                </a:lnTo>
                <a:lnTo>
                  <a:pt x="60427" y="109179"/>
                </a:lnTo>
                <a:lnTo>
                  <a:pt x="34957" y="144124"/>
                </a:lnTo>
                <a:lnTo>
                  <a:pt x="15966" y="182392"/>
                </a:lnTo>
                <a:lnTo>
                  <a:pt x="4099" y="223433"/>
                </a:lnTo>
                <a:lnTo>
                  <a:pt x="0" y="266700"/>
                </a:lnTo>
                <a:lnTo>
                  <a:pt x="4099" y="309966"/>
                </a:lnTo>
                <a:lnTo>
                  <a:pt x="15966" y="351007"/>
                </a:lnTo>
                <a:lnTo>
                  <a:pt x="34957" y="389275"/>
                </a:lnTo>
                <a:lnTo>
                  <a:pt x="60427" y="424220"/>
                </a:lnTo>
                <a:lnTo>
                  <a:pt x="91730" y="455295"/>
                </a:lnTo>
                <a:lnTo>
                  <a:pt x="128222" y="481949"/>
                </a:lnTo>
                <a:lnTo>
                  <a:pt x="169258" y="503636"/>
                </a:lnTo>
                <a:lnTo>
                  <a:pt x="214193" y="519805"/>
                </a:lnTo>
                <a:lnTo>
                  <a:pt x="262383" y="529910"/>
                </a:lnTo>
                <a:lnTo>
                  <a:pt x="313182" y="533400"/>
                </a:lnTo>
                <a:lnTo>
                  <a:pt x="363980" y="529910"/>
                </a:lnTo>
                <a:lnTo>
                  <a:pt x="412170" y="519805"/>
                </a:lnTo>
                <a:lnTo>
                  <a:pt x="457105" y="503636"/>
                </a:lnTo>
                <a:lnTo>
                  <a:pt x="498141" y="481949"/>
                </a:lnTo>
                <a:lnTo>
                  <a:pt x="534633" y="455295"/>
                </a:lnTo>
                <a:lnTo>
                  <a:pt x="565936" y="424220"/>
                </a:lnTo>
                <a:lnTo>
                  <a:pt x="591406" y="389275"/>
                </a:lnTo>
                <a:lnTo>
                  <a:pt x="610397" y="351007"/>
                </a:lnTo>
                <a:lnTo>
                  <a:pt x="622264" y="309966"/>
                </a:lnTo>
                <a:lnTo>
                  <a:pt x="626364" y="266700"/>
                </a:lnTo>
                <a:lnTo>
                  <a:pt x="622264" y="223433"/>
                </a:lnTo>
                <a:lnTo>
                  <a:pt x="610397" y="182392"/>
                </a:lnTo>
                <a:lnTo>
                  <a:pt x="591406" y="144124"/>
                </a:lnTo>
                <a:lnTo>
                  <a:pt x="565936" y="109179"/>
                </a:lnTo>
                <a:lnTo>
                  <a:pt x="534633" y="78104"/>
                </a:lnTo>
                <a:lnTo>
                  <a:pt x="498141" y="51450"/>
                </a:lnTo>
                <a:lnTo>
                  <a:pt x="457105" y="29763"/>
                </a:lnTo>
                <a:lnTo>
                  <a:pt x="412170" y="13594"/>
                </a:lnTo>
                <a:lnTo>
                  <a:pt x="363980" y="3489"/>
                </a:lnTo>
                <a:lnTo>
                  <a:pt x="313182" y="0"/>
                </a:lnTo>
                <a:close/>
              </a:path>
            </a:pathLst>
          </a:custGeom>
          <a:solidFill>
            <a:srgbClr val="990033"/>
          </a:solidFill>
        </p:spPr>
        <p:txBody>
          <a:bodyPr wrap="square" lIns="0" tIns="0" rIns="0" bIns="0" rtlCol="0"/>
          <a:lstStyle/>
          <a:p>
            <a:endParaRPr/>
          </a:p>
        </p:txBody>
      </p:sp>
      <p:sp>
        <p:nvSpPr>
          <p:cNvPr id="14" name="object 14"/>
          <p:cNvSpPr/>
          <p:nvPr/>
        </p:nvSpPr>
        <p:spPr>
          <a:xfrm>
            <a:off x="377843" y="257556"/>
            <a:ext cx="392430" cy="420370"/>
          </a:xfrm>
          <a:custGeom>
            <a:avLst/>
            <a:gdLst/>
            <a:ahLst/>
            <a:cxnLst/>
            <a:rect l="l" t="t" r="r" b="b"/>
            <a:pathLst>
              <a:path w="392430" h="420370">
                <a:moveTo>
                  <a:pt x="4642" y="178943"/>
                </a:moveTo>
                <a:lnTo>
                  <a:pt x="0" y="206916"/>
                </a:lnTo>
                <a:lnTo>
                  <a:pt x="1651" y="236331"/>
                </a:lnTo>
                <a:lnTo>
                  <a:pt x="12475" y="268579"/>
                </a:lnTo>
                <a:lnTo>
                  <a:pt x="35350" y="305054"/>
                </a:lnTo>
                <a:lnTo>
                  <a:pt x="27673" y="332674"/>
                </a:lnTo>
                <a:lnTo>
                  <a:pt x="19996" y="359044"/>
                </a:lnTo>
                <a:lnTo>
                  <a:pt x="12319" y="382581"/>
                </a:lnTo>
                <a:lnTo>
                  <a:pt x="4642" y="401701"/>
                </a:lnTo>
                <a:lnTo>
                  <a:pt x="9440" y="411825"/>
                </a:lnTo>
                <a:lnTo>
                  <a:pt x="19996" y="418115"/>
                </a:lnTo>
                <a:lnTo>
                  <a:pt x="30552" y="420167"/>
                </a:lnTo>
                <a:lnTo>
                  <a:pt x="35350" y="417576"/>
                </a:lnTo>
                <a:lnTo>
                  <a:pt x="43172" y="398712"/>
                </a:lnTo>
                <a:lnTo>
                  <a:pt x="51848" y="376777"/>
                </a:lnTo>
                <a:lnTo>
                  <a:pt x="62229" y="350889"/>
                </a:lnTo>
                <a:lnTo>
                  <a:pt x="75165" y="320167"/>
                </a:lnTo>
                <a:lnTo>
                  <a:pt x="122965" y="317073"/>
                </a:lnTo>
                <a:lnTo>
                  <a:pt x="162339" y="312658"/>
                </a:lnTo>
                <a:lnTo>
                  <a:pt x="195953" y="297074"/>
                </a:lnTo>
                <a:lnTo>
                  <a:pt x="223213" y="264386"/>
                </a:lnTo>
                <a:lnTo>
                  <a:pt x="197055" y="264386"/>
                </a:lnTo>
                <a:lnTo>
                  <a:pt x="171156" y="257746"/>
                </a:lnTo>
                <a:lnTo>
                  <a:pt x="162979" y="252984"/>
                </a:lnTo>
                <a:lnTo>
                  <a:pt x="64929" y="252984"/>
                </a:lnTo>
                <a:lnTo>
                  <a:pt x="53112" y="247648"/>
                </a:lnTo>
                <a:lnTo>
                  <a:pt x="35214" y="226964"/>
                </a:lnTo>
                <a:lnTo>
                  <a:pt x="17101" y="200781"/>
                </a:lnTo>
                <a:lnTo>
                  <a:pt x="4642" y="178943"/>
                </a:lnTo>
                <a:close/>
              </a:path>
              <a:path w="392430" h="420370">
                <a:moveTo>
                  <a:pt x="226473" y="260477"/>
                </a:moveTo>
                <a:lnTo>
                  <a:pt x="197055" y="264386"/>
                </a:lnTo>
                <a:lnTo>
                  <a:pt x="223213" y="264386"/>
                </a:lnTo>
                <a:lnTo>
                  <a:pt x="226473" y="260477"/>
                </a:lnTo>
                <a:close/>
              </a:path>
              <a:path w="392430" h="420370">
                <a:moveTo>
                  <a:pt x="186658" y="15113"/>
                </a:moveTo>
                <a:lnTo>
                  <a:pt x="123234" y="46450"/>
                </a:lnTo>
                <a:lnTo>
                  <a:pt x="75165" y="89026"/>
                </a:lnTo>
                <a:lnTo>
                  <a:pt x="63968" y="133451"/>
                </a:lnTo>
                <a:lnTo>
                  <a:pt x="66637" y="187721"/>
                </a:lnTo>
                <a:lnTo>
                  <a:pt x="71011" y="233634"/>
                </a:lnTo>
                <a:lnTo>
                  <a:pt x="64929" y="252984"/>
                </a:lnTo>
                <a:lnTo>
                  <a:pt x="162979" y="252984"/>
                </a:lnTo>
                <a:lnTo>
                  <a:pt x="152722" y="247011"/>
                </a:lnTo>
                <a:lnTo>
                  <a:pt x="145701" y="238633"/>
                </a:lnTo>
                <a:lnTo>
                  <a:pt x="157751" y="232871"/>
                </a:lnTo>
                <a:lnTo>
                  <a:pt x="189131" y="229206"/>
                </a:lnTo>
                <a:lnTo>
                  <a:pt x="232690" y="220866"/>
                </a:lnTo>
                <a:lnTo>
                  <a:pt x="281274" y="201077"/>
                </a:lnTo>
                <a:lnTo>
                  <a:pt x="322275" y="167530"/>
                </a:lnTo>
                <a:lnTo>
                  <a:pt x="270470" y="167530"/>
                </a:lnTo>
                <a:lnTo>
                  <a:pt x="234012" y="161242"/>
                </a:lnTo>
                <a:lnTo>
                  <a:pt x="216539" y="150405"/>
                </a:lnTo>
                <a:lnTo>
                  <a:pt x="216236" y="141224"/>
                </a:lnTo>
                <a:lnTo>
                  <a:pt x="247240" y="137548"/>
                </a:lnTo>
                <a:lnTo>
                  <a:pt x="288480" y="134683"/>
                </a:lnTo>
                <a:lnTo>
                  <a:pt x="331426" y="127722"/>
                </a:lnTo>
                <a:lnTo>
                  <a:pt x="367544" y="111760"/>
                </a:lnTo>
                <a:lnTo>
                  <a:pt x="373891" y="104140"/>
                </a:lnTo>
                <a:lnTo>
                  <a:pt x="176422" y="104140"/>
                </a:lnTo>
                <a:lnTo>
                  <a:pt x="165059" y="96498"/>
                </a:lnTo>
                <a:lnTo>
                  <a:pt x="162338" y="76342"/>
                </a:lnTo>
                <a:lnTo>
                  <a:pt x="169217" y="47829"/>
                </a:lnTo>
                <a:lnTo>
                  <a:pt x="186658" y="15113"/>
                </a:lnTo>
                <a:close/>
              </a:path>
              <a:path w="392430" h="420370">
                <a:moveTo>
                  <a:pt x="327730" y="163068"/>
                </a:moveTo>
                <a:lnTo>
                  <a:pt x="270470" y="167530"/>
                </a:lnTo>
                <a:lnTo>
                  <a:pt x="322275" y="167530"/>
                </a:lnTo>
                <a:lnTo>
                  <a:pt x="327730" y="163068"/>
                </a:lnTo>
                <a:close/>
              </a:path>
              <a:path w="392430" h="420370">
                <a:moveTo>
                  <a:pt x="277666" y="0"/>
                </a:moveTo>
                <a:lnTo>
                  <a:pt x="250331" y="19486"/>
                </a:lnTo>
                <a:lnTo>
                  <a:pt x="219367" y="54927"/>
                </a:lnTo>
                <a:lnTo>
                  <a:pt x="192241" y="88939"/>
                </a:lnTo>
                <a:lnTo>
                  <a:pt x="176422" y="104140"/>
                </a:lnTo>
                <a:lnTo>
                  <a:pt x="373891" y="104140"/>
                </a:lnTo>
                <a:lnTo>
                  <a:pt x="380819" y="95821"/>
                </a:lnTo>
                <a:lnTo>
                  <a:pt x="389296" y="74358"/>
                </a:lnTo>
                <a:lnTo>
                  <a:pt x="392015" y="52895"/>
                </a:lnTo>
                <a:lnTo>
                  <a:pt x="388017" y="36957"/>
                </a:lnTo>
                <a:lnTo>
                  <a:pt x="372055" y="25181"/>
                </a:lnTo>
                <a:lnTo>
                  <a:pt x="343933" y="13144"/>
                </a:lnTo>
                <a:lnTo>
                  <a:pt x="310266" y="3774"/>
                </a:lnTo>
                <a:lnTo>
                  <a:pt x="277666" y="0"/>
                </a:lnTo>
                <a:close/>
              </a:path>
            </a:pathLst>
          </a:custGeom>
          <a:solidFill>
            <a:srgbClr val="FFFFFF"/>
          </a:solid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idx="1"/>
          </p:nvPr>
        </p:nvSpPr>
        <p:spPr>
          <a:xfrm>
            <a:off x="1097280" y="1845734"/>
            <a:ext cx="10058400" cy="2603918"/>
          </a:xfrm>
          <a:prstGeom prst="rect">
            <a:avLst/>
          </a:prstGeom>
        </p:spPr>
        <p:txBody>
          <a:bodyPr vert="horz" wrap="square" lIns="0" tIns="13335" rIns="0" bIns="0" rtlCol="0">
            <a:spAutoFit/>
          </a:bodyPr>
          <a:lstStyle/>
          <a:p>
            <a:pPr marL="621665">
              <a:lnSpc>
                <a:spcPct val="100000"/>
              </a:lnSpc>
              <a:spcBef>
                <a:spcPts val="105"/>
              </a:spcBef>
            </a:pPr>
            <a:r>
              <a:rPr dirty="0">
                <a:latin typeface="Cambria" panose="02040503050406030204" pitchFamily="18" charset="0"/>
                <a:ea typeface="Cambria" panose="02040503050406030204" pitchFamily="18" charset="0"/>
              </a:rPr>
              <a:t>Observation:</a:t>
            </a:r>
          </a:p>
          <a:p>
            <a:pPr marL="608965">
              <a:lnSpc>
                <a:spcPct val="100000"/>
              </a:lnSpc>
              <a:spcBef>
                <a:spcPts val="40"/>
              </a:spcBef>
            </a:pPr>
            <a:endParaRPr dirty="0">
              <a:latin typeface="Cambria" panose="02040503050406030204" pitchFamily="18" charset="0"/>
              <a:ea typeface="Cambria" panose="02040503050406030204" pitchFamily="18" charset="0"/>
              <a:cs typeface="Times New Roman"/>
            </a:endParaRPr>
          </a:p>
          <a:p>
            <a:pPr marL="821690" indent="-200025">
              <a:lnSpc>
                <a:spcPct val="100000"/>
              </a:lnSpc>
              <a:buSzPct val="95000"/>
              <a:buFont typeface="Wingdings"/>
              <a:buChar char=""/>
              <a:tabLst>
                <a:tab pos="822325" algn="l"/>
              </a:tabLst>
            </a:pPr>
            <a:r>
              <a:rPr dirty="0">
                <a:solidFill>
                  <a:srgbClr val="000000"/>
                </a:solidFill>
                <a:latin typeface="Cambria" panose="02040503050406030204" pitchFamily="18" charset="0"/>
                <a:ea typeface="Cambria" panose="02040503050406030204" pitchFamily="18" charset="0"/>
              </a:rPr>
              <a:t>If not </a:t>
            </a:r>
            <a:r>
              <a:rPr spc="-5" dirty="0">
                <a:solidFill>
                  <a:srgbClr val="000000"/>
                </a:solidFill>
                <a:latin typeface="Cambria" panose="02040503050406030204" pitchFamily="18" charset="0"/>
                <a:ea typeface="Cambria" panose="02040503050406030204" pitchFamily="18" charset="0"/>
              </a:rPr>
              <a:t>repatriated, </a:t>
            </a:r>
            <a:r>
              <a:rPr dirty="0">
                <a:solidFill>
                  <a:srgbClr val="000000"/>
                </a:solidFill>
                <a:latin typeface="Cambria" panose="02040503050406030204" pitchFamily="18" charset="0"/>
                <a:ea typeface="Cambria" panose="02040503050406030204" pitchFamily="18" charset="0"/>
              </a:rPr>
              <a:t>be </a:t>
            </a:r>
            <a:r>
              <a:rPr spc="-5" dirty="0">
                <a:solidFill>
                  <a:srgbClr val="000000"/>
                </a:solidFill>
                <a:latin typeface="Cambria" panose="02040503050406030204" pitchFamily="18" charset="0"/>
                <a:ea typeface="Cambria" panose="02040503050406030204" pitchFamily="18" charset="0"/>
              </a:rPr>
              <a:t>deemed </a:t>
            </a:r>
            <a:r>
              <a:rPr dirty="0">
                <a:solidFill>
                  <a:srgbClr val="000000"/>
                </a:solidFill>
                <a:latin typeface="Cambria" panose="02040503050406030204" pitchFamily="18" charset="0"/>
                <a:ea typeface="Cambria" panose="02040503050406030204" pitchFamily="18" charset="0"/>
              </a:rPr>
              <a:t>to be</a:t>
            </a:r>
            <a:r>
              <a:rPr spc="-215" dirty="0">
                <a:solidFill>
                  <a:srgbClr val="000000"/>
                </a:solidFill>
                <a:latin typeface="Cambria" panose="02040503050406030204" pitchFamily="18" charset="0"/>
                <a:ea typeface="Cambria" panose="02040503050406030204" pitchFamily="18" charset="0"/>
              </a:rPr>
              <a:t> </a:t>
            </a:r>
            <a:r>
              <a:rPr dirty="0">
                <a:solidFill>
                  <a:srgbClr val="000000"/>
                </a:solidFill>
                <a:latin typeface="Cambria" panose="02040503050406030204" pitchFamily="18" charset="0"/>
                <a:ea typeface="Cambria" panose="02040503050406030204" pitchFamily="18" charset="0"/>
              </a:rPr>
              <a:t>loan.</a:t>
            </a:r>
          </a:p>
          <a:p>
            <a:pPr marL="821690" indent="-200025">
              <a:lnSpc>
                <a:spcPct val="100000"/>
              </a:lnSpc>
              <a:buSzPct val="95000"/>
              <a:buFont typeface="Wingdings"/>
              <a:buChar char=""/>
              <a:tabLst>
                <a:tab pos="822325" algn="l"/>
              </a:tabLst>
            </a:pPr>
            <a:r>
              <a:rPr spc="-15" dirty="0">
                <a:solidFill>
                  <a:srgbClr val="000000"/>
                </a:solidFill>
                <a:latin typeface="Cambria" panose="02040503050406030204" pitchFamily="18" charset="0"/>
                <a:ea typeface="Cambria" panose="02040503050406030204" pitchFamily="18" charset="0"/>
              </a:rPr>
              <a:t>Interest </a:t>
            </a:r>
            <a:r>
              <a:rPr spc="-5" dirty="0">
                <a:solidFill>
                  <a:srgbClr val="000000"/>
                </a:solidFill>
                <a:latin typeface="Cambria" panose="02040503050406030204" pitchFamily="18" charset="0"/>
                <a:ea typeface="Cambria" panose="02040503050406030204" pitchFamily="18" charset="0"/>
              </a:rPr>
              <a:t>on such deemed </a:t>
            </a:r>
            <a:r>
              <a:rPr dirty="0">
                <a:solidFill>
                  <a:srgbClr val="000000"/>
                </a:solidFill>
                <a:latin typeface="Cambria" panose="02040503050406030204" pitchFamily="18" charset="0"/>
                <a:ea typeface="Cambria" panose="02040503050406030204" pitchFamily="18" charset="0"/>
              </a:rPr>
              <a:t>loan be computed as </a:t>
            </a:r>
            <a:r>
              <a:rPr spc="-5" dirty="0">
                <a:solidFill>
                  <a:srgbClr val="000000"/>
                </a:solidFill>
                <a:latin typeface="Cambria" panose="02040503050406030204" pitchFamily="18" charset="0"/>
                <a:ea typeface="Cambria" panose="02040503050406030204" pitchFamily="18" charset="0"/>
              </a:rPr>
              <a:t>Prescribed </a:t>
            </a:r>
            <a:r>
              <a:rPr dirty="0">
                <a:solidFill>
                  <a:srgbClr val="000000"/>
                </a:solidFill>
                <a:latin typeface="Cambria" panose="02040503050406030204" pitchFamily="18" charset="0"/>
                <a:ea typeface="Cambria" panose="02040503050406030204" pitchFamily="18" charset="0"/>
              </a:rPr>
              <a:t>till the amount</a:t>
            </a:r>
            <a:r>
              <a:rPr spc="-25" dirty="0">
                <a:solidFill>
                  <a:srgbClr val="000000"/>
                </a:solidFill>
                <a:latin typeface="Cambria" panose="02040503050406030204" pitchFamily="18" charset="0"/>
                <a:ea typeface="Cambria" panose="02040503050406030204" pitchFamily="18" charset="0"/>
              </a:rPr>
              <a:t> </a:t>
            </a:r>
            <a:r>
              <a:rPr spc="-35" dirty="0">
                <a:solidFill>
                  <a:srgbClr val="000000"/>
                </a:solidFill>
                <a:latin typeface="Cambria" panose="02040503050406030204" pitchFamily="18" charset="0"/>
                <a:ea typeface="Cambria" panose="02040503050406030204" pitchFamily="18" charset="0"/>
              </a:rPr>
              <a:t>recovered.</a:t>
            </a:r>
          </a:p>
          <a:p>
            <a:pPr marL="821690" indent="-200025">
              <a:lnSpc>
                <a:spcPct val="100000"/>
              </a:lnSpc>
              <a:buSzPct val="95000"/>
              <a:buFont typeface="Wingdings"/>
              <a:buChar char=""/>
              <a:tabLst>
                <a:tab pos="822325" algn="l"/>
              </a:tabLst>
            </a:pPr>
            <a:r>
              <a:rPr dirty="0">
                <a:solidFill>
                  <a:srgbClr val="000000"/>
                </a:solidFill>
                <a:latin typeface="Cambria" panose="02040503050406030204" pitchFamily="18" charset="0"/>
                <a:ea typeface="Cambria" panose="02040503050406030204" pitchFamily="18" charset="0"/>
              </a:rPr>
              <a:t>No fiction as </a:t>
            </a:r>
            <a:r>
              <a:rPr spc="-30" dirty="0">
                <a:solidFill>
                  <a:srgbClr val="000000"/>
                </a:solidFill>
                <a:latin typeface="Cambria" panose="02040503050406030204" pitchFamily="18" charset="0"/>
                <a:ea typeface="Cambria" panose="02040503050406030204" pitchFamily="18" charset="0"/>
              </a:rPr>
              <a:t>regards </a:t>
            </a:r>
            <a:r>
              <a:rPr dirty="0">
                <a:solidFill>
                  <a:srgbClr val="000000"/>
                </a:solidFill>
                <a:latin typeface="Cambria" panose="02040503050406030204" pitchFamily="18" charset="0"/>
                <a:ea typeface="Cambria" panose="02040503050406030204" pitchFamily="18" charset="0"/>
              </a:rPr>
              <a:t>‘notional </a:t>
            </a:r>
            <a:r>
              <a:rPr spc="-15" dirty="0">
                <a:solidFill>
                  <a:srgbClr val="000000"/>
                </a:solidFill>
                <a:latin typeface="Cambria" panose="02040503050406030204" pitchFamily="18" charset="0"/>
                <a:ea typeface="Cambria" panose="02040503050406030204" pitchFamily="18" charset="0"/>
              </a:rPr>
              <a:t>interest’ </a:t>
            </a:r>
            <a:r>
              <a:rPr dirty="0">
                <a:solidFill>
                  <a:srgbClr val="000000"/>
                </a:solidFill>
                <a:latin typeface="Cambria" panose="02040503050406030204" pitchFamily="18" charset="0"/>
                <a:ea typeface="Cambria" panose="02040503050406030204" pitchFamily="18" charset="0"/>
              </a:rPr>
              <a:t>as</a:t>
            </a:r>
            <a:r>
              <a:rPr spc="-345" dirty="0">
                <a:solidFill>
                  <a:srgbClr val="000000"/>
                </a:solidFill>
                <a:latin typeface="Cambria" panose="02040503050406030204" pitchFamily="18" charset="0"/>
                <a:ea typeface="Cambria" panose="02040503050406030204" pitchFamily="18" charset="0"/>
              </a:rPr>
              <a:t> </a:t>
            </a:r>
            <a:r>
              <a:rPr lang="en-IN" spc="-345" dirty="0" smtClean="0">
                <a:solidFill>
                  <a:srgbClr val="000000"/>
                </a:solidFill>
                <a:latin typeface="Cambria" panose="02040503050406030204" pitchFamily="18" charset="0"/>
                <a:ea typeface="Cambria" panose="02040503050406030204" pitchFamily="18" charset="0"/>
              </a:rPr>
              <a:t>  </a:t>
            </a:r>
            <a:r>
              <a:rPr spc="-5" dirty="0" smtClean="0">
                <a:solidFill>
                  <a:srgbClr val="000000"/>
                </a:solidFill>
                <a:latin typeface="Cambria" panose="02040503050406030204" pitchFamily="18" charset="0"/>
                <a:ea typeface="Cambria" panose="02040503050406030204" pitchFamily="18" charset="0"/>
              </a:rPr>
              <a:t>income</a:t>
            </a:r>
            <a:r>
              <a:rPr spc="-5" dirty="0">
                <a:solidFill>
                  <a:srgbClr val="000000"/>
                </a:solidFill>
                <a:latin typeface="Cambria" panose="02040503050406030204" pitchFamily="18" charset="0"/>
                <a:ea typeface="Cambria" panose="02040503050406030204" pitchFamily="18" charset="0"/>
              </a:rPr>
              <a:t>.</a:t>
            </a:r>
          </a:p>
          <a:p>
            <a:pPr marL="821690" indent="-200025">
              <a:lnSpc>
                <a:spcPct val="100000"/>
              </a:lnSpc>
              <a:buSzPct val="95000"/>
              <a:buFont typeface="Wingdings"/>
              <a:buChar char=""/>
              <a:tabLst>
                <a:tab pos="822325" algn="l"/>
              </a:tabLst>
            </a:pPr>
            <a:r>
              <a:rPr spc="-25" dirty="0">
                <a:solidFill>
                  <a:srgbClr val="000000"/>
                </a:solidFill>
                <a:latin typeface="Cambria" panose="02040503050406030204" pitchFamily="18" charset="0"/>
                <a:ea typeface="Cambria" panose="02040503050406030204" pitchFamily="18" charset="0"/>
              </a:rPr>
              <a:t>Mere </a:t>
            </a:r>
            <a:r>
              <a:rPr dirty="0">
                <a:solidFill>
                  <a:srgbClr val="000000"/>
                </a:solidFill>
                <a:latin typeface="Cambria" panose="02040503050406030204" pitchFamily="18" charset="0"/>
                <a:ea typeface="Cambria" panose="02040503050406030204" pitchFamily="18" charset="0"/>
              </a:rPr>
              <a:t>computation does not entail a</a:t>
            </a:r>
            <a:r>
              <a:rPr spc="-30" dirty="0">
                <a:solidFill>
                  <a:srgbClr val="000000"/>
                </a:solidFill>
                <a:latin typeface="Cambria" panose="02040503050406030204" pitchFamily="18" charset="0"/>
                <a:ea typeface="Cambria" panose="02040503050406030204" pitchFamily="18" charset="0"/>
              </a:rPr>
              <a:t> </a:t>
            </a:r>
            <a:r>
              <a:rPr spc="-20" dirty="0">
                <a:solidFill>
                  <a:srgbClr val="000000"/>
                </a:solidFill>
                <a:latin typeface="Cambria" panose="02040503050406030204" pitchFamily="18" charset="0"/>
                <a:ea typeface="Cambria" panose="02040503050406030204" pitchFamily="18" charset="0"/>
              </a:rPr>
              <a:t>charge.</a:t>
            </a:r>
          </a:p>
        </p:txBody>
      </p:sp>
      <p:sp>
        <p:nvSpPr>
          <p:cNvPr id="4" name="object 4"/>
          <p:cNvSpPr txBox="1"/>
          <p:nvPr/>
        </p:nvSpPr>
        <p:spPr>
          <a:xfrm>
            <a:off x="1066596" y="505206"/>
            <a:ext cx="1342390" cy="330835"/>
          </a:xfrm>
          <a:prstGeom prst="rect">
            <a:avLst/>
          </a:prstGeom>
        </p:spPr>
        <p:txBody>
          <a:bodyPr vert="horz" wrap="square" lIns="0" tIns="13335" rIns="0" bIns="0" rtlCol="0">
            <a:spAutoFit/>
          </a:bodyPr>
          <a:lstStyle/>
          <a:p>
            <a:pPr marL="215265" indent="-202565">
              <a:lnSpc>
                <a:spcPct val="100000"/>
              </a:lnSpc>
              <a:spcBef>
                <a:spcPts val="105"/>
              </a:spcBef>
              <a:buSzPct val="95000"/>
              <a:buFont typeface="Wingdings"/>
              <a:buChar char=""/>
              <a:tabLst>
                <a:tab pos="215900" algn="l"/>
              </a:tabLst>
            </a:pPr>
            <a:r>
              <a:rPr sz="2000" b="1" dirty="0">
                <a:solidFill>
                  <a:srgbClr val="C55A11"/>
                </a:solidFill>
                <a:latin typeface="Rockwell"/>
                <a:cs typeface="Rockwell"/>
              </a:rPr>
              <a:t>92CE</a:t>
            </a:r>
            <a:r>
              <a:rPr sz="2000" b="1" spc="-80" dirty="0">
                <a:solidFill>
                  <a:srgbClr val="C55A11"/>
                </a:solidFill>
                <a:latin typeface="Rockwell"/>
                <a:cs typeface="Rockwell"/>
              </a:rPr>
              <a:t> </a:t>
            </a:r>
            <a:r>
              <a:rPr sz="2000" b="1" spc="-5" dirty="0">
                <a:solidFill>
                  <a:srgbClr val="C55A11"/>
                </a:solidFill>
                <a:latin typeface="Rockwell"/>
                <a:cs typeface="Rockwell"/>
              </a:rPr>
              <a:t>(2):</a:t>
            </a:r>
            <a:endParaRPr sz="2000">
              <a:latin typeface="Rockwell"/>
              <a:cs typeface="Rockwell"/>
            </a:endParaRPr>
          </a:p>
        </p:txBody>
      </p:sp>
      <p:sp>
        <p:nvSpPr>
          <p:cNvPr id="5" name="object 5"/>
          <p:cNvSpPr txBox="1"/>
          <p:nvPr/>
        </p:nvSpPr>
        <p:spPr>
          <a:xfrm>
            <a:off x="1189126" y="4629403"/>
            <a:ext cx="9947910" cy="604520"/>
          </a:xfrm>
          <a:prstGeom prst="rect">
            <a:avLst/>
          </a:prstGeom>
        </p:spPr>
        <p:txBody>
          <a:bodyPr vert="horz" wrap="square" lIns="0" tIns="12065" rIns="0" bIns="0" rtlCol="0">
            <a:spAutoFit/>
          </a:bodyPr>
          <a:lstStyle/>
          <a:p>
            <a:pPr marL="12700" marR="5080">
              <a:lnSpc>
                <a:spcPct val="100000"/>
              </a:lnSpc>
              <a:spcBef>
                <a:spcPts val="95"/>
              </a:spcBef>
              <a:buSzPct val="94736"/>
              <a:buFont typeface="Wingdings"/>
              <a:buChar char=""/>
              <a:tabLst>
                <a:tab pos="205104" algn="l"/>
              </a:tabLst>
            </a:pPr>
            <a:r>
              <a:rPr sz="1900" spc="-5" dirty="0">
                <a:latin typeface="Rockwell"/>
                <a:cs typeface="Rockwell"/>
              </a:rPr>
              <a:t>92CE is one sided. It does not deal with </a:t>
            </a:r>
            <a:r>
              <a:rPr sz="1900" spc="-20" dirty="0">
                <a:latin typeface="Rockwell"/>
                <a:cs typeface="Rockwell"/>
              </a:rPr>
              <a:t>favourable </a:t>
            </a:r>
            <a:r>
              <a:rPr sz="1900" spc="-5" dirty="0">
                <a:latin typeface="Rockwell"/>
                <a:cs typeface="Rockwell"/>
              </a:rPr>
              <a:t>TP as per 92(3) to </a:t>
            </a:r>
            <a:r>
              <a:rPr sz="1900" spc="-25" dirty="0">
                <a:latin typeface="Rockwell"/>
                <a:cs typeface="Rockwell"/>
              </a:rPr>
              <a:t>provide </a:t>
            </a:r>
            <a:r>
              <a:rPr sz="1900" spc="5" dirty="0">
                <a:latin typeface="Rockwell"/>
                <a:cs typeface="Rockwell"/>
              </a:rPr>
              <a:t>for </a:t>
            </a:r>
            <a:r>
              <a:rPr sz="1900" spc="-35" dirty="0">
                <a:latin typeface="Rockwell"/>
                <a:cs typeface="Rockwell"/>
              </a:rPr>
              <a:t>reverse  </a:t>
            </a:r>
            <a:r>
              <a:rPr sz="1900" spc="-5" dirty="0">
                <a:latin typeface="Rockwell"/>
                <a:cs typeface="Rockwell"/>
              </a:rPr>
              <a:t>repatriation.</a:t>
            </a:r>
            <a:endParaRPr sz="1900">
              <a:latin typeface="Rockwell"/>
              <a:cs typeface="Rockwe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72AE29-17E7-4A97-BF18-099ADF115001}"/>
              </a:ext>
            </a:extLst>
          </p:cNvPr>
          <p:cNvSpPr>
            <a:spLocks noGrp="1"/>
          </p:cNvSpPr>
          <p:nvPr>
            <p:ph type="title"/>
          </p:nvPr>
        </p:nvSpPr>
        <p:spPr>
          <a:xfrm>
            <a:off x="1097280" y="286603"/>
            <a:ext cx="10058400" cy="702303"/>
          </a:xfrm>
        </p:spPr>
        <p:txBody>
          <a:bodyPr>
            <a:normAutofit fontScale="90000"/>
          </a:bodyPr>
          <a:lstStyle/>
          <a:p>
            <a:r>
              <a:rPr lang="en-IN" dirty="0"/>
              <a:t>Industry Specific Analysis</a:t>
            </a:r>
          </a:p>
        </p:txBody>
      </p:sp>
      <p:sp>
        <p:nvSpPr>
          <p:cNvPr id="3" name="Content Placeholder 2">
            <a:extLst>
              <a:ext uri="{FF2B5EF4-FFF2-40B4-BE49-F238E27FC236}">
                <a16:creationId xmlns="" xmlns:a16="http://schemas.microsoft.com/office/drawing/2014/main" id="{B7836BF6-9EF0-4268-AFBF-E1AB2DB80374}"/>
              </a:ext>
            </a:extLst>
          </p:cNvPr>
          <p:cNvSpPr>
            <a:spLocks noGrp="1"/>
          </p:cNvSpPr>
          <p:nvPr>
            <p:ph idx="1"/>
          </p:nvPr>
        </p:nvSpPr>
        <p:spPr>
          <a:xfrm>
            <a:off x="1097280" y="988906"/>
            <a:ext cx="10058400" cy="4880188"/>
          </a:xfrm>
        </p:spPr>
        <p:txBody>
          <a:bodyPr>
            <a:normAutofit/>
          </a:bodyPr>
          <a:lstStyle/>
          <a:p>
            <a:r>
              <a:rPr lang="en-IN" sz="3600" b="1" dirty="0"/>
              <a:t>IT &amp; ITES/BPO</a:t>
            </a:r>
          </a:p>
          <a:p>
            <a:endParaRPr lang="en-IN" sz="2800" b="1" dirty="0"/>
          </a:p>
          <a:p>
            <a:pPr>
              <a:buFont typeface="Wingdings" panose="05000000000000000000" pitchFamily="2" charset="2"/>
              <a:buChar char="Ø"/>
            </a:pPr>
            <a:r>
              <a:rPr lang="en-IN" sz="2800" b="1" dirty="0"/>
              <a:t>Growth Rate in IT Industry</a:t>
            </a:r>
          </a:p>
          <a:p>
            <a:pPr>
              <a:buFont typeface="Wingdings" panose="05000000000000000000" pitchFamily="2" charset="2"/>
              <a:buChar char="Ø"/>
            </a:pPr>
            <a:r>
              <a:rPr lang="en-IN" sz="2800" b="1" dirty="0"/>
              <a:t>Classification of Outsourcing</a:t>
            </a:r>
          </a:p>
          <a:p>
            <a:pPr>
              <a:buFont typeface="Wingdings" panose="05000000000000000000" pitchFamily="2" charset="2"/>
              <a:buChar char="v"/>
            </a:pPr>
            <a:r>
              <a:rPr lang="en-IN" sz="2800" b="1" dirty="0"/>
              <a:t>BPO</a:t>
            </a:r>
          </a:p>
          <a:p>
            <a:pPr>
              <a:buFont typeface="Wingdings" panose="05000000000000000000" pitchFamily="2" charset="2"/>
              <a:buChar char="v"/>
            </a:pPr>
            <a:r>
              <a:rPr lang="en-IN" sz="2800" b="1" dirty="0"/>
              <a:t>Back office Services</a:t>
            </a:r>
          </a:p>
          <a:p>
            <a:pPr>
              <a:buFont typeface="Wingdings" panose="05000000000000000000" pitchFamily="2" charset="2"/>
              <a:buChar char="v"/>
            </a:pPr>
            <a:r>
              <a:rPr lang="en-IN" sz="2800" b="1" dirty="0"/>
              <a:t>Knowledge Process Outsourcing</a:t>
            </a:r>
          </a:p>
          <a:p>
            <a:pPr marL="0" indent="0">
              <a:buNone/>
            </a:pPr>
            <a:endParaRPr lang="en-IN" sz="2800" b="1" dirty="0"/>
          </a:p>
          <a:p>
            <a:pPr marL="0" indent="0">
              <a:buNone/>
            </a:pPr>
            <a:endParaRPr lang="en-IN" sz="2800" b="1" dirty="0"/>
          </a:p>
        </p:txBody>
      </p:sp>
      <p:pic>
        <p:nvPicPr>
          <p:cNvPr id="1026" name="Picture 2" descr="Related image">
            <a:extLst>
              <a:ext uri="{FF2B5EF4-FFF2-40B4-BE49-F238E27FC236}">
                <a16:creationId xmlns="" xmlns:a16="http://schemas.microsoft.com/office/drawing/2014/main" id="{FA19F049-4A8B-4A68-9E39-A00FD29D2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54864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83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96155B-A708-4B70-9641-033586D31359}"/>
              </a:ext>
            </a:extLst>
          </p:cNvPr>
          <p:cNvSpPr>
            <a:spLocks noGrp="1"/>
          </p:cNvSpPr>
          <p:nvPr>
            <p:ph type="title"/>
          </p:nvPr>
        </p:nvSpPr>
        <p:spPr>
          <a:xfrm>
            <a:off x="1097280" y="286603"/>
            <a:ext cx="10058400" cy="1237397"/>
          </a:xfrm>
        </p:spPr>
        <p:txBody>
          <a:bodyPr>
            <a:normAutofit fontScale="90000"/>
          </a:bodyPr>
          <a:lstStyle/>
          <a:p>
            <a:r>
              <a:rPr lang="en-IN" dirty="0"/>
              <a:t>IT Industry and the Transfer Pricing Conundrum</a:t>
            </a:r>
          </a:p>
        </p:txBody>
      </p:sp>
      <p:sp>
        <p:nvSpPr>
          <p:cNvPr id="3" name="Content Placeholder 2">
            <a:extLst>
              <a:ext uri="{FF2B5EF4-FFF2-40B4-BE49-F238E27FC236}">
                <a16:creationId xmlns="" xmlns:a16="http://schemas.microsoft.com/office/drawing/2014/main" id="{153D2050-ADA2-4FCB-98C4-4EFDBC65AFE9}"/>
              </a:ext>
            </a:extLst>
          </p:cNvPr>
          <p:cNvSpPr>
            <a:spLocks noGrp="1"/>
          </p:cNvSpPr>
          <p:nvPr>
            <p:ph idx="1"/>
          </p:nvPr>
        </p:nvSpPr>
        <p:spPr>
          <a:xfrm>
            <a:off x="1097280" y="1752600"/>
            <a:ext cx="10058400" cy="4116494"/>
          </a:xfrm>
        </p:spPr>
        <p:txBody>
          <a:bodyPr/>
          <a:lstStyle/>
          <a:p>
            <a:pPr>
              <a:buFont typeface="Wingdings" panose="05000000000000000000" pitchFamily="2" charset="2"/>
              <a:buChar char="Ø"/>
            </a:pPr>
            <a:r>
              <a:rPr lang="en-IN" sz="2400" dirty="0"/>
              <a:t>Transfer pricing Audits are conducted in objective Basis</a:t>
            </a:r>
          </a:p>
          <a:p>
            <a:pPr>
              <a:buFont typeface="Wingdings" panose="05000000000000000000" pitchFamily="2" charset="2"/>
              <a:buChar char="Ø"/>
            </a:pPr>
            <a:r>
              <a:rPr lang="en-IN" sz="2400" dirty="0"/>
              <a:t>Companies Faces Audits in most of cases if there Mark-ups in the range of 25% to 40% on the Total operating Cost.</a:t>
            </a:r>
          </a:p>
          <a:p>
            <a:pPr>
              <a:buFont typeface="Wingdings" panose="05000000000000000000" pitchFamily="2" charset="2"/>
              <a:buChar char="Ø"/>
            </a:pPr>
            <a:r>
              <a:rPr lang="en-IN" sz="2400" dirty="0"/>
              <a:t>It has been General trend for the Captive Service Providers to adopt the Transactional Net Margin Method in order to bench mark the International Transaction</a:t>
            </a:r>
          </a:p>
          <a:p>
            <a:pPr>
              <a:buFont typeface="Wingdings" panose="05000000000000000000" pitchFamily="2" charset="2"/>
              <a:buChar char="Ø"/>
            </a:pPr>
            <a:r>
              <a:rPr lang="en-IN" sz="2400" dirty="0"/>
              <a:t>While Department always Proposes high Mark ups.</a:t>
            </a:r>
          </a:p>
          <a:p>
            <a:pPr>
              <a:buFont typeface="Wingdings" panose="05000000000000000000" pitchFamily="2" charset="2"/>
              <a:buChar char="Ø"/>
            </a:pPr>
            <a:r>
              <a:rPr lang="en-IN" sz="2400" dirty="0"/>
              <a:t>The differences arises due to variance in the Comparable of the Tax Payer and Department</a:t>
            </a:r>
          </a:p>
          <a:p>
            <a:pPr marL="0" indent="0">
              <a:buNone/>
            </a:pPr>
            <a:endParaRPr lang="en-IN" sz="2400" dirty="0"/>
          </a:p>
          <a:p>
            <a:pPr>
              <a:buFont typeface="Wingdings" panose="05000000000000000000" pitchFamily="2" charset="2"/>
              <a:buChar char="Ø"/>
            </a:pPr>
            <a:endParaRPr lang="en-IN" sz="2400" dirty="0"/>
          </a:p>
          <a:p>
            <a:endParaRPr lang="en-IN" sz="2400" dirty="0"/>
          </a:p>
          <a:p>
            <a:endParaRPr lang="en-IN" dirty="0"/>
          </a:p>
          <a:p>
            <a:endParaRPr lang="en-IN" dirty="0"/>
          </a:p>
        </p:txBody>
      </p:sp>
    </p:spTree>
    <p:extLst>
      <p:ext uri="{BB962C8B-B14F-4D97-AF65-F5344CB8AC3E}">
        <p14:creationId xmlns:p14="http://schemas.microsoft.com/office/powerpoint/2010/main" val="537517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00CB03-56D4-4A7C-9ED1-5D3589328393}"/>
              </a:ext>
            </a:extLst>
          </p:cNvPr>
          <p:cNvSpPr>
            <a:spLocks noGrp="1"/>
          </p:cNvSpPr>
          <p:nvPr>
            <p:ph type="title"/>
          </p:nvPr>
        </p:nvSpPr>
        <p:spPr>
          <a:xfrm>
            <a:off x="1097280" y="286603"/>
            <a:ext cx="10058400" cy="1237397"/>
          </a:xfrm>
        </p:spPr>
        <p:txBody>
          <a:bodyPr>
            <a:normAutofit fontScale="90000"/>
          </a:bodyPr>
          <a:lstStyle/>
          <a:p>
            <a:r>
              <a:rPr lang="en-IN" dirty="0"/>
              <a:t>Reasons for Differences Between Taxpayer and Department</a:t>
            </a:r>
          </a:p>
        </p:txBody>
      </p:sp>
      <p:sp>
        <p:nvSpPr>
          <p:cNvPr id="3" name="Content Placeholder 2">
            <a:extLst>
              <a:ext uri="{FF2B5EF4-FFF2-40B4-BE49-F238E27FC236}">
                <a16:creationId xmlns="" xmlns:a16="http://schemas.microsoft.com/office/drawing/2014/main" id="{43338080-1C3A-4207-9975-3FAD0A290ADB}"/>
              </a:ext>
            </a:extLst>
          </p:cNvPr>
          <p:cNvSpPr>
            <a:spLocks noGrp="1"/>
          </p:cNvSpPr>
          <p:nvPr>
            <p:ph idx="1"/>
          </p:nvPr>
        </p:nvSpPr>
        <p:spPr/>
        <p:txBody>
          <a:bodyPr/>
          <a:lstStyle/>
          <a:p>
            <a:pPr>
              <a:buFont typeface="Wingdings" panose="05000000000000000000" pitchFamily="2" charset="2"/>
              <a:buChar char="§"/>
            </a:pPr>
            <a:r>
              <a:rPr lang="en-IN" sz="2400" dirty="0"/>
              <a:t>Selection of Comparable.</a:t>
            </a:r>
          </a:p>
          <a:p>
            <a:pPr>
              <a:buFont typeface="Wingdings" panose="05000000000000000000" pitchFamily="2" charset="2"/>
              <a:buChar char="§"/>
            </a:pPr>
            <a:r>
              <a:rPr lang="en-IN" sz="2400" dirty="0"/>
              <a:t>Rejection of Tax Payers Comparable.</a:t>
            </a:r>
          </a:p>
          <a:p>
            <a:pPr>
              <a:buFont typeface="Wingdings" panose="05000000000000000000" pitchFamily="2" charset="2"/>
              <a:buChar char="§"/>
            </a:pPr>
            <a:r>
              <a:rPr lang="en-IN" sz="2400" dirty="0"/>
              <a:t>Application in the Indian Context of IT/ITES.</a:t>
            </a:r>
          </a:p>
          <a:p>
            <a:pPr marL="0" indent="0">
              <a:buNone/>
            </a:pPr>
            <a:r>
              <a:rPr lang="en-IN" sz="2400" b="1" dirty="0"/>
              <a:t>Resolution for the Issue:</a:t>
            </a:r>
          </a:p>
          <a:p>
            <a:pPr>
              <a:buFont typeface="Wingdings" panose="05000000000000000000" pitchFamily="2" charset="2"/>
              <a:buChar char="Ø"/>
            </a:pPr>
            <a:r>
              <a:rPr lang="en-IN" sz="2400" dirty="0"/>
              <a:t>In Order to Mitigate all the Problems safe Harbour Rules were Introduced which Provides a specific mark up which are to be adopted by the Industries.</a:t>
            </a:r>
          </a:p>
          <a:p>
            <a:pPr>
              <a:buFont typeface="Wingdings" panose="05000000000000000000" pitchFamily="2" charset="2"/>
              <a:buChar char="Ø"/>
            </a:pPr>
            <a:r>
              <a:rPr lang="en-IN" sz="2400" dirty="0"/>
              <a:t>Which in turn mitigate the Issues. </a:t>
            </a:r>
          </a:p>
          <a:p>
            <a:pPr>
              <a:buFont typeface="Wingdings" panose="05000000000000000000" pitchFamily="2" charset="2"/>
              <a:buChar char="§"/>
            </a:pPr>
            <a:endParaRPr lang="en-IN" dirty="0"/>
          </a:p>
        </p:txBody>
      </p:sp>
    </p:spTree>
    <p:extLst>
      <p:ext uri="{BB962C8B-B14F-4D97-AF65-F5344CB8AC3E}">
        <p14:creationId xmlns:p14="http://schemas.microsoft.com/office/powerpoint/2010/main" val="2295898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F0A750-0DC5-49F0-8599-55555EA15427}"/>
              </a:ext>
            </a:extLst>
          </p:cNvPr>
          <p:cNvSpPr>
            <a:spLocks noGrp="1"/>
          </p:cNvSpPr>
          <p:nvPr>
            <p:ph type="title"/>
          </p:nvPr>
        </p:nvSpPr>
        <p:spPr>
          <a:xfrm>
            <a:off x="1097280" y="762000"/>
            <a:ext cx="7665720" cy="457200"/>
          </a:xfrm>
          <a:solidFill>
            <a:srgbClr val="002060"/>
          </a:solidFill>
        </p:spPr>
        <p:txBody>
          <a:bodyPr>
            <a:normAutofit/>
          </a:bodyPr>
          <a:lstStyle/>
          <a:p>
            <a:r>
              <a:rPr lang="en-IN" sz="2800" dirty="0">
                <a:solidFill>
                  <a:schemeClr val="bg1"/>
                </a:solidFill>
                <a:latin typeface="Cambria" panose="02040503050406030204" pitchFamily="18" charset="0"/>
                <a:ea typeface="Cambria" panose="02040503050406030204" pitchFamily="18" charset="0"/>
              </a:rPr>
              <a:t>Section 92CA : Reference to Transfer pricing officer</a:t>
            </a:r>
          </a:p>
        </p:txBody>
      </p:sp>
      <p:sp>
        <p:nvSpPr>
          <p:cNvPr id="3" name="Content Placeholder 2">
            <a:extLst>
              <a:ext uri="{FF2B5EF4-FFF2-40B4-BE49-F238E27FC236}">
                <a16:creationId xmlns="" xmlns:a16="http://schemas.microsoft.com/office/drawing/2014/main" id="{DAABEB46-FB6A-428A-ABD1-B7B164566AB9}"/>
              </a:ext>
            </a:extLst>
          </p:cNvPr>
          <p:cNvSpPr>
            <a:spLocks noGrp="1"/>
          </p:cNvSpPr>
          <p:nvPr>
            <p:ph idx="1"/>
          </p:nvPr>
        </p:nvSpPr>
        <p:spPr>
          <a:xfrm>
            <a:off x="1066800" y="1417320"/>
            <a:ext cx="10058400" cy="4023360"/>
          </a:xfrm>
        </p:spPr>
        <p:txBody>
          <a:bodyPr>
            <a:normAutofit/>
          </a:bodyPr>
          <a:lstStyle/>
          <a:p>
            <a:pPr>
              <a:buFont typeface="Wingdings" panose="05000000000000000000" pitchFamily="2" charset="2"/>
              <a:buChar char="Ø"/>
            </a:pPr>
            <a:r>
              <a:rPr lang="en-IN" sz="1800" dirty="0">
                <a:latin typeface="Cambria" panose="02040503050406030204" pitchFamily="18" charset="0"/>
                <a:ea typeface="Cambria" panose="02040503050406030204" pitchFamily="18" charset="0"/>
              </a:rPr>
              <a:t>Assessing officer , with previous approval of commissioner , refer the computation of ALP in </a:t>
            </a:r>
          </a:p>
          <a:p>
            <a:r>
              <a:rPr lang="en-IN" sz="1800" dirty="0">
                <a:latin typeface="Cambria" panose="02040503050406030204" pitchFamily="18" charset="0"/>
                <a:ea typeface="Cambria" panose="02040503050406030204" pitchFamily="18" charset="0"/>
              </a:rPr>
              <a:t>relation to an international transaction or specified domestic transaction to TPO , if it considers it </a:t>
            </a:r>
          </a:p>
          <a:p>
            <a:r>
              <a:rPr lang="en-IN" sz="1800" dirty="0">
                <a:latin typeface="Cambria" panose="02040503050406030204" pitchFamily="18" charset="0"/>
                <a:ea typeface="Cambria" panose="02040503050406030204" pitchFamily="18" charset="0"/>
              </a:rPr>
              <a:t>necessary and expedient. The TPO to serve notice on the assesses requiring him to produce all the evidence.</a:t>
            </a:r>
          </a:p>
          <a:p>
            <a:pPr>
              <a:buFont typeface="Wingdings" panose="05000000000000000000" pitchFamily="2" charset="2"/>
              <a:buChar char="Ø"/>
            </a:pPr>
            <a:r>
              <a:rPr lang="en-IN" sz="1800" dirty="0">
                <a:latin typeface="Cambria" panose="02040503050406030204" pitchFamily="18" charset="0"/>
                <a:ea typeface="Cambria" panose="02040503050406030204" pitchFamily="18" charset="0"/>
              </a:rPr>
              <a:t>The TPO will have power to challenge the computation of ALP of those transactions which </a:t>
            </a:r>
          </a:p>
          <a:p>
            <a:r>
              <a:rPr lang="en-IN" sz="1800" dirty="0">
                <a:latin typeface="Cambria" panose="02040503050406030204" pitchFamily="18" charset="0"/>
                <a:ea typeface="Cambria" panose="02040503050406030204" pitchFamily="18" charset="0"/>
              </a:rPr>
              <a:t>have not been mentioned in the report furnished under section 92E.</a:t>
            </a:r>
          </a:p>
          <a:p>
            <a:pPr>
              <a:lnSpc>
                <a:spcPct val="80000"/>
              </a:lnSpc>
              <a:buFont typeface="Wingdings" panose="05000000000000000000" pitchFamily="2" charset="2"/>
              <a:buChar char="Ø"/>
            </a:pPr>
            <a:r>
              <a:rPr lang="en-US" altLang="en-US" sz="1800" dirty="0"/>
              <a:t>An order under sub section 3 of  to be made at any time before sixty days prior to the date on </a:t>
            </a:r>
            <a:r>
              <a:rPr lang="en-IN" altLang="en-US" sz="1800" dirty="0"/>
              <a:t>which the period of limitation in section 153 or 153B expires</a:t>
            </a:r>
          </a:p>
          <a:p>
            <a:pPr>
              <a:lnSpc>
                <a:spcPct val="80000"/>
              </a:lnSpc>
              <a:buFont typeface="Wingdings" panose="05000000000000000000" pitchFamily="2" charset="2"/>
              <a:buChar char="Ø"/>
            </a:pPr>
            <a:r>
              <a:rPr lang="en-US" altLang="en-US" sz="1800" dirty="0"/>
              <a:t>TPO can exercise powers of summoning or calling for the details for the purpose of inquiry and investigation under section 131(1) and 133(6).</a:t>
            </a:r>
          </a:p>
          <a:p>
            <a:pPr marL="609600" indent="-609600">
              <a:lnSpc>
                <a:spcPct val="80000"/>
              </a:lnSpc>
              <a:buFontTx/>
              <a:buNone/>
            </a:pPr>
            <a:endParaRPr lang="en-US" altLang="en-US" sz="3200" dirty="0"/>
          </a:p>
          <a:p>
            <a:endParaRPr lang="en-IN" sz="2900" dirty="0">
              <a:latin typeface="Cambria" panose="02040503050406030204" pitchFamily="18" charset="0"/>
              <a:ea typeface="Cambria" panose="02040503050406030204" pitchFamily="18" charset="0"/>
            </a:endParaRPr>
          </a:p>
          <a:p>
            <a:endParaRPr lang="en-IN" dirty="0"/>
          </a:p>
          <a:p>
            <a:endParaRPr lang="en-IN" dirty="0"/>
          </a:p>
          <a:p>
            <a:endParaRPr lang="en-IN" dirty="0"/>
          </a:p>
        </p:txBody>
      </p:sp>
    </p:spTree>
    <p:extLst>
      <p:ext uri="{BB962C8B-B14F-4D97-AF65-F5344CB8AC3E}">
        <p14:creationId xmlns:p14="http://schemas.microsoft.com/office/powerpoint/2010/main" val="2777075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33A627-D386-4C96-B67F-EF3D927F30DD}"/>
              </a:ext>
            </a:extLst>
          </p:cNvPr>
          <p:cNvSpPr>
            <a:spLocks noGrp="1"/>
          </p:cNvSpPr>
          <p:nvPr>
            <p:ph type="title"/>
          </p:nvPr>
        </p:nvSpPr>
        <p:spPr>
          <a:xfrm>
            <a:off x="1097280" y="1143000"/>
            <a:ext cx="4998720" cy="594360"/>
          </a:xfrm>
        </p:spPr>
        <p:txBody>
          <a:bodyPr>
            <a:normAutofit fontScale="90000"/>
          </a:bodyPr>
          <a:lstStyle/>
          <a:p>
            <a:r>
              <a:rPr lang="en-IN" sz="4000" dirty="0">
                <a:latin typeface="Cambria" panose="02040503050406030204" pitchFamily="18" charset="0"/>
                <a:ea typeface="Cambria" panose="02040503050406030204" pitchFamily="18" charset="0"/>
              </a:rPr>
              <a:t>Draft Assessment Order by AO</a:t>
            </a:r>
          </a:p>
        </p:txBody>
      </p:sp>
      <p:sp>
        <p:nvSpPr>
          <p:cNvPr id="3" name="Content Placeholder 2">
            <a:extLst>
              <a:ext uri="{FF2B5EF4-FFF2-40B4-BE49-F238E27FC236}">
                <a16:creationId xmlns="" xmlns:a16="http://schemas.microsoft.com/office/drawing/2014/main" id="{4B3501C3-2713-4880-8227-89CFCCCB9F6D}"/>
              </a:ext>
            </a:extLst>
          </p:cNvPr>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endParaRPr lang="en-IN" dirty="0"/>
          </a:p>
        </p:txBody>
      </p:sp>
      <p:sp>
        <p:nvSpPr>
          <p:cNvPr id="5" name="Rectangle 4">
            <a:extLst>
              <a:ext uri="{FF2B5EF4-FFF2-40B4-BE49-F238E27FC236}">
                <a16:creationId xmlns="" xmlns:a16="http://schemas.microsoft.com/office/drawing/2014/main" id="{40BE16EE-4B77-40B2-8F2B-03F495FC3316}"/>
              </a:ext>
            </a:extLst>
          </p:cNvPr>
          <p:cNvSpPr/>
          <p:nvPr/>
        </p:nvSpPr>
        <p:spPr>
          <a:xfrm>
            <a:off x="5562600" y="1981200"/>
            <a:ext cx="1905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Objection of Order of TPO</a:t>
            </a:r>
          </a:p>
        </p:txBody>
      </p:sp>
      <p:sp>
        <p:nvSpPr>
          <p:cNvPr id="6" name="Rectangle 5">
            <a:extLst>
              <a:ext uri="{FF2B5EF4-FFF2-40B4-BE49-F238E27FC236}">
                <a16:creationId xmlns="" xmlns:a16="http://schemas.microsoft.com/office/drawing/2014/main" id="{6DA320F7-6CD5-41CF-AE76-522A2E175C63}"/>
              </a:ext>
            </a:extLst>
          </p:cNvPr>
          <p:cNvSpPr/>
          <p:nvPr/>
        </p:nvSpPr>
        <p:spPr>
          <a:xfrm>
            <a:off x="3352800" y="3962400"/>
            <a:ext cx="2514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Accept the Draft Order Passed by AO</a:t>
            </a:r>
          </a:p>
        </p:txBody>
      </p:sp>
      <p:sp>
        <p:nvSpPr>
          <p:cNvPr id="8" name="Rectangle 7">
            <a:extLst>
              <a:ext uri="{FF2B5EF4-FFF2-40B4-BE49-F238E27FC236}">
                <a16:creationId xmlns="" xmlns:a16="http://schemas.microsoft.com/office/drawing/2014/main" id="{2D40E1B4-A9EC-435C-B379-D774F232E41A}"/>
              </a:ext>
            </a:extLst>
          </p:cNvPr>
          <p:cNvSpPr/>
          <p:nvPr/>
        </p:nvSpPr>
        <p:spPr>
          <a:xfrm>
            <a:off x="8305800" y="3962400"/>
            <a:ext cx="2514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File Objections within 30 days form the date of receipt of Draft Order from AO to Dispute Resolution Panel(DRP)</a:t>
            </a:r>
          </a:p>
          <a:p>
            <a:pPr algn="ctr"/>
            <a:endParaRPr lang="en-IN" dirty="0"/>
          </a:p>
        </p:txBody>
      </p:sp>
      <p:cxnSp>
        <p:nvCxnSpPr>
          <p:cNvPr id="12" name="Straight Arrow Connector 11">
            <a:extLst>
              <a:ext uri="{FF2B5EF4-FFF2-40B4-BE49-F238E27FC236}">
                <a16:creationId xmlns="" xmlns:a16="http://schemas.microsoft.com/office/drawing/2014/main" id="{393A4D94-73FA-4D54-80B8-57460702699B}"/>
              </a:ext>
            </a:extLst>
          </p:cNvPr>
          <p:cNvCxnSpPr/>
          <p:nvPr/>
        </p:nvCxnSpPr>
        <p:spPr>
          <a:xfrm>
            <a:off x="7467600" y="3352800"/>
            <a:ext cx="1295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DE9AFD23-57E3-4286-9589-6AC63F07F9D5}"/>
              </a:ext>
            </a:extLst>
          </p:cNvPr>
          <p:cNvCxnSpPr>
            <a:endCxn id="6" idx="0"/>
          </p:cNvCxnSpPr>
          <p:nvPr/>
        </p:nvCxnSpPr>
        <p:spPr>
          <a:xfrm flipH="1">
            <a:off x="4610100" y="3244426"/>
            <a:ext cx="1104900" cy="717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113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9449E9F-DE5A-4ACE-8E1F-830B9CB86A27}"/>
              </a:ext>
            </a:extLst>
          </p:cNvPr>
          <p:cNvPicPr>
            <a:picLocks noChangeAspect="1"/>
          </p:cNvPicPr>
          <p:nvPr/>
        </p:nvPicPr>
        <p:blipFill>
          <a:blip r:embed="rId2"/>
          <a:stretch>
            <a:fillRect/>
          </a:stretch>
        </p:blipFill>
        <p:spPr>
          <a:xfrm>
            <a:off x="3430876" y="806874"/>
            <a:ext cx="8284112" cy="5571066"/>
          </a:xfrm>
          <a:prstGeom prst="rect">
            <a:avLst/>
          </a:prstGeom>
        </p:spPr>
      </p:pic>
    </p:spTree>
    <p:extLst>
      <p:ext uri="{BB962C8B-B14F-4D97-AF65-F5344CB8AC3E}">
        <p14:creationId xmlns:p14="http://schemas.microsoft.com/office/powerpoint/2010/main" val="273758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 xmlns:a16="http://schemas.microsoft.com/office/drawing/2014/main" id="{061C35DE-B997-4401-AEDE-B73016D9B0BC}"/>
              </a:ext>
            </a:extLst>
          </p:cNvPr>
          <p:cNvGraphicFramePr>
            <a:graphicFrameLocks/>
          </p:cNvGraphicFramePr>
          <p:nvPr>
            <p:extLst>
              <p:ext uri="{D42A27DB-BD31-4B8C-83A1-F6EECF244321}">
                <p14:modId xmlns:p14="http://schemas.microsoft.com/office/powerpoint/2010/main" val="232323208"/>
              </p:ext>
            </p:extLst>
          </p:nvPr>
        </p:nvGraphicFramePr>
        <p:xfrm>
          <a:off x="795867" y="901173"/>
          <a:ext cx="10786533" cy="5652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13">
            <a:extLst>
              <a:ext uri="{FF2B5EF4-FFF2-40B4-BE49-F238E27FC236}">
                <a16:creationId xmlns="" xmlns:a16="http://schemas.microsoft.com/office/drawing/2014/main" id="{3738DBA9-8131-4137-9A86-A2A8204E901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F812E3-3074-41AD-865F-3016DF5780EE}" type="slidenum">
              <a:rPr lang="en-IN" smtClean="0"/>
              <a:pPr/>
              <a:t>49</a:t>
            </a:fld>
            <a:endParaRPr lang="en-IN"/>
          </a:p>
        </p:txBody>
      </p:sp>
      <p:sp>
        <p:nvSpPr>
          <p:cNvPr id="4" name="TextBox 3">
            <a:extLst>
              <a:ext uri="{FF2B5EF4-FFF2-40B4-BE49-F238E27FC236}">
                <a16:creationId xmlns="" xmlns:a16="http://schemas.microsoft.com/office/drawing/2014/main" id="{31D2DD2C-36C1-4D53-8B61-A57405A27EB1}"/>
              </a:ext>
            </a:extLst>
          </p:cNvPr>
          <p:cNvSpPr txBox="1"/>
          <p:nvPr/>
        </p:nvSpPr>
        <p:spPr>
          <a:xfrm>
            <a:off x="12700" y="12700"/>
            <a:ext cx="12700" cy="12700"/>
          </a:xfrm>
          <a:prstGeom prst="rect">
            <a:avLst/>
          </a:prstGeom>
          <a:noFill/>
        </p:spPr>
        <p:txBody>
          <a:bodyPr vert="horz" rtlCol="0">
            <a:spAutoFit/>
          </a:bodyPr>
          <a:lstStyle/>
          <a:p>
            <a:endParaRPr lang="en-IN"/>
          </a:p>
        </p:txBody>
      </p:sp>
      <p:sp>
        <p:nvSpPr>
          <p:cNvPr id="5" name="TextBox 4">
            <a:extLst>
              <a:ext uri="{FF2B5EF4-FFF2-40B4-BE49-F238E27FC236}">
                <a16:creationId xmlns="" xmlns:a16="http://schemas.microsoft.com/office/drawing/2014/main" id="{E020DFBC-1ACF-4365-83ED-E7A3C1099D97}"/>
              </a:ext>
            </a:extLst>
          </p:cNvPr>
          <p:cNvSpPr txBox="1"/>
          <p:nvPr/>
        </p:nvSpPr>
        <p:spPr>
          <a:xfrm>
            <a:off x="25400" y="25400"/>
            <a:ext cx="12700" cy="12700"/>
          </a:xfrm>
          <a:prstGeom prst="rect">
            <a:avLst/>
          </a:prstGeom>
          <a:noFill/>
        </p:spPr>
        <p:txBody>
          <a:bodyPr vert="horz" rtlCol="0">
            <a:spAutoFit/>
          </a:bodyPr>
          <a:lstStyle/>
          <a:p>
            <a:endParaRPr lang="en-IN"/>
          </a:p>
        </p:txBody>
      </p:sp>
      <p:sp>
        <p:nvSpPr>
          <p:cNvPr id="6" name="TextBox 5">
            <a:extLst>
              <a:ext uri="{FF2B5EF4-FFF2-40B4-BE49-F238E27FC236}">
                <a16:creationId xmlns="" xmlns:a16="http://schemas.microsoft.com/office/drawing/2014/main" id="{2E9FCEA3-2C0D-4649-89F8-23FEA9E5591E}"/>
              </a:ext>
            </a:extLst>
          </p:cNvPr>
          <p:cNvSpPr txBox="1"/>
          <p:nvPr/>
        </p:nvSpPr>
        <p:spPr>
          <a:xfrm>
            <a:off x="12700" y="12700"/>
            <a:ext cx="12700" cy="12700"/>
          </a:xfrm>
          <a:prstGeom prst="rect">
            <a:avLst/>
          </a:prstGeom>
          <a:noFill/>
        </p:spPr>
        <p:txBody>
          <a:bodyPr vert="horz" rtlCol="0">
            <a:spAutoFit/>
          </a:bodyPr>
          <a:lstStyle/>
          <a:p>
            <a:endParaRPr lang="en-IN"/>
          </a:p>
        </p:txBody>
      </p:sp>
      <p:sp>
        <p:nvSpPr>
          <p:cNvPr id="7" name="TextBox 6">
            <a:extLst>
              <a:ext uri="{FF2B5EF4-FFF2-40B4-BE49-F238E27FC236}">
                <a16:creationId xmlns="" xmlns:a16="http://schemas.microsoft.com/office/drawing/2014/main" id="{4761AC28-78C7-4BBB-AC5E-4CD07297D586}"/>
              </a:ext>
            </a:extLst>
          </p:cNvPr>
          <p:cNvSpPr txBox="1"/>
          <p:nvPr/>
        </p:nvSpPr>
        <p:spPr>
          <a:xfrm>
            <a:off x="25400" y="25400"/>
            <a:ext cx="12700" cy="12700"/>
          </a:xfrm>
          <a:prstGeom prst="rect">
            <a:avLst/>
          </a:prstGeom>
          <a:noFill/>
        </p:spPr>
        <p:txBody>
          <a:bodyPr vert="horz" rtlCol="0">
            <a:spAutoFit/>
          </a:bodyPr>
          <a:lstStyle/>
          <a:p>
            <a:endParaRPr lang="en-IN"/>
          </a:p>
        </p:txBody>
      </p:sp>
      <p:sp>
        <p:nvSpPr>
          <p:cNvPr id="8" name="TextBox 7">
            <a:extLst>
              <a:ext uri="{FF2B5EF4-FFF2-40B4-BE49-F238E27FC236}">
                <a16:creationId xmlns="" xmlns:a16="http://schemas.microsoft.com/office/drawing/2014/main" id="{4B537365-2692-49C2-A7F6-570015DFA23F}"/>
              </a:ext>
            </a:extLst>
          </p:cNvPr>
          <p:cNvSpPr txBox="1"/>
          <p:nvPr/>
        </p:nvSpPr>
        <p:spPr>
          <a:xfrm>
            <a:off x="12700" y="12700"/>
            <a:ext cx="12700" cy="12700"/>
          </a:xfrm>
          <a:prstGeom prst="rect">
            <a:avLst/>
          </a:prstGeom>
          <a:noFill/>
        </p:spPr>
        <p:txBody>
          <a:bodyPr vert="horz" rtlCol="0">
            <a:spAutoFit/>
          </a:bodyPr>
          <a:lstStyle/>
          <a:p>
            <a:endParaRPr lang="en-IN"/>
          </a:p>
        </p:txBody>
      </p:sp>
      <p:sp>
        <p:nvSpPr>
          <p:cNvPr id="9" name="TextBox 8">
            <a:extLst>
              <a:ext uri="{FF2B5EF4-FFF2-40B4-BE49-F238E27FC236}">
                <a16:creationId xmlns="" xmlns:a16="http://schemas.microsoft.com/office/drawing/2014/main" id="{DDD4EB17-E134-436F-986F-F1CA7D77E648}"/>
              </a:ext>
            </a:extLst>
          </p:cNvPr>
          <p:cNvSpPr txBox="1"/>
          <p:nvPr/>
        </p:nvSpPr>
        <p:spPr>
          <a:xfrm>
            <a:off x="25400" y="25400"/>
            <a:ext cx="12700" cy="12700"/>
          </a:xfrm>
          <a:prstGeom prst="rect">
            <a:avLst/>
          </a:prstGeom>
          <a:noFill/>
        </p:spPr>
        <p:txBody>
          <a:bodyPr vert="horz" rtlCol="0">
            <a:spAutoFit/>
          </a:bodyPr>
          <a:lstStyle/>
          <a:p>
            <a:endParaRPr lang="en-IN"/>
          </a:p>
        </p:txBody>
      </p:sp>
      <p:sp>
        <p:nvSpPr>
          <p:cNvPr id="10" name="TextBox 9">
            <a:extLst>
              <a:ext uri="{FF2B5EF4-FFF2-40B4-BE49-F238E27FC236}">
                <a16:creationId xmlns="" xmlns:a16="http://schemas.microsoft.com/office/drawing/2014/main" id="{62C55FB9-82C3-42EF-BBD4-94A8475F668B}"/>
              </a:ext>
            </a:extLst>
          </p:cNvPr>
          <p:cNvSpPr txBox="1"/>
          <p:nvPr/>
        </p:nvSpPr>
        <p:spPr>
          <a:xfrm>
            <a:off x="12700" y="12700"/>
            <a:ext cx="12700" cy="12700"/>
          </a:xfrm>
          <a:prstGeom prst="rect">
            <a:avLst/>
          </a:prstGeom>
          <a:noFill/>
        </p:spPr>
        <p:txBody>
          <a:bodyPr vert="horz" rtlCol="0">
            <a:spAutoFit/>
          </a:bodyPr>
          <a:lstStyle/>
          <a:p>
            <a:endParaRPr lang="en-IN"/>
          </a:p>
        </p:txBody>
      </p:sp>
      <p:sp>
        <p:nvSpPr>
          <p:cNvPr id="11" name="TextBox 10">
            <a:extLst>
              <a:ext uri="{FF2B5EF4-FFF2-40B4-BE49-F238E27FC236}">
                <a16:creationId xmlns="" xmlns:a16="http://schemas.microsoft.com/office/drawing/2014/main" id="{9D9A4E2E-4BC8-4EF1-9E3B-DFDEE419D413}"/>
              </a:ext>
            </a:extLst>
          </p:cNvPr>
          <p:cNvSpPr txBox="1"/>
          <p:nvPr/>
        </p:nvSpPr>
        <p:spPr>
          <a:xfrm>
            <a:off x="25400" y="25400"/>
            <a:ext cx="12700" cy="12700"/>
          </a:xfrm>
          <a:prstGeom prst="rect">
            <a:avLst/>
          </a:prstGeom>
          <a:noFill/>
        </p:spPr>
        <p:txBody>
          <a:bodyPr vert="horz" rtlCol="0">
            <a:spAutoFit/>
          </a:bodyPr>
          <a:lstStyle/>
          <a:p>
            <a:endParaRPr lang="en-IN"/>
          </a:p>
        </p:txBody>
      </p:sp>
      <p:sp>
        <p:nvSpPr>
          <p:cNvPr id="12" name="TextBox 11">
            <a:extLst>
              <a:ext uri="{FF2B5EF4-FFF2-40B4-BE49-F238E27FC236}">
                <a16:creationId xmlns="" xmlns:a16="http://schemas.microsoft.com/office/drawing/2014/main" id="{616A967B-B622-479E-B113-94CA5E71A993}"/>
              </a:ext>
            </a:extLst>
          </p:cNvPr>
          <p:cNvSpPr txBox="1"/>
          <p:nvPr/>
        </p:nvSpPr>
        <p:spPr>
          <a:xfrm>
            <a:off x="12700" y="12700"/>
            <a:ext cx="12700" cy="12700"/>
          </a:xfrm>
          <a:prstGeom prst="rect">
            <a:avLst/>
          </a:prstGeom>
          <a:noFill/>
        </p:spPr>
        <p:txBody>
          <a:bodyPr vert="horz" rtlCol="0">
            <a:spAutoFit/>
          </a:bodyPr>
          <a:lstStyle/>
          <a:p>
            <a:endParaRPr lang="en-IN"/>
          </a:p>
        </p:txBody>
      </p:sp>
      <p:sp>
        <p:nvSpPr>
          <p:cNvPr id="13" name="TextBox 12">
            <a:extLst>
              <a:ext uri="{FF2B5EF4-FFF2-40B4-BE49-F238E27FC236}">
                <a16:creationId xmlns="" xmlns:a16="http://schemas.microsoft.com/office/drawing/2014/main" id="{EFAD52D2-09C8-4F77-9384-5E7995605AE3}"/>
              </a:ext>
            </a:extLst>
          </p:cNvPr>
          <p:cNvSpPr txBox="1"/>
          <p:nvPr/>
        </p:nvSpPr>
        <p:spPr>
          <a:xfrm>
            <a:off x="12700" y="12700"/>
            <a:ext cx="12700" cy="12700"/>
          </a:xfrm>
          <a:prstGeom prst="rect">
            <a:avLst/>
          </a:prstGeom>
          <a:noFill/>
        </p:spPr>
        <p:txBody>
          <a:bodyPr vert="horz" rtlCol="0">
            <a:spAutoFit/>
          </a:bodyPr>
          <a:lstStyle/>
          <a:p>
            <a:endParaRPr lang="en-IN"/>
          </a:p>
        </p:txBody>
      </p:sp>
      <p:sp>
        <p:nvSpPr>
          <p:cNvPr id="14" name="TextBox 13">
            <a:extLst>
              <a:ext uri="{FF2B5EF4-FFF2-40B4-BE49-F238E27FC236}">
                <a16:creationId xmlns="" xmlns:a16="http://schemas.microsoft.com/office/drawing/2014/main" id="{0D46798E-D4FB-4265-AEE7-8856E11E0AA3}"/>
              </a:ext>
            </a:extLst>
          </p:cNvPr>
          <p:cNvSpPr txBox="1"/>
          <p:nvPr/>
        </p:nvSpPr>
        <p:spPr>
          <a:xfrm>
            <a:off x="0" y="4710"/>
            <a:ext cx="12192000" cy="591034"/>
          </a:xfrm>
          <a:prstGeom prst="rect">
            <a:avLst/>
          </a:prstGeom>
          <a:solidFill>
            <a:srgbClr val="002060"/>
          </a:solidFill>
          <a:effectLst>
            <a:softEdge rad="63500"/>
          </a:effectLst>
        </p:spPr>
        <p:txBody>
          <a:bodyPr vert="horz" lIns="91440" tIns="45720" rIns="91440" bIns="45720" rtlCol="0" anchor="b">
            <a:noAutofit/>
          </a:bodyPr>
          <a:lstStyle>
            <a:defPPr>
              <a:defRPr lang="en-US"/>
            </a:defPPr>
            <a:lvl1pPr algn="ctr">
              <a:lnSpc>
                <a:spcPct val="90000"/>
              </a:lnSpc>
              <a:spcBef>
                <a:spcPct val="0"/>
              </a:spcBef>
              <a:buNone/>
              <a:defRPr sz="2600" b="1">
                <a:solidFill>
                  <a:srgbClr val="FF0000"/>
                </a:solidFill>
                <a:latin typeface="+mj-lt"/>
                <a:ea typeface="+mj-ea"/>
                <a:cs typeface="+mj-cs"/>
              </a:defRPr>
            </a:lvl1pPr>
          </a:lstStyle>
          <a:p>
            <a:r>
              <a:rPr lang="en-US" sz="3200" dirty="0">
                <a:solidFill>
                  <a:schemeClr val="bg1"/>
                </a:solidFill>
                <a:latin typeface="Cambria" panose="02040503050406030204" pitchFamily="18" charset="0"/>
              </a:rPr>
              <a:t>Introduction</a:t>
            </a:r>
          </a:p>
        </p:txBody>
      </p:sp>
    </p:spTree>
    <p:extLst>
      <p:ext uri="{BB962C8B-B14F-4D97-AF65-F5344CB8AC3E}">
        <p14:creationId xmlns:p14="http://schemas.microsoft.com/office/powerpoint/2010/main" val="2972474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71777" y="2340051"/>
            <a:ext cx="2027555" cy="1031240"/>
          </a:xfrm>
          <a:prstGeom prst="rect">
            <a:avLst/>
          </a:prstGeom>
        </p:spPr>
        <p:txBody>
          <a:bodyPr vert="horz" wrap="square" lIns="0" tIns="12065" rIns="0" bIns="0" rtlCol="0">
            <a:spAutoFit/>
          </a:bodyPr>
          <a:lstStyle/>
          <a:p>
            <a:pPr marL="12065" marR="5080" indent="635" algn="ctr">
              <a:lnSpc>
                <a:spcPct val="100000"/>
              </a:lnSpc>
              <a:spcBef>
                <a:spcPts val="95"/>
              </a:spcBef>
            </a:pPr>
            <a:r>
              <a:rPr sz="2200" b="1" spc="-10" dirty="0">
                <a:latin typeface="Cambria"/>
                <a:cs typeface="Cambria"/>
              </a:rPr>
              <a:t>Means direct</a:t>
            </a:r>
            <a:r>
              <a:rPr sz="2200" b="1" spc="-60" dirty="0">
                <a:latin typeface="Cambria"/>
                <a:cs typeface="Cambria"/>
              </a:rPr>
              <a:t> </a:t>
            </a:r>
            <a:r>
              <a:rPr sz="2200" b="1" spc="-10" dirty="0">
                <a:latin typeface="Cambria"/>
                <a:cs typeface="Cambria"/>
              </a:rPr>
              <a:t>or  indirect  participation</a:t>
            </a:r>
            <a:r>
              <a:rPr sz="2200" b="1" spc="-50" dirty="0">
                <a:latin typeface="Cambria"/>
                <a:cs typeface="Cambria"/>
              </a:rPr>
              <a:t> </a:t>
            </a:r>
            <a:r>
              <a:rPr sz="2200" b="1" spc="-10" dirty="0">
                <a:latin typeface="Cambria"/>
                <a:cs typeface="Cambria"/>
              </a:rPr>
              <a:t>in</a:t>
            </a:r>
            <a:endParaRPr sz="2200">
              <a:latin typeface="Cambria"/>
              <a:cs typeface="Cambria"/>
            </a:endParaRPr>
          </a:p>
        </p:txBody>
      </p:sp>
      <p:sp>
        <p:nvSpPr>
          <p:cNvPr id="3" name="object 3"/>
          <p:cNvSpPr/>
          <p:nvPr/>
        </p:nvSpPr>
        <p:spPr>
          <a:xfrm>
            <a:off x="4331208" y="1751076"/>
            <a:ext cx="3910584" cy="283006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866891" y="4605909"/>
            <a:ext cx="965835" cy="330835"/>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843B0C"/>
                </a:solidFill>
                <a:latin typeface="Rockwell"/>
                <a:cs typeface="Rockwell"/>
              </a:rPr>
              <a:t>Control</a:t>
            </a:r>
            <a:endParaRPr sz="2000">
              <a:latin typeface="Rockwell"/>
              <a:cs typeface="Rockwell"/>
            </a:endParaRPr>
          </a:p>
        </p:txBody>
      </p:sp>
      <p:sp>
        <p:nvSpPr>
          <p:cNvPr id="5" name="object 5"/>
          <p:cNvSpPr txBox="1"/>
          <p:nvPr/>
        </p:nvSpPr>
        <p:spPr>
          <a:xfrm>
            <a:off x="4297807" y="3839336"/>
            <a:ext cx="1689100" cy="330835"/>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843B0C"/>
                </a:solidFill>
                <a:latin typeface="Rockwell"/>
                <a:cs typeface="Rockwell"/>
              </a:rPr>
              <a:t>Management</a:t>
            </a:r>
            <a:endParaRPr sz="2000">
              <a:latin typeface="Rockwell"/>
              <a:cs typeface="Rockwell"/>
            </a:endParaRPr>
          </a:p>
        </p:txBody>
      </p:sp>
      <p:sp>
        <p:nvSpPr>
          <p:cNvPr id="6" name="object 6"/>
          <p:cNvSpPr txBox="1"/>
          <p:nvPr/>
        </p:nvSpPr>
        <p:spPr>
          <a:xfrm>
            <a:off x="7343647" y="3839336"/>
            <a:ext cx="941069"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843B0C"/>
                </a:solidFill>
                <a:latin typeface="Rockwell"/>
                <a:cs typeface="Rockwell"/>
              </a:rPr>
              <a:t>C</a:t>
            </a:r>
            <a:r>
              <a:rPr sz="2000" b="1" spc="-50" dirty="0">
                <a:solidFill>
                  <a:srgbClr val="843B0C"/>
                </a:solidFill>
                <a:latin typeface="Rockwell"/>
                <a:cs typeface="Rockwell"/>
              </a:rPr>
              <a:t>a</a:t>
            </a:r>
            <a:r>
              <a:rPr sz="2000" b="1" dirty="0">
                <a:solidFill>
                  <a:srgbClr val="843B0C"/>
                </a:solidFill>
                <a:latin typeface="Rockwell"/>
                <a:cs typeface="Rockwell"/>
              </a:rPr>
              <a:t>pi</a:t>
            </a:r>
            <a:r>
              <a:rPr sz="2000" b="1" spc="-15" dirty="0">
                <a:solidFill>
                  <a:srgbClr val="843B0C"/>
                </a:solidFill>
                <a:latin typeface="Rockwell"/>
                <a:cs typeface="Rockwell"/>
              </a:rPr>
              <a:t>t</a:t>
            </a:r>
            <a:r>
              <a:rPr sz="2000" b="1" dirty="0">
                <a:solidFill>
                  <a:srgbClr val="843B0C"/>
                </a:solidFill>
                <a:latin typeface="Rockwell"/>
                <a:cs typeface="Rockwell"/>
              </a:rPr>
              <a:t>al</a:t>
            </a:r>
            <a:endParaRPr sz="2000">
              <a:latin typeface="Rockwell"/>
              <a:cs typeface="Rockwell"/>
            </a:endParaRPr>
          </a:p>
        </p:txBody>
      </p:sp>
      <p:sp>
        <p:nvSpPr>
          <p:cNvPr id="7" name="object 7"/>
          <p:cNvSpPr txBox="1"/>
          <p:nvPr/>
        </p:nvSpPr>
        <p:spPr>
          <a:xfrm>
            <a:off x="8700516" y="2093976"/>
            <a:ext cx="2727960" cy="1477010"/>
          </a:xfrm>
          <a:prstGeom prst="rect">
            <a:avLst/>
          </a:prstGeom>
          <a:ln w="12192">
            <a:solidFill>
              <a:srgbClr val="FFC000"/>
            </a:solidFill>
          </a:ln>
        </p:spPr>
        <p:txBody>
          <a:bodyPr vert="horz" wrap="square" lIns="0" tIns="40005" rIns="0" bIns="0" rtlCol="0">
            <a:spAutoFit/>
          </a:bodyPr>
          <a:lstStyle/>
          <a:p>
            <a:pPr marL="378460" marR="81280" indent="-286385">
              <a:lnSpc>
                <a:spcPct val="100000"/>
              </a:lnSpc>
              <a:spcBef>
                <a:spcPts val="315"/>
              </a:spcBef>
              <a:buFont typeface="Arial"/>
              <a:buChar char="•"/>
              <a:tabLst>
                <a:tab pos="378460" algn="l"/>
                <a:tab pos="379095" algn="l"/>
              </a:tabLst>
            </a:pPr>
            <a:r>
              <a:rPr lang="en-IN" sz="1800" spc="-15" dirty="0">
                <a:solidFill>
                  <a:srgbClr val="FF0000"/>
                </a:solidFill>
                <a:latin typeface="Cambria"/>
                <a:cs typeface="Cambria"/>
              </a:rPr>
              <a:t>B</a:t>
            </a:r>
            <a:r>
              <a:rPr sz="1800" spc="-15" dirty="0">
                <a:solidFill>
                  <a:srgbClr val="FF0000"/>
                </a:solidFill>
                <a:latin typeface="Cambria"/>
                <a:cs typeface="Cambria"/>
              </a:rPr>
              <a:t>y </a:t>
            </a:r>
            <a:r>
              <a:rPr sz="1800" dirty="0">
                <a:solidFill>
                  <a:srgbClr val="FF0000"/>
                </a:solidFill>
                <a:latin typeface="Cambria"/>
                <a:cs typeface="Cambria"/>
              </a:rPr>
              <a:t>one </a:t>
            </a:r>
            <a:r>
              <a:rPr sz="1800" spc="-5" dirty="0">
                <a:solidFill>
                  <a:srgbClr val="FF0000"/>
                </a:solidFill>
                <a:latin typeface="Cambria"/>
                <a:cs typeface="Cambria"/>
              </a:rPr>
              <a:t>enterprise  into another  enterprise;</a:t>
            </a:r>
            <a:r>
              <a:rPr sz="1800" spc="10" dirty="0">
                <a:solidFill>
                  <a:srgbClr val="FF0000"/>
                </a:solidFill>
                <a:latin typeface="Cambria"/>
                <a:cs typeface="Cambria"/>
              </a:rPr>
              <a:t> </a:t>
            </a:r>
            <a:r>
              <a:rPr sz="1800" dirty="0">
                <a:solidFill>
                  <a:srgbClr val="FF0000"/>
                </a:solidFill>
                <a:latin typeface="Cambria"/>
                <a:cs typeface="Cambria"/>
              </a:rPr>
              <a:t>or</a:t>
            </a:r>
            <a:endParaRPr sz="1800" dirty="0">
              <a:latin typeface="Cambria"/>
              <a:cs typeface="Cambria"/>
            </a:endParaRPr>
          </a:p>
          <a:p>
            <a:pPr>
              <a:lnSpc>
                <a:spcPct val="100000"/>
              </a:lnSpc>
              <a:spcBef>
                <a:spcPts val="30"/>
              </a:spcBef>
              <a:buClr>
                <a:srgbClr val="FF0000"/>
              </a:buClr>
              <a:buFont typeface="Arial"/>
              <a:buChar char="•"/>
            </a:pPr>
            <a:endParaRPr sz="1850" dirty="0">
              <a:latin typeface="Times New Roman"/>
              <a:cs typeface="Times New Roman"/>
            </a:endParaRPr>
          </a:p>
          <a:p>
            <a:pPr marL="378460" marR="80645" indent="-286385">
              <a:lnSpc>
                <a:spcPct val="100000"/>
              </a:lnSpc>
              <a:spcBef>
                <a:spcPts val="5"/>
              </a:spcBef>
              <a:buFont typeface="Arial"/>
              <a:buChar char="•"/>
              <a:tabLst>
                <a:tab pos="378460" algn="l"/>
                <a:tab pos="379095" algn="l"/>
              </a:tabLst>
            </a:pPr>
            <a:r>
              <a:rPr lang="en-IN" spc="-15" dirty="0">
                <a:solidFill>
                  <a:srgbClr val="FF0000"/>
                </a:solidFill>
                <a:latin typeface="Cambria"/>
                <a:cs typeface="Cambria"/>
              </a:rPr>
              <a:t>B</a:t>
            </a:r>
            <a:r>
              <a:rPr sz="1800" spc="-15" dirty="0">
                <a:solidFill>
                  <a:srgbClr val="FF0000"/>
                </a:solidFill>
                <a:latin typeface="Cambria"/>
                <a:cs typeface="Cambria"/>
              </a:rPr>
              <a:t>y </a:t>
            </a:r>
            <a:r>
              <a:rPr sz="1800" spc="-5" dirty="0">
                <a:solidFill>
                  <a:srgbClr val="FF0000"/>
                </a:solidFill>
                <a:latin typeface="Cambria"/>
                <a:cs typeface="Cambria"/>
              </a:rPr>
              <a:t>the same person  </a:t>
            </a:r>
            <a:r>
              <a:rPr sz="1800" dirty="0">
                <a:solidFill>
                  <a:srgbClr val="FF0000"/>
                </a:solidFill>
                <a:latin typeface="Cambria"/>
                <a:cs typeface="Cambria"/>
              </a:rPr>
              <a:t>in </a:t>
            </a:r>
            <a:r>
              <a:rPr sz="1800" spc="-5" dirty="0">
                <a:solidFill>
                  <a:srgbClr val="FF0000"/>
                </a:solidFill>
                <a:latin typeface="Cambria"/>
                <a:cs typeface="Cambria"/>
              </a:rPr>
              <a:t>both the</a:t>
            </a:r>
            <a:r>
              <a:rPr sz="1800" spc="-50" dirty="0">
                <a:solidFill>
                  <a:srgbClr val="FF0000"/>
                </a:solidFill>
                <a:latin typeface="Cambria"/>
                <a:cs typeface="Cambria"/>
              </a:rPr>
              <a:t> </a:t>
            </a:r>
            <a:r>
              <a:rPr sz="1800" spc="-5" dirty="0">
                <a:solidFill>
                  <a:srgbClr val="FF0000"/>
                </a:solidFill>
                <a:latin typeface="Cambria"/>
                <a:cs typeface="Cambria"/>
              </a:rPr>
              <a:t>enterprises</a:t>
            </a:r>
            <a:endParaRPr sz="1800" dirty="0">
              <a:latin typeface="Cambria"/>
              <a:cs typeface="Cambria"/>
            </a:endParaRPr>
          </a:p>
        </p:txBody>
      </p:sp>
      <p:sp>
        <p:nvSpPr>
          <p:cNvPr id="8" name="object 8"/>
          <p:cNvSpPr/>
          <p:nvPr/>
        </p:nvSpPr>
        <p:spPr>
          <a:xfrm>
            <a:off x="515112" y="3828288"/>
            <a:ext cx="2461260" cy="2462784"/>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75894" y="193039"/>
            <a:ext cx="4394200" cy="376555"/>
          </a:xfrm>
          <a:prstGeom prst="rect">
            <a:avLst/>
          </a:prstGeom>
        </p:spPr>
        <p:txBody>
          <a:bodyPr vert="horz" wrap="square" lIns="0" tIns="12700" rIns="0" bIns="0" rtlCol="0">
            <a:spAutoFit/>
          </a:bodyPr>
          <a:lstStyle/>
          <a:p>
            <a:pPr marL="12700">
              <a:lnSpc>
                <a:spcPct val="100000"/>
              </a:lnSpc>
              <a:spcBef>
                <a:spcPts val="100"/>
              </a:spcBef>
            </a:pPr>
            <a:r>
              <a:rPr sz="2300" spc="-25" dirty="0">
                <a:solidFill>
                  <a:srgbClr val="666666"/>
                </a:solidFill>
                <a:latin typeface="Trebuchet MS"/>
                <a:cs typeface="Trebuchet MS"/>
              </a:rPr>
              <a:t>ASSOCIATED</a:t>
            </a:r>
            <a:r>
              <a:rPr sz="2300" spc="-70" dirty="0">
                <a:solidFill>
                  <a:srgbClr val="666666"/>
                </a:solidFill>
                <a:latin typeface="Trebuchet MS"/>
                <a:cs typeface="Trebuchet MS"/>
              </a:rPr>
              <a:t> </a:t>
            </a:r>
            <a:r>
              <a:rPr sz="2300" dirty="0">
                <a:solidFill>
                  <a:srgbClr val="666666"/>
                </a:solidFill>
                <a:latin typeface="Trebuchet MS"/>
                <a:cs typeface="Trebuchet MS"/>
              </a:rPr>
              <a:t>ENTERPRISE-92(A)(1)</a:t>
            </a:r>
            <a:endParaRPr sz="2300">
              <a:latin typeface="Trebuchet MS"/>
              <a:cs typeface="Trebuchet MS"/>
            </a:endParaRPr>
          </a:p>
        </p:txBody>
      </p:sp>
      <p:sp>
        <p:nvSpPr>
          <p:cNvPr id="10" name="object 10"/>
          <p:cNvSpPr/>
          <p:nvPr/>
        </p:nvSpPr>
        <p:spPr>
          <a:xfrm>
            <a:off x="0" y="102107"/>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
        <p:nvSpPr>
          <p:cNvPr id="11" name="object 11"/>
          <p:cNvSpPr/>
          <p:nvPr/>
        </p:nvSpPr>
        <p:spPr>
          <a:xfrm>
            <a:off x="3755135" y="2587751"/>
            <a:ext cx="1236345" cy="585470"/>
          </a:xfrm>
          <a:custGeom>
            <a:avLst/>
            <a:gdLst/>
            <a:ahLst/>
            <a:cxnLst/>
            <a:rect l="l" t="t" r="r" b="b"/>
            <a:pathLst>
              <a:path w="1236345" h="585469">
                <a:moveTo>
                  <a:pt x="943355" y="0"/>
                </a:moveTo>
                <a:lnTo>
                  <a:pt x="943355" y="146303"/>
                </a:lnTo>
                <a:lnTo>
                  <a:pt x="0" y="146303"/>
                </a:lnTo>
                <a:lnTo>
                  <a:pt x="0" y="438912"/>
                </a:lnTo>
                <a:lnTo>
                  <a:pt x="943355" y="438912"/>
                </a:lnTo>
                <a:lnTo>
                  <a:pt x="943355" y="585215"/>
                </a:lnTo>
                <a:lnTo>
                  <a:pt x="1235964" y="292608"/>
                </a:lnTo>
                <a:lnTo>
                  <a:pt x="943355" y="0"/>
                </a:lnTo>
                <a:close/>
              </a:path>
            </a:pathLst>
          </a:custGeom>
          <a:solidFill>
            <a:srgbClr val="FFC000"/>
          </a:solidFill>
        </p:spPr>
        <p:txBody>
          <a:bodyPr wrap="square" lIns="0" tIns="0" rIns="0" bIns="0" rtlCol="0"/>
          <a:lstStyle/>
          <a:p>
            <a:endParaRPr/>
          </a:p>
        </p:txBody>
      </p:sp>
      <p:sp>
        <p:nvSpPr>
          <p:cNvPr id="12" name="object 12"/>
          <p:cNvSpPr/>
          <p:nvPr/>
        </p:nvSpPr>
        <p:spPr>
          <a:xfrm>
            <a:off x="7263383" y="2500883"/>
            <a:ext cx="1236345" cy="584200"/>
          </a:xfrm>
          <a:custGeom>
            <a:avLst/>
            <a:gdLst/>
            <a:ahLst/>
            <a:cxnLst/>
            <a:rect l="l" t="t" r="r" b="b"/>
            <a:pathLst>
              <a:path w="1236345" h="584200">
                <a:moveTo>
                  <a:pt x="944118" y="0"/>
                </a:moveTo>
                <a:lnTo>
                  <a:pt x="944118" y="145923"/>
                </a:lnTo>
                <a:lnTo>
                  <a:pt x="0" y="145923"/>
                </a:lnTo>
                <a:lnTo>
                  <a:pt x="0" y="437768"/>
                </a:lnTo>
                <a:lnTo>
                  <a:pt x="944118" y="437768"/>
                </a:lnTo>
                <a:lnTo>
                  <a:pt x="944118" y="583691"/>
                </a:lnTo>
                <a:lnTo>
                  <a:pt x="1235964" y="291845"/>
                </a:lnTo>
                <a:lnTo>
                  <a:pt x="944118" y="0"/>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 xmlns:a16="http://schemas.microsoft.com/office/drawing/2014/main" id="{30DDA2FF-B919-4C2D-A620-C1209B43AE07}"/>
              </a:ext>
            </a:extLst>
          </p:cNvPr>
          <p:cNvSpPr txBox="1">
            <a:spLocks/>
          </p:cNvSpPr>
          <p:nvPr/>
        </p:nvSpPr>
        <p:spPr>
          <a:xfrm>
            <a:off x="624417" y="5747322"/>
            <a:ext cx="10970683" cy="570929"/>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r>
              <a:rPr lang="en-US" kern="0">
                <a:solidFill>
                  <a:sysClr val="windowText" lastClr="000000"/>
                </a:solidFill>
              </a:rPr>
              <a:t>Eligible  Transactions</a:t>
            </a:r>
          </a:p>
        </p:txBody>
      </p:sp>
      <p:sp>
        <p:nvSpPr>
          <p:cNvPr id="3" name="Slide Number Placeholder 3">
            <a:extLst>
              <a:ext uri="{FF2B5EF4-FFF2-40B4-BE49-F238E27FC236}">
                <a16:creationId xmlns="" xmlns:a16="http://schemas.microsoft.com/office/drawing/2014/main" id="{85764309-828F-4C70-8746-123A25CFD98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F812E3-3074-41AD-865F-3016DF5780EE}" type="slidenum">
              <a:rPr lang="en-IN" smtClean="0"/>
              <a:pPr/>
              <a:t>50</a:t>
            </a:fld>
            <a:endParaRPr lang="en-IN"/>
          </a:p>
        </p:txBody>
      </p:sp>
      <p:graphicFrame>
        <p:nvGraphicFramePr>
          <p:cNvPr id="4" name="Diagram 3">
            <a:extLst>
              <a:ext uri="{FF2B5EF4-FFF2-40B4-BE49-F238E27FC236}">
                <a16:creationId xmlns="" xmlns:a16="http://schemas.microsoft.com/office/drawing/2014/main" id="{C24B36B6-600A-4E86-BF81-880B9BAD9AB5}"/>
              </a:ext>
            </a:extLst>
          </p:cNvPr>
          <p:cNvGraphicFramePr/>
          <p:nvPr>
            <p:extLst>
              <p:ext uri="{D42A27DB-BD31-4B8C-83A1-F6EECF244321}">
                <p14:modId xmlns:p14="http://schemas.microsoft.com/office/powerpoint/2010/main" val="2414188220"/>
              </p:ext>
            </p:extLst>
          </p:nvPr>
        </p:nvGraphicFramePr>
        <p:xfrm>
          <a:off x="552086" y="1303514"/>
          <a:ext cx="11074037" cy="5052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 xmlns:a16="http://schemas.microsoft.com/office/drawing/2014/main" id="{B5963BB2-28D4-4505-8A76-87B337EA84D5}"/>
              </a:ext>
            </a:extLst>
          </p:cNvPr>
          <p:cNvSpPr txBox="1"/>
          <p:nvPr/>
        </p:nvSpPr>
        <p:spPr>
          <a:xfrm>
            <a:off x="12700" y="12700"/>
            <a:ext cx="12700" cy="12700"/>
          </a:xfrm>
          <a:prstGeom prst="rect">
            <a:avLst/>
          </a:prstGeom>
          <a:noFill/>
        </p:spPr>
        <p:txBody>
          <a:bodyPr vert="horz" rtlCol="0">
            <a:spAutoFit/>
          </a:bodyPr>
          <a:lstStyle/>
          <a:p>
            <a:endParaRPr lang="en-IN"/>
          </a:p>
        </p:txBody>
      </p:sp>
      <p:sp>
        <p:nvSpPr>
          <p:cNvPr id="6" name="TextBox 5">
            <a:extLst>
              <a:ext uri="{FF2B5EF4-FFF2-40B4-BE49-F238E27FC236}">
                <a16:creationId xmlns="" xmlns:a16="http://schemas.microsoft.com/office/drawing/2014/main" id="{CE58CD8B-369F-4D50-B854-29E76B0492DA}"/>
              </a:ext>
            </a:extLst>
          </p:cNvPr>
          <p:cNvSpPr txBox="1"/>
          <p:nvPr/>
        </p:nvSpPr>
        <p:spPr>
          <a:xfrm>
            <a:off x="12700" y="12700"/>
            <a:ext cx="12700" cy="12700"/>
          </a:xfrm>
          <a:prstGeom prst="rect">
            <a:avLst/>
          </a:prstGeom>
          <a:noFill/>
        </p:spPr>
        <p:txBody>
          <a:bodyPr vert="horz" rtlCol="0">
            <a:spAutoFit/>
          </a:bodyPr>
          <a:lstStyle/>
          <a:p>
            <a:endParaRPr lang="en-IN"/>
          </a:p>
        </p:txBody>
      </p:sp>
      <p:sp>
        <p:nvSpPr>
          <p:cNvPr id="7" name="TextBox 6">
            <a:extLst>
              <a:ext uri="{FF2B5EF4-FFF2-40B4-BE49-F238E27FC236}">
                <a16:creationId xmlns="" xmlns:a16="http://schemas.microsoft.com/office/drawing/2014/main" id="{6C558122-8C32-4F32-BF87-E901B49F141A}"/>
              </a:ext>
            </a:extLst>
          </p:cNvPr>
          <p:cNvSpPr txBox="1"/>
          <p:nvPr/>
        </p:nvSpPr>
        <p:spPr>
          <a:xfrm>
            <a:off x="0" y="4710"/>
            <a:ext cx="12192000" cy="591034"/>
          </a:xfrm>
          <a:prstGeom prst="rect">
            <a:avLst/>
          </a:prstGeom>
          <a:solidFill>
            <a:srgbClr val="002060"/>
          </a:solidFill>
          <a:effectLst>
            <a:softEdge rad="63500"/>
          </a:effectLst>
        </p:spPr>
        <p:txBody>
          <a:bodyPr vert="horz" lIns="91440" tIns="45720" rIns="91440" bIns="45720" rtlCol="0" anchor="b">
            <a:noAutofit/>
          </a:bodyPr>
          <a:lstStyle>
            <a:defPPr>
              <a:defRPr lang="en-US"/>
            </a:defPPr>
            <a:lvl1pPr algn="ctr">
              <a:lnSpc>
                <a:spcPct val="90000"/>
              </a:lnSpc>
              <a:spcBef>
                <a:spcPct val="0"/>
              </a:spcBef>
              <a:buNone/>
              <a:defRPr sz="2600" b="1">
                <a:solidFill>
                  <a:srgbClr val="FF0000"/>
                </a:solidFill>
                <a:latin typeface="+mj-lt"/>
                <a:ea typeface="+mj-ea"/>
                <a:cs typeface="+mj-cs"/>
              </a:defRPr>
            </a:lvl1pPr>
          </a:lstStyle>
          <a:p>
            <a:r>
              <a:rPr lang="en-IN" sz="3200" dirty="0">
                <a:solidFill>
                  <a:schemeClr val="bg1"/>
                </a:solidFill>
                <a:latin typeface="Cambria" panose="02040503050406030204" pitchFamily="18" charset="0"/>
              </a:rPr>
              <a:t>Snapshot of Indian Safe Harbour Rules</a:t>
            </a:r>
            <a:endParaRPr lang="en-US"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753215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DC915302-FD0B-495D-91D0-83D6E6E57E69}"/>
              </a:ext>
            </a:extLst>
          </p:cNvPr>
          <p:cNvGraphicFramePr>
            <a:graphicFrameLocks noGrp="1"/>
          </p:cNvGraphicFramePr>
          <p:nvPr>
            <p:extLst>
              <p:ext uri="{D42A27DB-BD31-4B8C-83A1-F6EECF244321}">
                <p14:modId xmlns:p14="http://schemas.microsoft.com/office/powerpoint/2010/main" val="3016933274"/>
              </p:ext>
            </p:extLst>
          </p:nvPr>
        </p:nvGraphicFramePr>
        <p:xfrm>
          <a:off x="793750" y="821688"/>
          <a:ext cx="11093451" cy="5795010"/>
        </p:xfrm>
        <a:graphic>
          <a:graphicData uri="http://schemas.openxmlformats.org/drawingml/2006/table">
            <a:tbl>
              <a:tblPr firstRow="1" bandRow="1">
                <a:tableStyleId>{BDBED569-4797-4DF1-A0F4-6AAB3CD982D8}</a:tableStyleId>
              </a:tblPr>
              <a:tblGrid>
                <a:gridCol w="3645387">
                  <a:extLst>
                    <a:ext uri="{9D8B030D-6E8A-4147-A177-3AD203B41FA5}">
                      <a16:colId xmlns="" xmlns:a16="http://schemas.microsoft.com/office/drawing/2014/main" val="1476760669"/>
                    </a:ext>
                  </a:extLst>
                </a:gridCol>
                <a:gridCol w="3978468">
                  <a:extLst>
                    <a:ext uri="{9D8B030D-6E8A-4147-A177-3AD203B41FA5}">
                      <a16:colId xmlns="" xmlns:a16="http://schemas.microsoft.com/office/drawing/2014/main" val="1830078146"/>
                    </a:ext>
                  </a:extLst>
                </a:gridCol>
                <a:gridCol w="1734798">
                  <a:extLst>
                    <a:ext uri="{9D8B030D-6E8A-4147-A177-3AD203B41FA5}">
                      <a16:colId xmlns="" xmlns:a16="http://schemas.microsoft.com/office/drawing/2014/main" val="2527634105"/>
                    </a:ext>
                  </a:extLst>
                </a:gridCol>
                <a:gridCol w="1734798">
                  <a:extLst>
                    <a:ext uri="{9D8B030D-6E8A-4147-A177-3AD203B41FA5}">
                      <a16:colId xmlns="" xmlns:a16="http://schemas.microsoft.com/office/drawing/2014/main" val="489028148"/>
                    </a:ext>
                  </a:extLst>
                </a:gridCol>
              </a:tblGrid>
              <a:tr h="719282">
                <a:tc>
                  <a:txBody>
                    <a:bodyPr/>
                    <a:lstStyle/>
                    <a:p>
                      <a:pPr algn="ctr" rtl="0"/>
                      <a:r>
                        <a:rPr lang="en-GB" sz="2200" dirty="0"/>
                        <a:t>Nature of transaction</a:t>
                      </a:r>
                      <a:endParaRPr lang="en-GB" sz="2200" dirty="0">
                        <a:latin typeface="Cambria" panose="02040503050406030204" pitchFamily="18" charset="0"/>
                      </a:endParaRPr>
                    </a:p>
                  </a:txBody>
                  <a:tcPr/>
                </a:tc>
                <a:tc>
                  <a:txBody>
                    <a:bodyPr/>
                    <a:lstStyle/>
                    <a:p>
                      <a:pPr algn="ctr" rtl="0"/>
                      <a:r>
                        <a:rPr lang="en-GB" sz="2200" dirty="0"/>
                        <a:t>Quantum of International transaction</a:t>
                      </a:r>
                      <a:endParaRPr lang="en-GB" sz="2200" dirty="0">
                        <a:latin typeface="Cambria" panose="02040503050406030204" pitchFamily="18" charset="0"/>
                      </a:endParaRPr>
                    </a:p>
                  </a:txBody>
                  <a:tcPr/>
                </a:tc>
                <a:tc gridSpan="2">
                  <a:txBody>
                    <a:bodyPr/>
                    <a:lstStyle/>
                    <a:p>
                      <a:pPr algn="ctr" rtl="0"/>
                      <a:r>
                        <a:rPr lang="en-GB" sz="2200" dirty="0"/>
                        <a:t>Safe Harbour Margin</a:t>
                      </a:r>
                      <a:endParaRPr lang="en-GB" sz="2200" dirty="0">
                        <a:latin typeface="Cambria" panose="02040503050406030204" pitchFamily="18" charset="0"/>
                      </a:endParaRPr>
                    </a:p>
                  </a:txBody>
                  <a:tcPr/>
                </a:tc>
                <a:tc hMerge="1">
                  <a:txBody>
                    <a:bodyPr/>
                    <a:lstStyle/>
                    <a:p>
                      <a:endParaRPr lang="en-IN"/>
                    </a:p>
                  </a:txBody>
                  <a:tcPr/>
                </a:tc>
                <a:extLst>
                  <a:ext uri="{0D108BD9-81ED-4DB2-BD59-A6C34878D82A}">
                    <a16:rowId xmlns="" xmlns:a16="http://schemas.microsoft.com/office/drawing/2014/main" val="1243290444"/>
                  </a:ext>
                </a:extLst>
              </a:tr>
              <a:tr h="402798">
                <a:tc rowSpan="2">
                  <a:txBody>
                    <a:bodyPr/>
                    <a:lstStyle/>
                    <a:p>
                      <a:pPr algn="ctr" rtl="0"/>
                      <a:r>
                        <a:rPr lang="en-GB" sz="2200" dirty="0"/>
                        <a:t>Software development services / </a:t>
                      </a:r>
                      <a:r>
                        <a:rPr lang="en-GB" sz="2200" dirty="0" err="1"/>
                        <a:t>ITeS</a:t>
                      </a:r>
                      <a:r>
                        <a:rPr lang="en-GB" sz="2200" dirty="0"/>
                        <a:t>*</a:t>
                      </a:r>
                      <a:endParaRPr lang="en-GB" sz="2200" dirty="0">
                        <a:latin typeface="Cambria" panose="02040503050406030204" pitchFamily="18" charset="0"/>
                      </a:endParaRPr>
                    </a:p>
                  </a:txBody>
                  <a:tcPr anchor="ctr"/>
                </a:tc>
                <a:tc>
                  <a:txBody>
                    <a:bodyPr/>
                    <a:lstStyle/>
                    <a:p>
                      <a:pPr algn="ctr" rtl="0"/>
                      <a:r>
                        <a:rPr lang="en-GB" sz="2200" dirty="0"/>
                        <a:t>Less than INR 100</a:t>
                      </a:r>
                      <a:r>
                        <a:rPr lang="en-GB" sz="2200" baseline="0" dirty="0"/>
                        <a:t> Crore</a:t>
                      </a:r>
                      <a:endParaRPr lang="en-GB" sz="2200" dirty="0">
                        <a:latin typeface="Cambria" panose="02040503050406030204" pitchFamily="18" charset="0"/>
                      </a:endParaRPr>
                    </a:p>
                  </a:txBody>
                  <a:tcPr anchor="ctr"/>
                </a:tc>
                <a:tc gridSpan="2">
                  <a:txBody>
                    <a:bodyPr/>
                    <a:lstStyle/>
                    <a:p>
                      <a:pPr algn="ctr" rtl="0"/>
                      <a:r>
                        <a:rPr lang="en-GB" sz="2200" dirty="0"/>
                        <a:t>&gt;=17% on OC</a:t>
                      </a:r>
                      <a:endParaRPr lang="en-GB" sz="2200" dirty="0">
                        <a:latin typeface="Cambria" panose="02040503050406030204" pitchFamily="18" charset="0"/>
                      </a:endParaRPr>
                    </a:p>
                  </a:txBody>
                  <a:tcPr anchor="ctr"/>
                </a:tc>
                <a:tc hMerge="1">
                  <a:txBody>
                    <a:bodyPr/>
                    <a:lstStyle/>
                    <a:p>
                      <a:endParaRPr lang="en-IN"/>
                    </a:p>
                  </a:txBody>
                  <a:tcPr/>
                </a:tc>
                <a:extLst>
                  <a:ext uri="{0D108BD9-81ED-4DB2-BD59-A6C34878D82A}">
                    <a16:rowId xmlns="" xmlns:a16="http://schemas.microsoft.com/office/drawing/2014/main" val="677301423"/>
                  </a:ext>
                </a:extLst>
              </a:tr>
              <a:tr h="402798">
                <a:tc vMerge="1">
                  <a:txBody>
                    <a:bodyPr/>
                    <a:lstStyle/>
                    <a:p>
                      <a:endParaRPr lang="en-GB"/>
                    </a:p>
                  </a:txBody>
                  <a:tcPr/>
                </a:tc>
                <a:tc>
                  <a:txBody>
                    <a:bodyPr/>
                    <a:lstStyle/>
                    <a:p>
                      <a:pPr algn="ctr" rtl="0"/>
                      <a:r>
                        <a:rPr lang="en-GB" sz="2200" dirty="0"/>
                        <a:t>Exceeding  INR 100</a:t>
                      </a:r>
                      <a:r>
                        <a:rPr lang="en-GB" sz="2200" baseline="0" dirty="0"/>
                        <a:t> Crore</a:t>
                      </a:r>
                      <a:endParaRPr lang="en-GB" sz="2200" dirty="0">
                        <a:latin typeface="Cambria" panose="02040503050406030204" pitchFamily="18" charset="0"/>
                      </a:endParaRPr>
                    </a:p>
                  </a:txBody>
                  <a:tcPr anchor="ctr"/>
                </a:tc>
                <a:tc gridSpan="2">
                  <a:txBody>
                    <a:bodyPr/>
                    <a:lstStyle/>
                    <a:p>
                      <a:pPr algn="ctr" rtl="0"/>
                      <a:r>
                        <a:rPr lang="en-GB" sz="2200" dirty="0"/>
                        <a:t>&gt;=18% on OC</a:t>
                      </a:r>
                      <a:endParaRPr lang="en-GB" sz="2200" dirty="0">
                        <a:latin typeface="Cambria" panose="02040503050406030204" pitchFamily="18" charset="0"/>
                      </a:endParaRPr>
                    </a:p>
                  </a:txBody>
                  <a:tcPr anchor="ctr"/>
                </a:tc>
                <a:tc hMerge="1">
                  <a:txBody>
                    <a:bodyPr/>
                    <a:lstStyle/>
                    <a:p>
                      <a:endParaRPr lang="en-IN"/>
                    </a:p>
                  </a:txBody>
                  <a:tcPr/>
                </a:tc>
                <a:extLst>
                  <a:ext uri="{0D108BD9-81ED-4DB2-BD59-A6C34878D82A}">
                    <a16:rowId xmlns="" xmlns:a16="http://schemas.microsoft.com/office/drawing/2014/main" val="441402404"/>
                  </a:ext>
                </a:extLst>
              </a:tr>
              <a:tr h="680321">
                <a:tc rowSpan="4">
                  <a:txBody>
                    <a:bodyPr/>
                    <a:lstStyle/>
                    <a:p>
                      <a:pPr algn="ctr" rtl="0"/>
                      <a:r>
                        <a:rPr lang="en-GB" sz="2200" dirty="0"/>
                        <a:t>KPO*</a:t>
                      </a:r>
                      <a:endParaRPr lang="en-GB" sz="2200" dirty="0">
                        <a:latin typeface="Cambria" panose="02040503050406030204" pitchFamily="18" charset="0"/>
                      </a:endParaRPr>
                    </a:p>
                  </a:txBody>
                  <a:tcPr anchor="ctr"/>
                </a:tc>
                <a:tc rowSpan="4">
                  <a:txBody>
                    <a:bodyPr/>
                    <a:lstStyle/>
                    <a:p>
                      <a:pPr algn="ctr" rtl="0"/>
                      <a:r>
                        <a:rPr lang="en-GB" sz="2200" dirty="0"/>
                        <a:t>Less</a:t>
                      </a:r>
                      <a:r>
                        <a:rPr lang="en-GB" sz="2200" baseline="0" dirty="0"/>
                        <a:t> than INR 200 Crore</a:t>
                      </a:r>
                      <a:endParaRPr lang="en-GB" sz="2200" dirty="0">
                        <a:latin typeface="Cambria" panose="02040503050406030204" pitchFamily="18" charset="0"/>
                      </a:endParaRPr>
                    </a:p>
                  </a:txBody>
                  <a:tcPr anchor="ctr"/>
                </a:tc>
                <a:tc>
                  <a:txBody>
                    <a:bodyPr/>
                    <a:lstStyle/>
                    <a:p>
                      <a:pPr marL="0" algn="ctr" defTabSz="914400" rtl="0" eaLnBrk="1" latinLnBrk="0" hangingPunct="1">
                        <a:lnSpc>
                          <a:spcPct val="107000"/>
                        </a:lnSpc>
                        <a:spcAft>
                          <a:spcPts val="0"/>
                        </a:spcAft>
                      </a:pPr>
                      <a:r>
                        <a:rPr lang="en-IN" sz="2200" kern="1200" dirty="0">
                          <a:solidFill>
                            <a:schemeClr val="tx1"/>
                          </a:solidFill>
                          <a:latin typeface="+mn-lt"/>
                          <a:ea typeface="+mn-ea"/>
                          <a:cs typeface="+mn-cs"/>
                        </a:rPr>
                        <a:t>Employee cost to OC</a:t>
                      </a:r>
                    </a:p>
                  </a:txBody>
                  <a:tcPr marL="68580" marR="68580" marT="9525" marB="9525" anchor="ctr"/>
                </a:tc>
                <a:tc>
                  <a:txBody>
                    <a:bodyPr/>
                    <a:lstStyle/>
                    <a:p>
                      <a:pPr marL="0" algn="ctr" defTabSz="914400" rtl="0" eaLnBrk="1" latinLnBrk="0" hangingPunct="1">
                        <a:lnSpc>
                          <a:spcPct val="107000"/>
                        </a:lnSpc>
                        <a:spcAft>
                          <a:spcPts val="0"/>
                        </a:spcAft>
                      </a:pPr>
                      <a:r>
                        <a:rPr lang="en-IN" sz="2200" kern="1200">
                          <a:solidFill>
                            <a:schemeClr val="tx1"/>
                          </a:solidFill>
                          <a:latin typeface="+mn-lt"/>
                          <a:ea typeface="+mn-ea"/>
                          <a:cs typeface="+mn-cs"/>
                        </a:rPr>
                        <a:t>Margin</a:t>
                      </a:r>
                    </a:p>
                  </a:txBody>
                  <a:tcPr marL="68580" marR="68580" marT="9525" marB="9525" anchor="ctr"/>
                </a:tc>
                <a:extLst>
                  <a:ext uri="{0D108BD9-81ED-4DB2-BD59-A6C34878D82A}">
                    <a16:rowId xmlns="" xmlns:a16="http://schemas.microsoft.com/office/drawing/2014/main" val="3386913009"/>
                  </a:ext>
                </a:extLst>
              </a:tr>
              <a:tr h="341659">
                <a:tc vMerge="1">
                  <a:txBody>
                    <a:bodyPr/>
                    <a:lstStyle/>
                    <a:p>
                      <a:pPr algn="ctr" rtl="0"/>
                      <a:endParaRPr lang="en-GB" sz="2200" dirty="0">
                        <a:latin typeface="Cambria" panose="02040503050406030204" pitchFamily="18" charset="0"/>
                      </a:endParaRPr>
                    </a:p>
                  </a:txBody>
                  <a:tcPr anchor="ctr"/>
                </a:tc>
                <a:tc vMerge="1">
                  <a:txBody>
                    <a:bodyPr/>
                    <a:lstStyle/>
                    <a:p>
                      <a:pPr algn="ctr" rtl="0"/>
                      <a:endParaRPr lang="en-GB" sz="2200" dirty="0">
                        <a:latin typeface="Cambria" panose="02040503050406030204" pitchFamily="18" charset="0"/>
                      </a:endParaRPr>
                    </a:p>
                  </a:txBody>
                  <a:tcPr anchor="ctr"/>
                </a:tc>
                <a:tc>
                  <a:txBody>
                    <a:bodyPr/>
                    <a:lstStyle/>
                    <a:p>
                      <a:pPr marL="0" algn="ctr" defTabSz="914400" rtl="0" eaLnBrk="1" latinLnBrk="0" hangingPunct="1">
                        <a:lnSpc>
                          <a:spcPct val="107000"/>
                        </a:lnSpc>
                        <a:spcAft>
                          <a:spcPts val="0"/>
                        </a:spcAft>
                      </a:pPr>
                      <a:r>
                        <a:rPr lang="en-IN" sz="2200" kern="1200" dirty="0">
                          <a:solidFill>
                            <a:schemeClr val="tx1"/>
                          </a:solidFill>
                          <a:latin typeface="+mn-lt"/>
                          <a:ea typeface="+mn-ea"/>
                          <a:cs typeface="+mn-cs"/>
                        </a:rPr>
                        <a:t>&lt;40%</a:t>
                      </a:r>
                    </a:p>
                  </a:txBody>
                  <a:tcPr marL="68580" marR="68580" marT="9525" marB="9525" anchor="ctr"/>
                </a:tc>
                <a:tc>
                  <a:txBody>
                    <a:bodyPr/>
                    <a:lstStyle/>
                    <a:p>
                      <a:pPr marL="0" algn="ctr" defTabSz="914400" rtl="0" eaLnBrk="1" latinLnBrk="0" hangingPunct="1">
                        <a:lnSpc>
                          <a:spcPct val="107000"/>
                        </a:lnSpc>
                        <a:spcAft>
                          <a:spcPts val="0"/>
                        </a:spcAft>
                      </a:pPr>
                      <a:r>
                        <a:rPr lang="en-IN" sz="2200" kern="1200">
                          <a:solidFill>
                            <a:schemeClr val="tx1"/>
                          </a:solidFill>
                          <a:latin typeface="+mn-lt"/>
                          <a:ea typeface="+mn-ea"/>
                          <a:cs typeface="+mn-cs"/>
                        </a:rPr>
                        <a:t>18%</a:t>
                      </a:r>
                    </a:p>
                  </a:txBody>
                  <a:tcPr marL="68580" marR="68580" marT="9525" marB="9525" anchor="ctr"/>
                </a:tc>
                <a:extLst>
                  <a:ext uri="{0D108BD9-81ED-4DB2-BD59-A6C34878D82A}">
                    <a16:rowId xmlns="" xmlns:a16="http://schemas.microsoft.com/office/drawing/2014/main" val="1189740349"/>
                  </a:ext>
                </a:extLst>
              </a:tr>
              <a:tr h="680321">
                <a:tc vMerge="1">
                  <a:txBody>
                    <a:bodyPr/>
                    <a:lstStyle/>
                    <a:p>
                      <a:pPr algn="ctr" rtl="0"/>
                      <a:endParaRPr lang="en-GB" sz="2200" dirty="0">
                        <a:latin typeface="Cambria" panose="02040503050406030204" pitchFamily="18" charset="0"/>
                      </a:endParaRPr>
                    </a:p>
                  </a:txBody>
                  <a:tcPr anchor="ctr"/>
                </a:tc>
                <a:tc vMerge="1">
                  <a:txBody>
                    <a:bodyPr/>
                    <a:lstStyle/>
                    <a:p>
                      <a:pPr algn="ctr" rtl="0"/>
                      <a:endParaRPr lang="en-GB" sz="2200" dirty="0">
                        <a:latin typeface="Cambria" panose="02040503050406030204" pitchFamily="18" charset="0"/>
                      </a:endParaRPr>
                    </a:p>
                  </a:txBody>
                  <a:tcPr anchor="ctr"/>
                </a:tc>
                <a:tc>
                  <a:txBody>
                    <a:bodyPr/>
                    <a:lstStyle/>
                    <a:p>
                      <a:pPr marL="0" algn="ctr" defTabSz="914400" rtl="0" eaLnBrk="1" latinLnBrk="0" hangingPunct="1">
                        <a:lnSpc>
                          <a:spcPct val="107000"/>
                        </a:lnSpc>
                        <a:spcAft>
                          <a:spcPts val="0"/>
                        </a:spcAft>
                      </a:pPr>
                      <a:r>
                        <a:rPr lang="en-IN" sz="2200" kern="1200" dirty="0">
                          <a:solidFill>
                            <a:schemeClr val="tx1"/>
                          </a:solidFill>
                          <a:latin typeface="+mn-lt"/>
                          <a:ea typeface="+mn-ea"/>
                          <a:cs typeface="+mn-cs"/>
                        </a:rPr>
                        <a:t>&gt;=40% &amp; &lt;60%</a:t>
                      </a:r>
                    </a:p>
                  </a:txBody>
                  <a:tcPr marL="68580" marR="68580" marT="9525" marB="9525" anchor="ctr"/>
                </a:tc>
                <a:tc>
                  <a:txBody>
                    <a:bodyPr/>
                    <a:lstStyle/>
                    <a:p>
                      <a:pPr marL="0" algn="ctr" defTabSz="914400" rtl="0" eaLnBrk="1" latinLnBrk="0" hangingPunct="1">
                        <a:lnSpc>
                          <a:spcPct val="107000"/>
                        </a:lnSpc>
                        <a:spcAft>
                          <a:spcPts val="0"/>
                        </a:spcAft>
                      </a:pPr>
                      <a:r>
                        <a:rPr lang="en-IN" sz="2200" kern="1200" dirty="0">
                          <a:solidFill>
                            <a:schemeClr val="tx1"/>
                          </a:solidFill>
                          <a:latin typeface="+mn-lt"/>
                          <a:ea typeface="+mn-ea"/>
                          <a:cs typeface="+mn-cs"/>
                        </a:rPr>
                        <a:t>21%</a:t>
                      </a:r>
                    </a:p>
                  </a:txBody>
                  <a:tcPr marL="68580" marR="68580" marT="9525" marB="9525" anchor="ctr"/>
                </a:tc>
                <a:extLst>
                  <a:ext uri="{0D108BD9-81ED-4DB2-BD59-A6C34878D82A}">
                    <a16:rowId xmlns="" xmlns:a16="http://schemas.microsoft.com/office/drawing/2014/main" val="3176384251"/>
                  </a:ext>
                </a:extLst>
              </a:tr>
              <a:tr h="341659">
                <a:tc vMerge="1">
                  <a:txBody>
                    <a:bodyPr/>
                    <a:lstStyle/>
                    <a:p>
                      <a:pPr algn="ctr" rtl="0"/>
                      <a:endParaRPr lang="en-GB" sz="2200" dirty="0">
                        <a:latin typeface="Cambria" panose="02040503050406030204" pitchFamily="18" charset="0"/>
                      </a:endParaRPr>
                    </a:p>
                  </a:txBody>
                  <a:tcPr anchor="ctr"/>
                </a:tc>
                <a:tc vMerge="1">
                  <a:txBody>
                    <a:bodyPr/>
                    <a:lstStyle/>
                    <a:p>
                      <a:pPr algn="ctr" rtl="0"/>
                      <a:endParaRPr lang="en-GB" sz="2200" dirty="0">
                        <a:latin typeface="Cambria" panose="02040503050406030204" pitchFamily="18" charset="0"/>
                      </a:endParaRPr>
                    </a:p>
                  </a:txBody>
                  <a:tcPr anchor="ctr"/>
                </a:tc>
                <a:tc>
                  <a:txBody>
                    <a:bodyPr/>
                    <a:lstStyle/>
                    <a:p>
                      <a:pPr marL="0" algn="ctr" defTabSz="914400" rtl="0" eaLnBrk="1" latinLnBrk="0" hangingPunct="1">
                        <a:lnSpc>
                          <a:spcPct val="107000"/>
                        </a:lnSpc>
                        <a:spcAft>
                          <a:spcPts val="0"/>
                        </a:spcAft>
                      </a:pPr>
                      <a:r>
                        <a:rPr lang="en-IN" sz="2200" kern="1200">
                          <a:solidFill>
                            <a:schemeClr val="tx1"/>
                          </a:solidFill>
                          <a:latin typeface="+mn-lt"/>
                          <a:ea typeface="+mn-ea"/>
                          <a:cs typeface="+mn-cs"/>
                        </a:rPr>
                        <a:t>&gt;60%</a:t>
                      </a:r>
                    </a:p>
                  </a:txBody>
                  <a:tcPr marL="68580" marR="68580" marT="9525" marB="9525" anchor="ctr"/>
                </a:tc>
                <a:tc>
                  <a:txBody>
                    <a:bodyPr/>
                    <a:lstStyle/>
                    <a:p>
                      <a:pPr marL="0" algn="ctr" defTabSz="914400" rtl="0" eaLnBrk="1" latinLnBrk="0" hangingPunct="1">
                        <a:lnSpc>
                          <a:spcPct val="107000"/>
                        </a:lnSpc>
                        <a:spcAft>
                          <a:spcPts val="0"/>
                        </a:spcAft>
                      </a:pPr>
                      <a:r>
                        <a:rPr lang="en-IN" sz="2200" kern="1200" dirty="0">
                          <a:solidFill>
                            <a:schemeClr val="tx1"/>
                          </a:solidFill>
                          <a:latin typeface="+mn-lt"/>
                          <a:ea typeface="+mn-ea"/>
                          <a:cs typeface="+mn-cs"/>
                        </a:rPr>
                        <a:t>24%</a:t>
                      </a:r>
                    </a:p>
                  </a:txBody>
                  <a:tcPr marL="68580" marR="68580" marT="9525" marB="9525" anchor="ctr"/>
                </a:tc>
                <a:extLst>
                  <a:ext uri="{0D108BD9-81ED-4DB2-BD59-A6C34878D82A}">
                    <a16:rowId xmlns="" xmlns:a16="http://schemas.microsoft.com/office/drawing/2014/main" val="3612495824"/>
                  </a:ext>
                </a:extLst>
              </a:tr>
              <a:tr h="402798">
                <a:tc>
                  <a:txBody>
                    <a:bodyPr/>
                    <a:lstStyle/>
                    <a:p>
                      <a:pPr algn="ctr" rtl="0"/>
                      <a:r>
                        <a:rPr lang="en-GB" sz="2200" dirty="0"/>
                        <a:t>Contract R&amp;D </a:t>
                      </a:r>
                      <a:r>
                        <a:rPr lang="en-GB" sz="2200" kern="1200" dirty="0"/>
                        <a:t>services*</a:t>
                      </a:r>
                      <a:endParaRPr lang="en-GB" sz="2200" dirty="0">
                        <a:latin typeface="Cambria" panose="020405030504060302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kern="1200" baseline="0" dirty="0"/>
                        <a:t>Less than INR 200 Crore</a:t>
                      </a:r>
                      <a:endParaRPr lang="en-GB" sz="2200" kern="1200" dirty="0">
                        <a:latin typeface="Cambria" panose="02040503050406030204" pitchFamily="18" charset="0"/>
                      </a:endParaRPr>
                    </a:p>
                  </a:txBody>
                  <a:tcPr anchor="ctr"/>
                </a:tc>
                <a:tc gridSpan="2">
                  <a:txBody>
                    <a:bodyPr/>
                    <a:lstStyle/>
                    <a:p>
                      <a:pPr algn="ctr" rtl="0"/>
                      <a:r>
                        <a:rPr lang="en-GB" sz="2200" dirty="0"/>
                        <a:t>&gt;=24% on OC</a:t>
                      </a:r>
                      <a:endParaRPr lang="en-GB" sz="2200" dirty="0">
                        <a:latin typeface="Cambria" panose="02040503050406030204" pitchFamily="18" charset="0"/>
                      </a:endParaRPr>
                    </a:p>
                  </a:txBody>
                  <a:tcPr anchor="ctr"/>
                </a:tc>
                <a:tc hMerge="1">
                  <a:txBody>
                    <a:bodyPr/>
                    <a:lstStyle/>
                    <a:p>
                      <a:endParaRPr lang="en-IN"/>
                    </a:p>
                  </a:txBody>
                  <a:tcPr/>
                </a:tc>
                <a:extLst>
                  <a:ext uri="{0D108BD9-81ED-4DB2-BD59-A6C34878D82A}">
                    <a16:rowId xmlns="" xmlns:a16="http://schemas.microsoft.com/office/drawing/2014/main" val="2864604505"/>
                  </a:ext>
                </a:extLst>
              </a:tr>
              <a:tr h="719282">
                <a:tc>
                  <a:txBody>
                    <a:bodyPr/>
                    <a:lstStyle/>
                    <a:p>
                      <a:pPr algn="ctr" rtl="0"/>
                      <a:r>
                        <a:rPr lang="en-GB" sz="2200" dirty="0"/>
                        <a:t>Corporate Guarantee to wholly owned subsidiaries</a:t>
                      </a:r>
                      <a:endParaRPr lang="en-GB" sz="2200" dirty="0">
                        <a:latin typeface="Cambria" panose="02040503050406030204" pitchFamily="18" charset="0"/>
                      </a:endParaRPr>
                    </a:p>
                  </a:txBody>
                  <a:tcPr anchor="ctr"/>
                </a:tc>
                <a:tc>
                  <a:txBody>
                    <a:bodyPr/>
                    <a:lstStyle/>
                    <a:p>
                      <a:pPr algn="ctr" rtl="0"/>
                      <a:r>
                        <a:rPr lang="en-GB" sz="2200" dirty="0">
                          <a:latin typeface="+mn-lt"/>
                        </a:rPr>
                        <a:t>No</a:t>
                      </a:r>
                      <a:r>
                        <a:rPr lang="en-GB" sz="2200" baseline="0" dirty="0">
                          <a:latin typeface="+mn-lt"/>
                        </a:rPr>
                        <a:t> Range</a:t>
                      </a:r>
                      <a:endParaRPr lang="en-GB" sz="2200" dirty="0">
                        <a:latin typeface="Cambria" panose="02040503050406030204" pitchFamily="18" charset="0"/>
                      </a:endParaRPr>
                    </a:p>
                  </a:txBody>
                  <a:tcPr anchor="ctr"/>
                </a:tc>
                <a:tc gridSpan="2">
                  <a:txBody>
                    <a:bodyPr/>
                    <a:lstStyle/>
                    <a:p>
                      <a:pPr algn="ctr" rtl="0"/>
                      <a:r>
                        <a:rPr lang="en-GB" sz="2200" baseline="0" dirty="0"/>
                        <a:t>&gt;=1% </a:t>
                      </a:r>
                      <a:r>
                        <a:rPr lang="en-GB" sz="2200" dirty="0"/>
                        <a:t>on</a:t>
                      </a:r>
                      <a:r>
                        <a:rPr lang="en-GB" sz="2200" baseline="0" dirty="0"/>
                        <a:t> amount guaranteed</a:t>
                      </a:r>
                      <a:endParaRPr lang="en-GB" sz="2200" dirty="0">
                        <a:latin typeface="Cambria" panose="02040503050406030204" pitchFamily="18" charset="0"/>
                      </a:endParaRPr>
                    </a:p>
                  </a:txBody>
                  <a:tcPr anchor="ctr"/>
                </a:tc>
                <a:tc hMerge="1">
                  <a:txBody>
                    <a:bodyPr/>
                    <a:lstStyle/>
                    <a:p>
                      <a:endParaRPr lang="en-IN"/>
                    </a:p>
                  </a:txBody>
                  <a:tcPr/>
                </a:tc>
                <a:extLst>
                  <a:ext uri="{0D108BD9-81ED-4DB2-BD59-A6C34878D82A}">
                    <a16:rowId xmlns="" xmlns:a16="http://schemas.microsoft.com/office/drawing/2014/main" val="3649886961"/>
                  </a:ext>
                </a:extLst>
              </a:tr>
              <a:tr h="719282">
                <a:tc>
                  <a:txBody>
                    <a:bodyPr/>
                    <a:lstStyle/>
                    <a:p>
                      <a:pPr algn="ctr" rtl="0"/>
                      <a:r>
                        <a:rPr lang="en-GB" sz="2200" dirty="0"/>
                        <a:t>Manufacture and export</a:t>
                      </a:r>
                      <a:r>
                        <a:rPr lang="en-GB" sz="2200" baseline="0" dirty="0"/>
                        <a:t> of </a:t>
                      </a:r>
                      <a:r>
                        <a:rPr lang="en-GB" sz="2200" kern="1200" baseline="0" dirty="0"/>
                        <a:t>auto components</a:t>
                      </a:r>
                      <a:endParaRPr lang="en-GB" sz="2200" kern="1200" dirty="0">
                        <a:solidFill>
                          <a:schemeClr val="dk1"/>
                        </a:solidFill>
                        <a:latin typeface="Cambria" panose="02040503050406030204" pitchFamily="18" charset="0"/>
                        <a:ea typeface="+mn-ea"/>
                        <a:cs typeface="+mn-cs"/>
                      </a:endParaRPr>
                    </a:p>
                  </a:txBody>
                  <a:tcPr anchor="ctr"/>
                </a:tc>
                <a:tc>
                  <a:txBody>
                    <a:bodyPr/>
                    <a:lstStyle/>
                    <a:p>
                      <a:pPr algn="ctr" rtl="0"/>
                      <a:r>
                        <a:rPr lang="en-GB" sz="2200" dirty="0"/>
                        <a:t>No Range</a:t>
                      </a:r>
                      <a:endParaRPr lang="en-GB" sz="2200" dirty="0">
                        <a:latin typeface="Cambria" panose="02040503050406030204" pitchFamily="18" charset="0"/>
                      </a:endParaRPr>
                    </a:p>
                  </a:txBody>
                  <a:tcPr anchor="ctr"/>
                </a:tc>
                <a:tc gridSpan="2">
                  <a:txBody>
                    <a:bodyPr/>
                    <a:lstStyle/>
                    <a:p>
                      <a:pPr algn="ctr" rtl="0"/>
                      <a:r>
                        <a:rPr lang="en-GB" sz="2200" kern="1200" baseline="0" dirty="0"/>
                        <a:t>&gt;=12</a:t>
                      </a:r>
                      <a:r>
                        <a:rPr lang="en-GB" sz="2200" dirty="0"/>
                        <a:t>% on OC</a:t>
                      </a:r>
                      <a:endParaRPr lang="en-GB" sz="2200" dirty="0">
                        <a:latin typeface="Cambria" panose="02040503050406030204" pitchFamily="18" charset="0"/>
                      </a:endParaRPr>
                    </a:p>
                  </a:txBody>
                  <a:tcPr anchor="ctr"/>
                </a:tc>
                <a:tc hMerge="1">
                  <a:txBody>
                    <a:bodyPr/>
                    <a:lstStyle/>
                    <a:p>
                      <a:endParaRPr lang="en-IN"/>
                    </a:p>
                  </a:txBody>
                  <a:tcPr/>
                </a:tc>
                <a:extLst>
                  <a:ext uri="{0D108BD9-81ED-4DB2-BD59-A6C34878D82A}">
                    <a16:rowId xmlns="" xmlns:a16="http://schemas.microsoft.com/office/drawing/2014/main" val="841743978"/>
                  </a:ext>
                </a:extLst>
              </a:tr>
            </a:tbl>
          </a:graphicData>
        </a:graphic>
      </p:graphicFrame>
      <p:pic>
        <p:nvPicPr>
          <p:cNvPr id="4" name="Picture 3">
            <a:extLst>
              <a:ext uri="{FF2B5EF4-FFF2-40B4-BE49-F238E27FC236}">
                <a16:creationId xmlns="" xmlns:a16="http://schemas.microsoft.com/office/drawing/2014/main" id="{347BC776-3CDB-4F61-AE43-FC8BEED856EF}"/>
              </a:ext>
            </a:extLst>
          </p:cNvPr>
          <p:cNvPicPr>
            <a:picLocks noChangeAspect="1"/>
          </p:cNvPicPr>
          <p:nvPr/>
        </p:nvPicPr>
        <p:blipFill>
          <a:blip r:embed="rId2"/>
          <a:stretch>
            <a:fillRect/>
          </a:stretch>
        </p:blipFill>
        <p:spPr>
          <a:xfrm>
            <a:off x="0" y="0"/>
            <a:ext cx="12192000" cy="859536"/>
          </a:xfrm>
          <a:prstGeom prst="rect">
            <a:avLst/>
          </a:prstGeom>
        </p:spPr>
      </p:pic>
    </p:spTree>
    <p:extLst>
      <p:ext uri="{BB962C8B-B14F-4D97-AF65-F5344CB8AC3E}">
        <p14:creationId xmlns:p14="http://schemas.microsoft.com/office/powerpoint/2010/main" val="3429635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E15C291-F20A-412D-AF4E-92CC86CFA79F}"/>
              </a:ext>
            </a:extLst>
          </p:cNvPr>
          <p:cNvSpPr txBox="1">
            <a:spLocks/>
          </p:cNvSpPr>
          <p:nvPr/>
        </p:nvSpPr>
        <p:spPr>
          <a:xfrm>
            <a:off x="152400" y="152399"/>
            <a:ext cx="11887200" cy="914401"/>
          </a:xfrm>
          <a:prstGeom prst="rect">
            <a:avLst/>
          </a:prstGeom>
          <a:solidFill>
            <a:srgbClr val="002060"/>
          </a:solidFill>
          <a:effectLst>
            <a:softEdge rad="63500"/>
          </a:effectLst>
        </p:spPr>
        <p:txBody>
          <a:bodyPr vert="horz" lIns="91440" tIns="45720" rIns="91440" bIns="45720" rtlCol="0" anchor="b">
            <a:noAutofit/>
          </a:bodyPr>
          <a:lstStyle>
            <a:lvl1pPr>
              <a:defRPr>
                <a:latin typeface="+mj-lt"/>
                <a:ea typeface="+mj-ea"/>
                <a:cs typeface="+mj-cs"/>
              </a:defRPr>
            </a:lvl1pPr>
          </a:lstStyle>
          <a:p>
            <a:pPr algn="ctr"/>
            <a:r>
              <a:rPr lang="en-IN" sz="3200" b="1" kern="0">
                <a:solidFill>
                  <a:schemeClr val="bg1"/>
                </a:solidFill>
                <a:latin typeface="Cambria" panose="02040503050406030204" pitchFamily="18" charset="0"/>
              </a:rPr>
              <a:t>Safe Harbour rates prescribed for loans advanced to Associated Enterprise (AE) </a:t>
            </a:r>
            <a:endParaRPr lang="en-IN" sz="3200" b="1" kern="0" dirty="0">
              <a:solidFill>
                <a:schemeClr val="bg1"/>
              </a:solidFill>
              <a:latin typeface="Cambria" panose="02040503050406030204" pitchFamily="18" charset="0"/>
            </a:endParaRPr>
          </a:p>
        </p:txBody>
      </p:sp>
      <p:graphicFrame>
        <p:nvGraphicFramePr>
          <p:cNvPr id="5" name="Table 4">
            <a:extLst>
              <a:ext uri="{FF2B5EF4-FFF2-40B4-BE49-F238E27FC236}">
                <a16:creationId xmlns="" xmlns:a16="http://schemas.microsoft.com/office/drawing/2014/main" id="{2878B094-2146-48DB-8F17-B4BA499C9796}"/>
              </a:ext>
            </a:extLst>
          </p:cNvPr>
          <p:cNvGraphicFramePr>
            <a:graphicFrameLocks noGrp="1"/>
          </p:cNvGraphicFramePr>
          <p:nvPr>
            <p:extLst>
              <p:ext uri="{D42A27DB-BD31-4B8C-83A1-F6EECF244321}">
                <p14:modId xmlns:p14="http://schemas.microsoft.com/office/powerpoint/2010/main" val="295540296"/>
              </p:ext>
            </p:extLst>
          </p:nvPr>
        </p:nvGraphicFramePr>
        <p:xfrm>
          <a:off x="228600" y="1066800"/>
          <a:ext cx="11658600" cy="5181601"/>
        </p:xfrm>
        <a:graphic>
          <a:graphicData uri="http://schemas.openxmlformats.org/drawingml/2006/table">
            <a:tbl>
              <a:tblPr firstRow="1" firstCol="1" bandRow="1">
                <a:tableStyleId>{F5AB1C69-6EDB-4FF4-983F-18BD219EF322}</a:tableStyleId>
              </a:tblPr>
              <a:tblGrid>
                <a:gridCol w="3886200">
                  <a:extLst>
                    <a:ext uri="{9D8B030D-6E8A-4147-A177-3AD203B41FA5}">
                      <a16:colId xmlns="" xmlns:a16="http://schemas.microsoft.com/office/drawing/2014/main" val="1248003755"/>
                    </a:ext>
                  </a:extLst>
                </a:gridCol>
                <a:gridCol w="3886200">
                  <a:extLst>
                    <a:ext uri="{9D8B030D-6E8A-4147-A177-3AD203B41FA5}">
                      <a16:colId xmlns="" xmlns:a16="http://schemas.microsoft.com/office/drawing/2014/main" val="3913123250"/>
                    </a:ext>
                  </a:extLst>
                </a:gridCol>
                <a:gridCol w="3886200">
                  <a:extLst>
                    <a:ext uri="{9D8B030D-6E8A-4147-A177-3AD203B41FA5}">
                      <a16:colId xmlns="" xmlns:a16="http://schemas.microsoft.com/office/drawing/2014/main" val="4175031118"/>
                    </a:ext>
                  </a:extLst>
                </a:gridCol>
              </a:tblGrid>
              <a:tr h="1330544">
                <a:tc>
                  <a:txBody>
                    <a:bodyPr/>
                    <a:lstStyle/>
                    <a:p>
                      <a:pPr marL="0" algn="ctr" defTabSz="914400" rtl="0" eaLnBrk="1" latinLnBrk="0" hangingPunct="1">
                        <a:lnSpc>
                          <a:spcPct val="115000"/>
                        </a:lnSpc>
                        <a:spcAft>
                          <a:spcPts val="0"/>
                        </a:spcAft>
                      </a:pPr>
                      <a:r>
                        <a:rPr lang="en-IN" sz="1500" b="1" kern="1200" baseline="0" dirty="0"/>
                        <a:t>CRISIL credit rating of AE</a:t>
                      </a:r>
                      <a:endParaRPr lang="en-IN" sz="1500" b="1"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1500" b="1" kern="1200" baseline="0" dirty="0"/>
                        <a:t>Loan in INR – Interest rate &gt;= 1 year marginal cost of funds lending rate of SBI as on 1st April of relevant previous year plus basis points as mentioned below –</a:t>
                      </a:r>
                      <a:endParaRPr lang="en-IN" sz="1500" b="1"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1500" b="1" kern="1200" baseline="0" dirty="0"/>
                        <a:t>Loan in foreign currency – Interest rate &gt;= 6 month LIBOR of relevant foreign currency as on 30th September of the relevant previous year plus the basis points as mentioned below –</a:t>
                      </a:r>
                      <a:endParaRPr lang="en-IN" sz="1500" b="1" kern="1200" baseline="0" dirty="0">
                        <a:solidFill>
                          <a:schemeClr val="tx1"/>
                        </a:solidFill>
                        <a:latin typeface="+mn-lt"/>
                        <a:ea typeface="+mn-ea"/>
                        <a:cs typeface="+mn-cs"/>
                      </a:endParaRPr>
                    </a:p>
                  </a:txBody>
                  <a:tcPr marL="68580" marR="68580" marT="0" marB="0" anchor="ctr"/>
                </a:tc>
                <a:extLst>
                  <a:ext uri="{0D108BD9-81ED-4DB2-BD59-A6C34878D82A}">
                    <a16:rowId xmlns="" xmlns:a16="http://schemas.microsoft.com/office/drawing/2014/main" val="2907692063"/>
                  </a:ext>
                </a:extLst>
              </a:tr>
              <a:tr h="588370">
                <a:tc>
                  <a:txBody>
                    <a:bodyPr/>
                    <a:lstStyle/>
                    <a:p>
                      <a:pPr marL="0" algn="ctr" defTabSz="914400" rtl="0" eaLnBrk="1" latinLnBrk="0" hangingPunct="1">
                        <a:lnSpc>
                          <a:spcPct val="115000"/>
                        </a:lnSpc>
                        <a:spcAft>
                          <a:spcPts val="0"/>
                        </a:spcAft>
                      </a:pPr>
                      <a:r>
                        <a:rPr lang="en-IN" sz="1700" kern="1200" baseline="0" dirty="0"/>
                        <a:t>Between AAA to A or its equivalent</a:t>
                      </a:r>
                      <a:endParaRPr lang="en-IN" sz="1700" b="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SBI Rate + 175 basis points</a:t>
                      </a:r>
                      <a:endParaRPr lang="en-IN" sz="220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150 basis points</a:t>
                      </a:r>
                      <a:endParaRPr lang="en-IN" sz="2200" kern="1200" baseline="0" dirty="0">
                        <a:solidFill>
                          <a:schemeClr val="tx1"/>
                        </a:solidFill>
                        <a:latin typeface="+mn-lt"/>
                        <a:ea typeface="+mn-ea"/>
                        <a:cs typeface="+mn-cs"/>
                      </a:endParaRPr>
                    </a:p>
                  </a:txBody>
                  <a:tcPr marL="68580" marR="68580" marT="0" marB="0" anchor="ctr"/>
                </a:tc>
                <a:extLst>
                  <a:ext uri="{0D108BD9-81ED-4DB2-BD59-A6C34878D82A}">
                    <a16:rowId xmlns="" xmlns:a16="http://schemas.microsoft.com/office/drawing/2014/main" val="833317341"/>
                  </a:ext>
                </a:extLst>
              </a:tr>
              <a:tr h="588370">
                <a:tc>
                  <a:txBody>
                    <a:bodyPr/>
                    <a:lstStyle/>
                    <a:p>
                      <a:pPr marL="0" algn="ctr" defTabSz="914400" rtl="0" eaLnBrk="1" latinLnBrk="0" hangingPunct="1">
                        <a:lnSpc>
                          <a:spcPct val="115000"/>
                        </a:lnSpc>
                        <a:spcAft>
                          <a:spcPts val="0"/>
                        </a:spcAft>
                      </a:pPr>
                      <a:r>
                        <a:rPr lang="en-IN" sz="1700" kern="1200" baseline="0" dirty="0"/>
                        <a:t>BBB-, BBB or BBB+ or its equivalent</a:t>
                      </a:r>
                      <a:endParaRPr lang="en-IN" sz="1700" b="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SBI Rate + 325 basis points</a:t>
                      </a:r>
                      <a:endParaRPr lang="en-IN" sz="220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300 basis points</a:t>
                      </a:r>
                      <a:endParaRPr lang="en-IN" sz="2200" kern="1200" baseline="0" dirty="0">
                        <a:solidFill>
                          <a:schemeClr val="tx1"/>
                        </a:solidFill>
                        <a:latin typeface="+mn-lt"/>
                        <a:ea typeface="+mn-ea"/>
                        <a:cs typeface="+mn-cs"/>
                      </a:endParaRPr>
                    </a:p>
                  </a:txBody>
                  <a:tcPr marL="68580" marR="68580" marT="0" marB="0" anchor="ctr"/>
                </a:tc>
                <a:extLst>
                  <a:ext uri="{0D108BD9-81ED-4DB2-BD59-A6C34878D82A}">
                    <a16:rowId xmlns="" xmlns:a16="http://schemas.microsoft.com/office/drawing/2014/main" val="1925047950"/>
                  </a:ext>
                </a:extLst>
              </a:tr>
              <a:tr h="588370">
                <a:tc>
                  <a:txBody>
                    <a:bodyPr/>
                    <a:lstStyle/>
                    <a:p>
                      <a:pPr marL="0" algn="ctr" defTabSz="914400" rtl="0" eaLnBrk="1" latinLnBrk="0" hangingPunct="1">
                        <a:lnSpc>
                          <a:spcPct val="115000"/>
                        </a:lnSpc>
                        <a:spcAft>
                          <a:spcPts val="0"/>
                        </a:spcAft>
                      </a:pPr>
                      <a:r>
                        <a:rPr lang="en-IN" sz="1700" kern="1200" baseline="0" dirty="0"/>
                        <a:t>Between BB to B or its equivalent</a:t>
                      </a:r>
                      <a:endParaRPr lang="en-IN" sz="1700" b="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SBI Rate + 475 basis points</a:t>
                      </a:r>
                      <a:endParaRPr lang="en-IN" sz="220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a:t>450 basis points</a:t>
                      </a:r>
                      <a:endParaRPr lang="en-IN" sz="2200" kern="1200" baseline="0">
                        <a:solidFill>
                          <a:schemeClr val="tx1"/>
                        </a:solidFill>
                        <a:latin typeface="+mn-lt"/>
                        <a:ea typeface="+mn-ea"/>
                        <a:cs typeface="+mn-cs"/>
                      </a:endParaRPr>
                    </a:p>
                  </a:txBody>
                  <a:tcPr marL="68580" marR="68580" marT="0" marB="0" anchor="ctr"/>
                </a:tc>
                <a:extLst>
                  <a:ext uri="{0D108BD9-81ED-4DB2-BD59-A6C34878D82A}">
                    <a16:rowId xmlns="" xmlns:a16="http://schemas.microsoft.com/office/drawing/2014/main" val="317946541"/>
                  </a:ext>
                </a:extLst>
              </a:tr>
              <a:tr h="588370">
                <a:tc>
                  <a:txBody>
                    <a:bodyPr/>
                    <a:lstStyle/>
                    <a:p>
                      <a:pPr marL="0" algn="ctr" defTabSz="914400" rtl="0" eaLnBrk="1" latinLnBrk="0" hangingPunct="1">
                        <a:lnSpc>
                          <a:spcPct val="115000"/>
                        </a:lnSpc>
                        <a:spcAft>
                          <a:spcPts val="0"/>
                        </a:spcAft>
                      </a:pPr>
                      <a:r>
                        <a:rPr lang="en-IN" sz="1700" kern="1200" baseline="0" dirty="0"/>
                        <a:t>Between C to D or its equivalent</a:t>
                      </a:r>
                      <a:endParaRPr lang="en-IN" sz="1700" b="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SBI Rate + 625 basis points</a:t>
                      </a:r>
                      <a:endParaRPr lang="en-IN" sz="220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600 basis points</a:t>
                      </a:r>
                      <a:endParaRPr lang="en-IN" sz="2200" kern="1200" baseline="0" dirty="0">
                        <a:solidFill>
                          <a:schemeClr val="tx1"/>
                        </a:solidFill>
                        <a:latin typeface="+mn-lt"/>
                        <a:ea typeface="+mn-ea"/>
                        <a:cs typeface="+mn-cs"/>
                      </a:endParaRPr>
                    </a:p>
                  </a:txBody>
                  <a:tcPr marL="68580" marR="68580" marT="0" marB="0" anchor="ctr"/>
                </a:tc>
                <a:extLst>
                  <a:ext uri="{0D108BD9-81ED-4DB2-BD59-A6C34878D82A}">
                    <a16:rowId xmlns="" xmlns:a16="http://schemas.microsoft.com/office/drawing/2014/main" val="2562644341"/>
                  </a:ext>
                </a:extLst>
              </a:tr>
              <a:tr h="1497577">
                <a:tc>
                  <a:txBody>
                    <a:bodyPr/>
                    <a:lstStyle/>
                    <a:p>
                      <a:pPr marL="0" algn="ctr" defTabSz="914400" rtl="0" eaLnBrk="1" latinLnBrk="0" hangingPunct="1">
                        <a:lnSpc>
                          <a:spcPct val="115000"/>
                        </a:lnSpc>
                        <a:spcAft>
                          <a:spcPts val="0"/>
                        </a:spcAft>
                      </a:pPr>
                      <a:r>
                        <a:rPr lang="en-IN" sz="1700" kern="1200" baseline="0" dirty="0"/>
                        <a:t>Credit rating not available and aggregate amount of loan advanced to all AEs as on 31st March of relevant previous year &lt; INR 100 crore</a:t>
                      </a:r>
                      <a:endParaRPr lang="en-IN" sz="1700" b="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SBI Rate + 425 basis points</a:t>
                      </a:r>
                      <a:endParaRPr lang="en-IN" sz="2200" kern="1200" baseline="0" dirty="0">
                        <a:solidFill>
                          <a:schemeClr val="tx1"/>
                        </a:solidFill>
                        <a:latin typeface="+mn-lt"/>
                        <a:ea typeface="+mn-ea"/>
                        <a:cs typeface="+mn-cs"/>
                      </a:endParaRPr>
                    </a:p>
                  </a:txBody>
                  <a:tcPr marL="68580" marR="68580" marT="0" marB="0" anchor="ctr"/>
                </a:tc>
                <a:tc>
                  <a:txBody>
                    <a:bodyPr/>
                    <a:lstStyle/>
                    <a:p>
                      <a:pPr marL="0" algn="ctr" defTabSz="914400" rtl="0" eaLnBrk="1" latinLnBrk="0" hangingPunct="1">
                        <a:lnSpc>
                          <a:spcPct val="115000"/>
                        </a:lnSpc>
                        <a:spcAft>
                          <a:spcPts val="0"/>
                        </a:spcAft>
                      </a:pPr>
                      <a:r>
                        <a:rPr lang="en-IN" sz="2200" kern="1200" baseline="0" dirty="0"/>
                        <a:t>400 basis points</a:t>
                      </a:r>
                      <a:endParaRPr lang="en-IN" sz="2200" kern="1200" baseline="0" dirty="0">
                        <a:solidFill>
                          <a:schemeClr val="tx1"/>
                        </a:solidFill>
                        <a:latin typeface="+mn-lt"/>
                        <a:ea typeface="+mn-ea"/>
                        <a:cs typeface="+mn-cs"/>
                      </a:endParaRPr>
                    </a:p>
                  </a:txBody>
                  <a:tcPr marL="68580" marR="68580" marT="0" marB="0" anchor="ctr"/>
                </a:tc>
                <a:extLst>
                  <a:ext uri="{0D108BD9-81ED-4DB2-BD59-A6C34878D82A}">
                    <a16:rowId xmlns="" xmlns:a16="http://schemas.microsoft.com/office/drawing/2014/main" val="291895124"/>
                  </a:ext>
                </a:extLst>
              </a:tr>
            </a:tbl>
          </a:graphicData>
        </a:graphic>
      </p:graphicFrame>
    </p:spTree>
    <p:extLst>
      <p:ext uri="{BB962C8B-B14F-4D97-AF65-F5344CB8AC3E}">
        <p14:creationId xmlns:p14="http://schemas.microsoft.com/office/powerpoint/2010/main" val="2520272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9">
            <a:extLst>
              <a:ext uri="{FF2B5EF4-FFF2-40B4-BE49-F238E27FC236}">
                <a16:creationId xmlns="" xmlns:a16="http://schemas.microsoft.com/office/drawing/2014/main" id="{A64B3985-7E19-4810-B661-4519E9D414C9}"/>
              </a:ext>
            </a:extLst>
          </p:cNvPr>
          <p:cNvSpPr txBox="1">
            <a:spLocks/>
          </p:cNvSpPr>
          <p:nvPr/>
        </p:nvSpPr>
        <p:spPr>
          <a:xfrm>
            <a:off x="742941" y="873008"/>
            <a:ext cx="10839459" cy="4585871"/>
          </a:xfrm>
          <a:prstGeom prst="rect">
            <a:avLst/>
          </a:prstGeom>
        </p:spPr>
        <p:txBody>
          <a:bodyPr wrap="square"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Aft>
                <a:spcPts val="1200"/>
              </a:spcAft>
              <a:buFont typeface="Wingdings" panose="05000000000000000000" pitchFamily="2" charset="2"/>
              <a:buChar char="ü"/>
            </a:pPr>
            <a:r>
              <a:rPr lang="en-US" sz="2200" dirty="0">
                <a:latin typeface="Cambria" panose="02040503050406030204" pitchFamily="18" charset="0"/>
              </a:rPr>
              <a:t>Applicable for Financial Years 2012-13 and subsequent four years</a:t>
            </a:r>
          </a:p>
          <a:p>
            <a:pPr marL="342900" lvl="1" indent="-342900">
              <a:spcAft>
                <a:spcPts val="1200"/>
              </a:spcAft>
              <a:buFont typeface="Wingdings" panose="05000000000000000000" pitchFamily="2" charset="2"/>
              <a:buChar char="ü"/>
            </a:pPr>
            <a:r>
              <a:rPr lang="en-US" sz="2200" dirty="0">
                <a:latin typeface="Cambria" panose="02040503050406030204" pitchFamily="18" charset="0"/>
              </a:rPr>
              <a:t>Documentation as per Section 92D of the Act and Accountant’s Report in Form 3CEB as per Section 92E of the Act to continue, despite adoption of Safe </a:t>
            </a:r>
            <a:r>
              <a:rPr lang="en-US" sz="2200" dirty="0" err="1">
                <a:latin typeface="Cambria" panose="02040503050406030204" pitchFamily="18" charset="0"/>
              </a:rPr>
              <a:t>Harbour</a:t>
            </a:r>
            <a:r>
              <a:rPr lang="en-US" sz="2200" dirty="0">
                <a:latin typeface="Cambria" panose="02040503050406030204" pitchFamily="18" charset="0"/>
              </a:rPr>
              <a:t> rules</a:t>
            </a:r>
          </a:p>
          <a:p>
            <a:pPr marL="342900" lvl="1" indent="-342900">
              <a:spcAft>
                <a:spcPts val="1200"/>
              </a:spcAft>
              <a:buFont typeface="Wingdings" panose="05000000000000000000" pitchFamily="2" charset="2"/>
              <a:buChar char="ü"/>
            </a:pPr>
            <a:r>
              <a:rPr lang="en-US" sz="2200" dirty="0">
                <a:latin typeface="Cambria" panose="02040503050406030204" pitchFamily="18" charset="0"/>
              </a:rPr>
              <a:t>Safe </a:t>
            </a:r>
            <a:r>
              <a:rPr lang="en-US" sz="2200" dirty="0" err="1">
                <a:latin typeface="Cambria" panose="02040503050406030204" pitchFamily="18" charset="0"/>
              </a:rPr>
              <a:t>Harbour</a:t>
            </a:r>
            <a:r>
              <a:rPr lang="en-US" sz="2200" dirty="0">
                <a:latin typeface="Cambria" panose="02040503050406030204" pitchFamily="18" charset="0"/>
              </a:rPr>
              <a:t> rules are voluntary; in case the same are not opted for, the determination of arm’s length price to be made </a:t>
            </a:r>
            <a:r>
              <a:rPr lang="en-US" sz="2200" b="1" dirty="0">
                <a:latin typeface="Cambria" panose="02040503050406030204" pitchFamily="18" charset="0"/>
              </a:rPr>
              <a:t>without having regard to the Safe </a:t>
            </a:r>
            <a:r>
              <a:rPr lang="en-US" sz="2200" b="1" dirty="0" err="1">
                <a:latin typeface="Cambria" panose="02040503050406030204" pitchFamily="18" charset="0"/>
              </a:rPr>
              <a:t>Harbour</a:t>
            </a:r>
            <a:r>
              <a:rPr lang="en-US" sz="2200" b="1" dirty="0">
                <a:latin typeface="Cambria" panose="02040503050406030204" pitchFamily="18" charset="0"/>
              </a:rPr>
              <a:t> rules</a:t>
            </a:r>
          </a:p>
          <a:p>
            <a:pPr marL="342900" lvl="1" indent="-342900">
              <a:spcAft>
                <a:spcPts val="1200"/>
              </a:spcAft>
              <a:buFont typeface="Wingdings" panose="05000000000000000000" pitchFamily="2" charset="2"/>
              <a:buChar char="ü"/>
            </a:pPr>
            <a:r>
              <a:rPr lang="en-US" sz="2200" dirty="0">
                <a:latin typeface="Cambria" panose="02040503050406030204" pitchFamily="18" charset="0"/>
              </a:rPr>
              <a:t>Time bound verification of eligibility and redressal forum. No penalties.</a:t>
            </a:r>
          </a:p>
          <a:p>
            <a:pPr marL="342900" lvl="1" indent="-342900">
              <a:spcAft>
                <a:spcPts val="1200"/>
              </a:spcAft>
              <a:buFont typeface="Wingdings" panose="05000000000000000000" pitchFamily="2" charset="2"/>
              <a:buChar char="ü"/>
            </a:pPr>
            <a:r>
              <a:rPr lang="en-US" sz="2200" dirty="0">
                <a:latin typeface="Cambria" panose="02040503050406030204" pitchFamily="18" charset="0"/>
              </a:rPr>
              <a:t>The Assessing Officer shall declare the option exercised by the  tax payer to be invalid if  taxpayer does not furnish adequate information or the requirement prescribed under the rules are not satisfied</a:t>
            </a:r>
          </a:p>
          <a:p>
            <a:pPr marL="0" lvl="1" indent="0">
              <a:spcAft>
                <a:spcPts val="1200"/>
              </a:spcAft>
              <a:buNone/>
            </a:pPr>
            <a:endParaRPr lang="en-US" sz="2200" dirty="0">
              <a:latin typeface="Cam`"/>
            </a:endParaRPr>
          </a:p>
        </p:txBody>
      </p:sp>
      <p:sp>
        <p:nvSpPr>
          <p:cNvPr id="3" name="TextBox 2">
            <a:extLst>
              <a:ext uri="{FF2B5EF4-FFF2-40B4-BE49-F238E27FC236}">
                <a16:creationId xmlns="" xmlns:a16="http://schemas.microsoft.com/office/drawing/2014/main" id="{CAB63979-4F93-40FE-8267-183451BB5791}"/>
              </a:ext>
            </a:extLst>
          </p:cNvPr>
          <p:cNvSpPr txBox="1"/>
          <p:nvPr/>
        </p:nvSpPr>
        <p:spPr>
          <a:xfrm>
            <a:off x="0" y="4710"/>
            <a:ext cx="12192000" cy="591034"/>
          </a:xfrm>
          <a:prstGeom prst="rect">
            <a:avLst/>
          </a:prstGeom>
          <a:solidFill>
            <a:srgbClr val="002060"/>
          </a:solidFill>
          <a:effectLst>
            <a:softEdge rad="63500"/>
          </a:effectLst>
        </p:spPr>
        <p:txBody>
          <a:bodyPr vert="horz" lIns="91440" tIns="45720" rIns="91440" bIns="45720" rtlCol="0" anchor="b">
            <a:noAutofit/>
          </a:bodyPr>
          <a:lstStyle>
            <a:defPPr>
              <a:defRPr lang="en-US"/>
            </a:defPPr>
            <a:lvl1pPr algn="ctr">
              <a:lnSpc>
                <a:spcPct val="90000"/>
              </a:lnSpc>
              <a:spcBef>
                <a:spcPct val="0"/>
              </a:spcBef>
              <a:buNone/>
              <a:defRPr sz="2600" b="1">
                <a:solidFill>
                  <a:srgbClr val="FF0000"/>
                </a:solidFill>
                <a:latin typeface="+mj-lt"/>
                <a:ea typeface="+mj-ea"/>
                <a:cs typeface="+mj-cs"/>
              </a:defRPr>
            </a:lvl1pPr>
          </a:lstStyle>
          <a:p>
            <a:r>
              <a:rPr lang="en-IN" sz="3200" dirty="0">
                <a:solidFill>
                  <a:schemeClr val="bg1"/>
                </a:solidFill>
                <a:latin typeface="Cambria" panose="02040503050406030204" pitchFamily="18" charset="0"/>
              </a:rPr>
              <a:t>Procedural aspects</a:t>
            </a:r>
            <a:endParaRPr lang="en-US"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842310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9">
            <a:extLst>
              <a:ext uri="{FF2B5EF4-FFF2-40B4-BE49-F238E27FC236}">
                <a16:creationId xmlns="" xmlns:a16="http://schemas.microsoft.com/office/drawing/2014/main" id="{57D57C7E-5AED-45C4-8381-C2C0BDFFA59A}"/>
              </a:ext>
            </a:extLst>
          </p:cNvPr>
          <p:cNvSpPr txBox="1">
            <a:spLocks/>
          </p:cNvSpPr>
          <p:nvPr/>
        </p:nvSpPr>
        <p:spPr>
          <a:xfrm>
            <a:off x="742941" y="940740"/>
            <a:ext cx="8401059" cy="7355860"/>
          </a:xfrm>
          <a:prstGeom prst="rect">
            <a:avLst/>
          </a:prstGeom>
        </p:spPr>
        <p:txBody>
          <a:bodyPr wrap="square" anchor="t" anchorCtr="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2" indent="-457200" algn="just">
              <a:spcAft>
                <a:spcPts val="1200"/>
              </a:spcAft>
              <a:buFont typeface="Wingdings" panose="05000000000000000000" pitchFamily="2" charset="2"/>
              <a:buChar char="§"/>
            </a:pPr>
            <a:r>
              <a:rPr lang="en-IN" sz="2000" dirty="0">
                <a:latin typeface="Cambria" panose="02040503050406030204" pitchFamily="18" charset="0"/>
              </a:rPr>
              <a:t>Advance Pricing agreement is an agreement between a taxpayer and a taxing authority on an appropriate transfer pricing methodology for a set of transactions over a fixed period of time in future.</a:t>
            </a:r>
          </a:p>
          <a:p>
            <a:pPr marL="857250" lvl="2" indent="-457200" algn="just">
              <a:spcAft>
                <a:spcPts val="1200"/>
              </a:spcAft>
              <a:buFont typeface="Wingdings" panose="05000000000000000000" pitchFamily="2" charset="2"/>
              <a:buChar char="§"/>
            </a:pPr>
            <a:r>
              <a:rPr lang="en-IN" sz="2000" dirty="0">
                <a:latin typeface="Cambria" panose="02040503050406030204" pitchFamily="18" charset="0"/>
              </a:rPr>
              <a:t>The board with the prior approval of CG may enter into an AP A with any person undertaking an international transaction</a:t>
            </a:r>
          </a:p>
          <a:p>
            <a:pPr marL="857250" lvl="2" indent="-457200" algn="just">
              <a:spcAft>
                <a:spcPts val="1200"/>
              </a:spcAft>
              <a:buFont typeface="Wingdings" panose="05000000000000000000" pitchFamily="2" charset="2"/>
              <a:buChar char="§"/>
            </a:pPr>
            <a:r>
              <a:rPr lang="en-IN" sz="2000" dirty="0">
                <a:latin typeface="Cambria" panose="02040503050406030204" pitchFamily="18" charset="0"/>
              </a:rPr>
              <a:t>APA shall be valid for 5 consecutive years</a:t>
            </a:r>
          </a:p>
          <a:p>
            <a:pPr marL="857250" lvl="2" indent="-457200" algn="just">
              <a:spcAft>
                <a:spcPts val="1200"/>
              </a:spcAft>
              <a:buFont typeface="Wingdings" panose="05000000000000000000" pitchFamily="2" charset="2"/>
              <a:buChar char="§"/>
            </a:pPr>
            <a:r>
              <a:rPr lang="en-IN" sz="2000" dirty="0">
                <a:latin typeface="Cambria" panose="02040503050406030204" pitchFamily="18" charset="0"/>
              </a:rPr>
              <a:t>APA shall not be binding if there is any change in any laws or fact having bearing on such APA </a:t>
            </a:r>
          </a:p>
          <a:p>
            <a:pPr marL="857250" lvl="2" indent="-457200" algn="just">
              <a:spcAft>
                <a:spcPts val="1200"/>
              </a:spcAft>
              <a:buFont typeface="Wingdings" panose="05000000000000000000" pitchFamily="2" charset="2"/>
              <a:buChar char="§"/>
            </a:pPr>
            <a:r>
              <a:rPr lang="en-IN" sz="2000" dirty="0">
                <a:latin typeface="Cambria" panose="02040503050406030204" pitchFamily="18" charset="0"/>
              </a:rPr>
              <a:t>The board may declare with the approval of Central government by a order any such agreement to be void ab initio if it finds that the agreement has been obtained by the person by fraud or misrepresentation of facts</a:t>
            </a:r>
          </a:p>
          <a:p>
            <a:pPr marL="857250" lvl="2" indent="-457200" algn="just">
              <a:spcAft>
                <a:spcPts val="1200"/>
              </a:spcAft>
              <a:buFont typeface="Wingdings" panose="05000000000000000000" pitchFamily="2" charset="2"/>
              <a:buChar char="§"/>
            </a:pPr>
            <a:r>
              <a:rPr lang="en-US" altLang="en-US" sz="2000" dirty="0"/>
              <a:t>Once the agreement has been declared void ab initio, all the provisions of the act shall apply to the person as if such APA had never been entered into</a:t>
            </a:r>
            <a:endParaRPr lang="en-IN" sz="2000" dirty="0">
              <a:latin typeface="Cambria" panose="02040503050406030204" pitchFamily="18" charset="0"/>
            </a:endParaRPr>
          </a:p>
          <a:p>
            <a:pPr marL="857250" lvl="2" indent="-457200" algn="just">
              <a:spcAft>
                <a:spcPts val="1200"/>
              </a:spcAft>
              <a:buFont typeface="Wingdings" panose="05000000000000000000" pitchFamily="2" charset="2"/>
              <a:buChar char="§"/>
            </a:pPr>
            <a:endParaRPr lang="en-US" sz="2000" dirty="0">
              <a:latin typeface="Cambria" panose="02040503050406030204" pitchFamily="18" charset="0"/>
            </a:endParaRPr>
          </a:p>
          <a:p>
            <a:pPr marL="857250" lvl="2" indent="-457200" algn="just">
              <a:spcAft>
                <a:spcPts val="1200"/>
              </a:spcAft>
              <a:buFont typeface="Wingdings" panose="05000000000000000000" pitchFamily="2" charset="2"/>
              <a:buChar char="§"/>
            </a:pPr>
            <a:endParaRPr lang="en-US" sz="2000" dirty="0">
              <a:latin typeface="Cambria" panose="02040503050406030204" pitchFamily="18" charset="0"/>
            </a:endParaRPr>
          </a:p>
          <a:p>
            <a:pPr marL="857250" lvl="2" indent="-457200" algn="just">
              <a:spcAft>
                <a:spcPts val="1200"/>
              </a:spcAft>
              <a:buFont typeface="Wingdings" panose="05000000000000000000" pitchFamily="2" charset="2"/>
              <a:buChar char="§"/>
            </a:pPr>
            <a:endParaRPr lang="en-US" sz="2000" dirty="0">
              <a:latin typeface="Cambria" panose="02040503050406030204" pitchFamily="18" charset="0"/>
            </a:endParaRPr>
          </a:p>
        </p:txBody>
      </p:sp>
      <p:sp>
        <p:nvSpPr>
          <p:cNvPr id="3" name="TextBox 2">
            <a:extLst>
              <a:ext uri="{FF2B5EF4-FFF2-40B4-BE49-F238E27FC236}">
                <a16:creationId xmlns="" xmlns:a16="http://schemas.microsoft.com/office/drawing/2014/main" id="{A08328A6-756C-48A9-BD2C-7ECA55FA4BE2}"/>
              </a:ext>
            </a:extLst>
          </p:cNvPr>
          <p:cNvSpPr txBox="1"/>
          <p:nvPr/>
        </p:nvSpPr>
        <p:spPr>
          <a:xfrm>
            <a:off x="0" y="4710"/>
            <a:ext cx="12192000" cy="591034"/>
          </a:xfrm>
          <a:prstGeom prst="rect">
            <a:avLst/>
          </a:prstGeom>
          <a:solidFill>
            <a:srgbClr val="002060"/>
          </a:solidFill>
          <a:effectLst>
            <a:softEdge rad="63500"/>
          </a:effectLst>
        </p:spPr>
        <p:txBody>
          <a:bodyPr vert="horz" lIns="91440" tIns="45720" rIns="91440" bIns="45720" rtlCol="0" anchor="b">
            <a:noAutofit/>
          </a:bodyPr>
          <a:lstStyle>
            <a:defPPr>
              <a:defRPr lang="en-US"/>
            </a:defPPr>
            <a:lvl1pPr algn="ctr">
              <a:lnSpc>
                <a:spcPct val="90000"/>
              </a:lnSpc>
              <a:spcBef>
                <a:spcPct val="0"/>
              </a:spcBef>
              <a:buNone/>
              <a:defRPr sz="2600" b="1">
                <a:solidFill>
                  <a:srgbClr val="FF0000"/>
                </a:solidFill>
                <a:latin typeface="+mj-lt"/>
                <a:ea typeface="+mj-ea"/>
                <a:cs typeface="+mj-cs"/>
              </a:defRPr>
            </a:lvl1pPr>
          </a:lstStyle>
          <a:p>
            <a:r>
              <a:rPr lang="en-IN" sz="3200" dirty="0">
                <a:solidFill>
                  <a:schemeClr val="bg1"/>
                </a:solidFill>
                <a:latin typeface="Cambria" panose="02040503050406030204" pitchFamily="18" charset="0"/>
              </a:rPr>
              <a:t/>
            </a:r>
            <a:br>
              <a:rPr lang="en-IN" sz="3200" dirty="0">
                <a:solidFill>
                  <a:schemeClr val="bg1"/>
                </a:solidFill>
                <a:latin typeface="Cambria" panose="02040503050406030204" pitchFamily="18" charset="0"/>
              </a:rPr>
            </a:br>
            <a:r>
              <a:rPr lang="en-IN" sz="3200" dirty="0">
                <a:solidFill>
                  <a:schemeClr val="bg1"/>
                </a:solidFill>
                <a:latin typeface="Cambria" panose="02040503050406030204" pitchFamily="18" charset="0"/>
              </a:rPr>
              <a:t> Advance Pricing Agreement (APA) </a:t>
            </a:r>
            <a:endParaRPr lang="en-US" sz="3200" dirty="0">
              <a:solidFill>
                <a:schemeClr val="bg1"/>
              </a:solidFill>
              <a:latin typeface="Cambria" panose="02040503050406030204" pitchFamily="18" charset="0"/>
            </a:endParaRPr>
          </a:p>
        </p:txBody>
      </p:sp>
      <p:pic>
        <p:nvPicPr>
          <p:cNvPr id="4" name="Picture 3">
            <a:extLst>
              <a:ext uri="{FF2B5EF4-FFF2-40B4-BE49-F238E27FC236}">
                <a16:creationId xmlns="" xmlns:a16="http://schemas.microsoft.com/office/drawing/2014/main" id="{586019D8-C99C-4445-8175-66D7CC4F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770022"/>
            <a:ext cx="2695074" cy="5088988"/>
          </a:xfrm>
          <a:prstGeom prst="rect">
            <a:avLst/>
          </a:prstGeom>
        </p:spPr>
      </p:pic>
    </p:spTree>
    <p:extLst>
      <p:ext uri="{BB962C8B-B14F-4D97-AF65-F5344CB8AC3E}">
        <p14:creationId xmlns:p14="http://schemas.microsoft.com/office/powerpoint/2010/main" val="4140260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C19FB-0CD4-467F-AA59-99EBBDA508B9}"/>
              </a:ext>
            </a:extLst>
          </p:cNvPr>
          <p:cNvSpPr>
            <a:spLocks noGrp="1"/>
          </p:cNvSpPr>
          <p:nvPr>
            <p:ph type="title"/>
          </p:nvPr>
        </p:nvSpPr>
        <p:spPr>
          <a:xfrm>
            <a:off x="1097280" y="286603"/>
            <a:ext cx="10058400" cy="1161197"/>
          </a:xfrm>
        </p:spPr>
        <p:txBody>
          <a:bodyPr/>
          <a:lstStyle/>
          <a:p>
            <a:r>
              <a:rPr lang="en-US" b="1" dirty="0">
                <a:solidFill>
                  <a:srgbClr val="002060"/>
                </a:solidFill>
                <a:latin typeface="Cambria" panose="02040503050406030204" pitchFamily="18" charset="0"/>
                <a:ea typeface="Cambria" panose="02040503050406030204" pitchFamily="18" charset="0"/>
              </a:rPr>
              <a:t>Types of APA</a:t>
            </a:r>
            <a:endParaRPr lang="en-IN" b="1" dirty="0">
              <a:solidFill>
                <a:srgbClr val="002060"/>
              </a:solidFill>
              <a:latin typeface="Cambria" panose="02040503050406030204" pitchFamily="18" charset="0"/>
              <a:ea typeface="Cambria" panose="02040503050406030204" pitchFamily="18" charset="0"/>
            </a:endParaRPr>
          </a:p>
        </p:txBody>
      </p:sp>
      <p:sp>
        <p:nvSpPr>
          <p:cNvPr id="7" name="Content Placeholder 6">
            <a:extLst>
              <a:ext uri="{FF2B5EF4-FFF2-40B4-BE49-F238E27FC236}">
                <a16:creationId xmlns="" xmlns:a16="http://schemas.microsoft.com/office/drawing/2014/main" id="{6D30E169-31DE-4DBD-8061-4B479D432087}"/>
              </a:ext>
            </a:extLst>
          </p:cNvPr>
          <p:cNvSpPr>
            <a:spLocks noGrp="1"/>
          </p:cNvSpPr>
          <p:nvPr>
            <p:ph idx="1"/>
          </p:nvPr>
        </p:nvSpPr>
        <p:spPr/>
        <p:txBody>
          <a:bodyPr/>
          <a:lstStyle/>
          <a:p>
            <a:endParaRPr lang="en-IN" dirty="0"/>
          </a:p>
        </p:txBody>
      </p:sp>
      <p:sp>
        <p:nvSpPr>
          <p:cNvPr id="8" name="Rectangle 7">
            <a:extLst>
              <a:ext uri="{FF2B5EF4-FFF2-40B4-BE49-F238E27FC236}">
                <a16:creationId xmlns="" xmlns:a16="http://schemas.microsoft.com/office/drawing/2014/main" id="{43AC0FE4-48E3-48C0-9A4B-820A0E92335B}"/>
              </a:ext>
            </a:extLst>
          </p:cNvPr>
          <p:cNvSpPr/>
          <p:nvPr/>
        </p:nvSpPr>
        <p:spPr>
          <a:xfrm>
            <a:off x="2895600" y="2057400"/>
            <a:ext cx="2438400" cy="38116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bg1"/>
                </a:solidFill>
                <a:latin typeface="Cambria" panose="02040503050406030204" pitchFamily="18" charset="0"/>
                <a:ea typeface="Cambria" panose="02040503050406030204" pitchFamily="18" charset="0"/>
              </a:rPr>
              <a:t>Unilateral APA</a:t>
            </a:r>
          </a:p>
          <a:p>
            <a:pPr algn="ctr"/>
            <a:r>
              <a:rPr lang="en-US" altLang="en-US" dirty="0">
                <a:solidFill>
                  <a:schemeClr val="bg1"/>
                </a:solidFill>
                <a:latin typeface="Cambria" panose="02040503050406030204" pitchFamily="18" charset="0"/>
                <a:ea typeface="Cambria" panose="02040503050406030204" pitchFamily="18" charset="0"/>
              </a:rPr>
              <a:t>If only one tax</a:t>
            </a:r>
          </a:p>
          <a:p>
            <a:pPr algn="ctr"/>
            <a:r>
              <a:rPr lang="en-US" altLang="en-US" dirty="0">
                <a:solidFill>
                  <a:schemeClr val="bg1"/>
                </a:solidFill>
                <a:latin typeface="Cambria" panose="02040503050406030204" pitchFamily="18" charset="0"/>
                <a:ea typeface="Cambria" panose="02040503050406030204" pitchFamily="18" charset="0"/>
              </a:rPr>
              <a:t> administration</a:t>
            </a:r>
          </a:p>
          <a:p>
            <a:pPr algn="ctr"/>
            <a:r>
              <a:rPr lang="en-US" altLang="en-US" dirty="0">
                <a:solidFill>
                  <a:schemeClr val="bg1"/>
                </a:solidFill>
                <a:latin typeface="Cambria" panose="02040503050406030204" pitchFamily="18" charset="0"/>
                <a:ea typeface="Cambria" panose="02040503050406030204" pitchFamily="18" charset="0"/>
              </a:rPr>
              <a:t>Of the tax payer </a:t>
            </a:r>
          </a:p>
          <a:p>
            <a:pPr algn="ctr"/>
            <a:r>
              <a:rPr lang="en-US" altLang="en-US" dirty="0">
                <a:solidFill>
                  <a:schemeClr val="bg1"/>
                </a:solidFill>
                <a:latin typeface="Cambria" panose="02040503050406030204" pitchFamily="18" charset="0"/>
                <a:ea typeface="Cambria" panose="02040503050406030204" pitchFamily="18" charset="0"/>
              </a:rPr>
              <a:t>Is involved in the</a:t>
            </a:r>
          </a:p>
          <a:p>
            <a:pPr marL="342900" indent="-342900" algn="ctr">
              <a:buFont typeface="+mj-lt"/>
              <a:buAutoNum type="arabicPeriod"/>
            </a:pPr>
            <a:r>
              <a:rPr lang="en-US" altLang="en-US" dirty="0">
                <a:solidFill>
                  <a:schemeClr val="bg1"/>
                </a:solidFill>
                <a:latin typeface="Cambria" panose="02040503050406030204" pitchFamily="18" charset="0"/>
                <a:ea typeface="Cambria" panose="02040503050406030204" pitchFamily="18" charset="0"/>
              </a:rPr>
              <a:t>APA.</a:t>
            </a:r>
          </a:p>
          <a:p>
            <a:pPr algn="ctr"/>
            <a:r>
              <a:rPr lang="en-US" altLang="en-US" dirty="0">
                <a:solidFill>
                  <a:schemeClr val="bg1"/>
                </a:solidFill>
                <a:latin typeface="Cambria" panose="02040503050406030204" pitchFamily="18" charset="0"/>
                <a:ea typeface="Cambria" panose="02040503050406030204" pitchFamily="18" charset="0"/>
              </a:rPr>
              <a:t>Such APA is binding</a:t>
            </a:r>
          </a:p>
          <a:p>
            <a:pPr algn="ctr"/>
            <a:r>
              <a:rPr lang="en-US" altLang="en-US" dirty="0">
                <a:solidFill>
                  <a:schemeClr val="bg1"/>
                </a:solidFill>
                <a:latin typeface="Cambria" panose="02040503050406030204" pitchFamily="18" charset="0"/>
                <a:ea typeface="Cambria" panose="02040503050406030204" pitchFamily="18" charset="0"/>
              </a:rPr>
              <a:t>Only on the tax payer</a:t>
            </a:r>
          </a:p>
          <a:p>
            <a:pPr algn="ctr"/>
            <a:r>
              <a:rPr lang="en-US" altLang="en-US" dirty="0">
                <a:solidFill>
                  <a:schemeClr val="bg1"/>
                </a:solidFill>
                <a:latin typeface="Cambria" panose="02040503050406030204" pitchFamily="18" charset="0"/>
                <a:ea typeface="Cambria" panose="02040503050406030204" pitchFamily="18" charset="0"/>
              </a:rPr>
              <a:t>Who is an applicant </a:t>
            </a:r>
          </a:p>
          <a:p>
            <a:pPr algn="ctr"/>
            <a:r>
              <a:rPr lang="en-US" altLang="en-US" dirty="0">
                <a:solidFill>
                  <a:schemeClr val="bg1"/>
                </a:solidFill>
                <a:latin typeface="Cambria" panose="02040503050406030204" pitchFamily="18" charset="0"/>
                <a:ea typeface="Cambria" panose="02040503050406030204" pitchFamily="18" charset="0"/>
              </a:rPr>
              <a:t>And the tax </a:t>
            </a:r>
          </a:p>
          <a:p>
            <a:pPr algn="ctr"/>
            <a:r>
              <a:rPr lang="en-US" altLang="en-US" dirty="0">
                <a:solidFill>
                  <a:schemeClr val="bg1"/>
                </a:solidFill>
                <a:latin typeface="Cambria" panose="02040503050406030204" pitchFamily="18" charset="0"/>
                <a:ea typeface="Cambria" panose="02040503050406030204" pitchFamily="18" charset="0"/>
              </a:rPr>
              <a:t>administration</a:t>
            </a:r>
          </a:p>
          <a:p>
            <a:pPr algn="ctr"/>
            <a:r>
              <a:rPr lang="en-US" altLang="en-US" dirty="0">
                <a:solidFill>
                  <a:schemeClr val="bg1"/>
                </a:solidFill>
                <a:latin typeface="Cambria" panose="02040503050406030204" pitchFamily="18" charset="0"/>
                <a:ea typeface="Cambria" panose="02040503050406030204" pitchFamily="18" charset="0"/>
              </a:rPr>
              <a:t> who is the </a:t>
            </a:r>
          </a:p>
          <a:p>
            <a:pPr algn="ctr"/>
            <a:r>
              <a:rPr lang="en-US" altLang="en-US" dirty="0">
                <a:solidFill>
                  <a:schemeClr val="bg1"/>
                </a:solidFill>
                <a:latin typeface="Cambria" panose="02040503050406030204" pitchFamily="18" charset="0"/>
                <a:ea typeface="Cambria" panose="02040503050406030204" pitchFamily="18" charset="0"/>
              </a:rPr>
              <a:t>Other party of the APA</a:t>
            </a:r>
            <a:r>
              <a:rPr lang="en-US" altLang="en-US" dirty="0">
                <a:solidFill>
                  <a:schemeClr val="bg1"/>
                </a:solidFill>
              </a:rPr>
              <a:t>.</a:t>
            </a:r>
            <a:endParaRPr lang="en-IN" dirty="0"/>
          </a:p>
        </p:txBody>
      </p:sp>
      <p:sp>
        <p:nvSpPr>
          <p:cNvPr id="9" name="Rectangle 8">
            <a:extLst>
              <a:ext uri="{FF2B5EF4-FFF2-40B4-BE49-F238E27FC236}">
                <a16:creationId xmlns="" xmlns:a16="http://schemas.microsoft.com/office/drawing/2014/main" id="{81694089-0E6B-41EE-A438-289F4123FF4B}"/>
              </a:ext>
            </a:extLst>
          </p:cNvPr>
          <p:cNvSpPr/>
          <p:nvPr/>
        </p:nvSpPr>
        <p:spPr>
          <a:xfrm>
            <a:off x="7315200" y="2057400"/>
            <a:ext cx="2286000" cy="38116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latin typeface="Cambria" panose="02040503050406030204" pitchFamily="18" charset="0"/>
                <a:ea typeface="Cambria" panose="02040503050406030204" pitchFamily="18" charset="0"/>
              </a:rPr>
              <a:t>Bilateral APA</a:t>
            </a:r>
          </a:p>
          <a:p>
            <a:pPr algn="ctr"/>
            <a:r>
              <a:rPr lang="en-US" altLang="en-US" dirty="0">
                <a:latin typeface="Cambria" panose="02040503050406030204" pitchFamily="18" charset="0"/>
                <a:ea typeface="Cambria" panose="02040503050406030204" pitchFamily="18" charset="0"/>
              </a:rPr>
              <a:t>APA binding on </a:t>
            </a:r>
          </a:p>
          <a:p>
            <a:pPr algn="ctr"/>
            <a:r>
              <a:rPr lang="en-US" altLang="en-US" dirty="0">
                <a:latin typeface="Cambria" panose="02040503050406030204" pitchFamily="18" charset="0"/>
                <a:ea typeface="Cambria" panose="02040503050406030204" pitchFamily="18" charset="0"/>
              </a:rPr>
              <a:t>The tax</a:t>
            </a:r>
          </a:p>
          <a:p>
            <a:pPr algn="ctr"/>
            <a:r>
              <a:rPr lang="en-US" altLang="en-US" dirty="0">
                <a:latin typeface="Cambria" panose="02040503050406030204" pitchFamily="18" charset="0"/>
                <a:ea typeface="Cambria" panose="02040503050406030204" pitchFamily="18" charset="0"/>
              </a:rPr>
              <a:t>Administration of the</a:t>
            </a:r>
          </a:p>
          <a:p>
            <a:pPr algn="ctr"/>
            <a:r>
              <a:rPr lang="en-US" altLang="en-US" dirty="0">
                <a:latin typeface="Cambria" panose="02040503050406030204" pitchFamily="18" charset="0"/>
                <a:ea typeface="Cambria" panose="02040503050406030204" pitchFamily="18" charset="0"/>
              </a:rPr>
              <a:t>AE and the AE </a:t>
            </a:r>
          </a:p>
          <a:p>
            <a:pPr algn="ctr"/>
            <a:r>
              <a:rPr lang="en-US" altLang="en-US" dirty="0">
                <a:latin typeface="Cambria" panose="02040503050406030204" pitchFamily="18" charset="0"/>
                <a:ea typeface="Cambria" panose="02040503050406030204" pitchFamily="18" charset="0"/>
              </a:rPr>
              <a:t>Which is in </a:t>
            </a:r>
          </a:p>
          <a:p>
            <a:pPr algn="ctr"/>
            <a:r>
              <a:rPr lang="en-US" altLang="en-US" dirty="0">
                <a:latin typeface="Cambria" panose="02040503050406030204" pitchFamily="18" charset="0"/>
                <a:ea typeface="Cambria" panose="02040503050406030204" pitchFamily="18" charset="0"/>
              </a:rPr>
              <a:t>Other tax jurisdiction.</a:t>
            </a:r>
          </a:p>
          <a:p>
            <a:pPr algn="ctr"/>
            <a:r>
              <a:rPr lang="en-US" altLang="en-US" dirty="0">
                <a:latin typeface="Cambria" panose="02040503050406030204" pitchFamily="18" charset="0"/>
                <a:ea typeface="Cambria" panose="02040503050406030204" pitchFamily="18" charset="0"/>
              </a:rPr>
              <a:t>Therefore it avoids </a:t>
            </a:r>
          </a:p>
          <a:p>
            <a:pPr algn="ctr"/>
            <a:r>
              <a:rPr lang="en-US" altLang="en-US" dirty="0">
                <a:latin typeface="Cambria" panose="02040503050406030204" pitchFamily="18" charset="0"/>
                <a:ea typeface="Cambria" panose="02040503050406030204" pitchFamily="18" charset="0"/>
              </a:rPr>
              <a:t>Economic Double</a:t>
            </a:r>
          </a:p>
          <a:p>
            <a:pPr algn="ctr"/>
            <a:r>
              <a:rPr lang="en-US" altLang="en-US" dirty="0">
                <a:latin typeface="Cambria" panose="02040503050406030204" pitchFamily="18" charset="0"/>
                <a:ea typeface="Cambria" panose="02040503050406030204" pitchFamily="18" charset="0"/>
              </a:rPr>
              <a:t>Taxation</a:t>
            </a:r>
            <a:endParaRPr lang="en-IN" dirty="0">
              <a:latin typeface="Cambria" panose="02040503050406030204" pitchFamily="18" charset="0"/>
              <a:ea typeface="Cambria" panose="02040503050406030204" pitchFamily="18" charset="0"/>
            </a:endParaRPr>
          </a:p>
        </p:txBody>
      </p:sp>
      <p:sp>
        <p:nvSpPr>
          <p:cNvPr id="12" name="Arrow: Left-Right 11">
            <a:extLst>
              <a:ext uri="{FF2B5EF4-FFF2-40B4-BE49-F238E27FC236}">
                <a16:creationId xmlns="" xmlns:a16="http://schemas.microsoft.com/office/drawing/2014/main" id="{1229F3D4-823B-4CF1-AD06-3BF2941135D2}"/>
              </a:ext>
            </a:extLst>
          </p:cNvPr>
          <p:cNvSpPr/>
          <p:nvPr/>
        </p:nvSpPr>
        <p:spPr>
          <a:xfrm rot="10800000" flipV="1">
            <a:off x="5334000" y="3048001"/>
            <a:ext cx="1798320" cy="14775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APA Types</a:t>
            </a:r>
          </a:p>
        </p:txBody>
      </p:sp>
    </p:spTree>
    <p:extLst>
      <p:ext uri="{BB962C8B-B14F-4D97-AF65-F5344CB8AC3E}">
        <p14:creationId xmlns:p14="http://schemas.microsoft.com/office/powerpoint/2010/main" val="21403766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9666" y="2818151"/>
            <a:ext cx="11047749" cy="3385542"/>
          </a:xfrm>
          <a:prstGeom prst="rect">
            <a:avLst/>
          </a:prstGeom>
          <a:noFill/>
        </p:spPr>
        <p:txBody>
          <a:bodyPr wrap="square" rtlCol="0">
            <a:spAutoFit/>
          </a:bodyPr>
          <a:lstStyle/>
          <a:p>
            <a:pPr algn="just">
              <a:buNone/>
            </a:pPr>
            <a:r>
              <a:rPr lang="en-IN" sz="2000" b="1" dirty="0">
                <a:latin typeface="Cambria" panose="02040503050406030204" pitchFamily="18" charset="0"/>
              </a:rPr>
              <a:t>The information provided in this presentation is only to acquaint the client with the provisions of Master filing and </a:t>
            </a:r>
            <a:r>
              <a:rPr lang="en-IN" sz="2000" b="1" dirty="0" err="1">
                <a:latin typeface="Cambria" panose="02040503050406030204" pitchFamily="18" charset="0"/>
              </a:rPr>
              <a:t>CbCR</a:t>
            </a:r>
            <a:r>
              <a:rPr lang="en-IN" sz="2000" b="1" dirty="0">
                <a:latin typeface="Cambria" panose="02040503050406030204" pitchFamily="18" charset="0"/>
              </a:rPr>
              <a:t> in India. This should not be construed as a legal advice on any subject matter. </a:t>
            </a:r>
          </a:p>
          <a:p>
            <a:pPr algn="just">
              <a:buNone/>
            </a:pPr>
            <a:endParaRPr lang="en-IN" sz="2000" b="1" dirty="0">
              <a:latin typeface="Cambria" panose="02040503050406030204" pitchFamily="18" charset="0"/>
            </a:endParaRPr>
          </a:p>
          <a:p>
            <a:pPr algn="just">
              <a:buNone/>
            </a:pPr>
            <a:r>
              <a:rPr lang="en-IN" sz="2000" b="1" dirty="0">
                <a:latin typeface="Cambria" panose="02040503050406030204" pitchFamily="18" charset="0"/>
              </a:rPr>
              <a:t>Recipients of this presentation, clients or otherwise, should refrain from acting on any content in this presentation, unless and until proper legal or professional advice, regarding the same has been procured.</a:t>
            </a:r>
          </a:p>
          <a:p>
            <a:pPr algn="just">
              <a:buNone/>
            </a:pPr>
            <a:endParaRPr lang="en-IN" sz="2000" b="1" dirty="0">
              <a:latin typeface="Cambria" panose="02040503050406030204" pitchFamily="18" charset="0"/>
            </a:endParaRPr>
          </a:p>
          <a:p>
            <a:pPr algn="just">
              <a:buNone/>
            </a:pPr>
            <a:r>
              <a:rPr lang="en-IN" sz="2000" b="1" dirty="0">
                <a:latin typeface="Cambria" panose="02040503050406030204" pitchFamily="18" charset="0"/>
              </a:rPr>
              <a:t>Guru &amp; Jana, Chartered Accountants, expressly disclaims all liability in respect to actions taken or not taken, based on any or all the contents of this presentation.</a:t>
            </a:r>
          </a:p>
          <a:p>
            <a:endParaRPr lang="en-US" sz="1400" dirty="0">
              <a:solidFill>
                <a:schemeClr val="accent1">
                  <a:lumMod val="50000"/>
                </a:schemeClr>
              </a:solidFill>
            </a:endParaRPr>
          </a:p>
        </p:txBody>
      </p:sp>
      <p:pic>
        <p:nvPicPr>
          <p:cNvPr id="1028" name="Picture 4" descr="Image result for discla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055" y="551149"/>
            <a:ext cx="5722289" cy="163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8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thanks images for ppt">
            <a:extLst>
              <a:ext uri="{FF2B5EF4-FFF2-40B4-BE49-F238E27FC236}">
                <a16:creationId xmlns="" xmlns:a16="http://schemas.microsoft.com/office/drawing/2014/main" id="{B72910FA-C3E8-42EB-B6C0-1008F9872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138" y="905933"/>
            <a:ext cx="5039728" cy="503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62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54496" y="2080260"/>
            <a:ext cx="1350263" cy="12664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99076" y="2092451"/>
            <a:ext cx="1188720" cy="172974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35623" y="2080259"/>
            <a:ext cx="59436" cy="477316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47232" y="2107690"/>
            <a:ext cx="59436" cy="47503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0" y="0"/>
            <a:ext cx="12192000" cy="2049780"/>
          </a:xfrm>
          <a:custGeom>
            <a:avLst/>
            <a:gdLst/>
            <a:ahLst/>
            <a:cxnLst/>
            <a:rect l="l" t="t" r="r" b="b"/>
            <a:pathLst>
              <a:path w="12192000" h="2049780">
                <a:moveTo>
                  <a:pt x="0" y="2049779"/>
                </a:moveTo>
                <a:lnTo>
                  <a:pt x="12192000" y="2049779"/>
                </a:lnTo>
                <a:lnTo>
                  <a:pt x="12192000" y="0"/>
                </a:lnTo>
                <a:lnTo>
                  <a:pt x="0" y="0"/>
                </a:lnTo>
                <a:lnTo>
                  <a:pt x="0" y="2049779"/>
                </a:lnTo>
                <a:close/>
              </a:path>
            </a:pathLst>
          </a:custGeom>
          <a:solidFill>
            <a:srgbClr val="5B9BD4"/>
          </a:solidFill>
        </p:spPr>
        <p:txBody>
          <a:bodyPr wrap="square" lIns="0" tIns="0" rIns="0" bIns="0" rtlCol="0"/>
          <a:lstStyle/>
          <a:p>
            <a:endParaRPr/>
          </a:p>
        </p:txBody>
      </p:sp>
      <p:sp>
        <p:nvSpPr>
          <p:cNvPr id="7" name="object 7"/>
          <p:cNvSpPr txBox="1">
            <a:spLocks noGrp="1"/>
          </p:cNvSpPr>
          <p:nvPr>
            <p:ph type="title"/>
          </p:nvPr>
        </p:nvSpPr>
        <p:spPr>
          <a:xfrm>
            <a:off x="2897504" y="549656"/>
            <a:ext cx="6485890"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FFFFFF"/>
                </a:solidFill>
                <a:latin typeface="Segoe UI"/>
                <a:cs typeface="Segoe UI"/>
              </a:rPr>
              <a:t>Meaning </a:t>
            </a:r>
            <a:r>
              <a:rPr sz="3200" spc="-35" dirty="0">
                <a:solidFill>
                  <a:srgbClr val="FFFFFF"/>
                </a:solidFill>
                <a:latin typeface="Segoe UI"/>
                <a:cs typeface="Segoe UI"/>
              </a:rPr>
              <a:t>of </a:t>
            </a:r>
            <a:r>
              <a:rPr sz="3200" spc="-5" dirty="0">
                <a:solidFill>
                  <a:srgbClr val="FFFFFF"/>
                </a:solidFill>
                <a:latin typeface="Segoe UI"/>
                <a:cs typeface="Segoe UI"/>
              </a:rPr>
              <a:t>Associated</a:t>
            </a:r>
            <a:r>
              <a:rPr sz="3200" spc="-15" dirty="0">
                <a:solidFill>
                  <a:srgbClr val="FFFFFF"/>
                </a:solidFill>
                <a:latin typeface="Segoe UI"/>
                <a:cs typeface="Segoe UI"/>
              </a:rPr>
              <a:t> </a:t>
            </a:r>
            <a:r>
              <a:rPr sz="3200" spc="-5" dirty="0">
                <a:solidFill>
                  <a:srgbClr val="FFFFFF"/>
                </a:solidFill>
                <a:latin typeface="Segoe UI"/>
                <a:cs typeface="Segoe UI"/>
              </a:rPr>
              <a:t>Enterprises…</a:t>
            </a:r>
            <a:endParaRPr sz="3200">
              <a:latin typeface="Segoe UI"/>
              <a:cs typeface="Segoe UI"/>
            </a:endParaRPr>
          </a:p>
        </p:txBody>
      </p:sp>
      <p:sp>
        <p:nvSpPr>
          <p:cNvPr id="8" name="object 8"/>
          <p:cNvSpPr/>
          <p:nvPr/>
        </p:nvSpPr>
        <p:spPr>
          <a:xfrm>
            <a:off x="5570220" y="1157477"/>
            <a:ext cx="1388745" cy="0"/>
          </a:xfrm>
          <a:custGeom>
            <a:avLst/>
            <a:gdLst/>
            <a:ahLst/>
            <a:cxnLst/>
            <a:rect l="l" t="t" r="r" b="b"/>
            <a:pathLst>
              <a:path w="1388745">
                <a:moveTo>
                  <a:pt x="0" y="0"/>
                </a:moveTo>
                <a:lnTo>
                  <a:pt x="1388364" y="0"/>
                </a:lnTo>
              </a:path>
            </a:pathLst>
          </a:custGeom>
          <a:ln w="38100">
            <a:solidFill>
              <a:srgbClr val="E7E6E6"/>
            </a:solidFill>
          </a:ln>
        </p:spPr>
        <p:txBody>
          <a:bodyPr wrap="square" lIns="0" tIns="0" rIns="0" bIns="0" rtlCol="0"/>
          <a:lstStyle/>
          <a:p>
            <a:endParaRPr/>
          </a:p>
        </p:txBody>
      </p:sp>
      <p:sp>
        <p:nvSpPr>
          <p:cNvPr id="9" name="object 9"/>
          <p:cNvSpPr/>
          <p:nvPr/>
        </p:nvSpPr>
        <p:spPr>
          <a:xfrm>
            <a:off x="11271504" y="6391655"/>
            <a:ext cx="287020" cy="287020"/>
          </a:xfrm>
          <a:custGeom>
            <a:avLst/>
            <a:gdLst/>
            <a:ahLst/>
            <a:cxnLst/>
            <a:rect l="l" t="t" r="r" b="b"/>
            <a:pathLst>
              <a:path w="287020" h="287020">
                <a:moveTo>
                  <a:pt x="143255" y="0"/>
                </a:moveTo>
                <a:lnTo>
                  <a:pt x="97974" y="7303"/>
                </a:lnTo>
                <a:lnTo>
                  <a:pt x="58649" y="27639"/>
                </a:lnTo>
                <a:lnTo>
                  <a:pt x="27639" y="58649"/>
                </a:lnTo>
                <a:lnTo>
                  <a:pt x="7303" y="97974"/>
                </a:lnTo>
                <a:lnTo>
                  <a:pt x="0" y="143256"/>
                </a:lnTo>
                <a:lnTo>
                  <a:pt x="7303" y="188537"/>
                </a:lnTo>
                <a:lnTo>
                  <a:pt x="27639" y="227862"/>
                </a:lnTo>
                <a:lnTo>
                  <a:pt x="58649" y="258872"/>
                </a:lnTo>
                <a:lnTo>
                  <a:pt x="97974" y="279208"/>
                </a:lnTo>
                <a:lnTo>
                  <a:pt x="143255" y="286512"/>
                </a:lnTo>
                <a:lnTo>
                  <a:pt x="188537" y="279208"/>
                </a:lnTo>
                <a:lnTo>
                  <a:pt x="227862" y="258872"/>
                </a:lnTo>
                <a:lnTo>
                  <a:pt x="258872" y="227862"/>
                </a:lnTo>
                <a:lnTo>
                  <a:pt x="279208" y="188537"/>
                </a:lnTo>
                <a:lnTo>
                  <a:pt x="286512" y="143256"/>
                </a:lnTo>
                <a:lnTo>
                  <a:pt x="279208" y="97974"/>
                </a:lnTo>
                <a:lnTo>
                  <a:pt x="258872" y="58649"/>
                </a:lnTo>
                <a:lnTo>
                  <a:pt x="227862" y="27639"/>
                </a:lnTo>
                <a:lnTo>
                  <a:pt x="188537" y="7303"/>
                </a:lnTo>
                <a:lnTo>
                  <a:pt x="143255" y="0"/>
                </a:lnTo>
                <a:close/>
              </a:path>
            </a:pathLst>
          </a:custGeom>
          <a:solidFill>
            <a:srgbClr val="5B9BD4"/>
          </a:solidFill>
        </p:spPr>
        <p:txBody>
          <a:bodyPr wrap="square" lIns="0" tIns="0" rIns="0" bIns="0" rtlCol="0"/>
          <a:lstStyle/>
          <a:p>
            <a:endParaRPr/>
          </a:p>
        </p:txBody>
      </p:sp>
      <p:sp>
        <p:nvSpPr>
          <p:cNvPr id="10" name="object 10"/>
          <p:cNvSpPr txBox="1"/>
          <p:nvPr/>
        </p:nvSpPr>
        <p:spPr>
          <a:xfrm>
            <a:off x="1100734" y="2547619"/>
            <a:ext cx="2407285" cy="2708275"/>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2D75B6"/>
                </a:solidFill>
                <a:latin typeface="Segoe UI"/>
                <a:cs typeface="Segoe UI"/>
              </a:rPr>
              <a:t>Section 92A (1)</a:t>
            </a:r>
            <a:r>
              <a:rPr sz="1600" b="1" spc="-35" dirty="0">
                <a:solidFill>
                  <a:srgbClr val="2D75B6"/>
                </a:solidFill>
                <a:latin typeface="Segoe UI"/>
                <a:cs typeface="Segoe UI"/>
              </a:rPr>
              <a:t> </a:t>
            </a:r>
            <a:r>
              <a:rPr sz="1600" b="1" spc="-5" dirty="0">
                <a:solidFill>
                  <a:srgbClr val="2D75B6"/>
                </a:solidFill>
                <a:latin typeface="Segoe UI"/>
                <a:cs typeface="Segoe UI"/>
              </a:rPr>
              <a:t>(a)</a:t>
            </a:r>
            <a:endParaRPr sz="1600">
              <a:latin typeface="Segoe UI"/>
              <a:cs typeface="Segoe UI"/>
            </a:endParaRPr>
          </a:p>
          <a:p>
            <a:pPr marL="12700" marR="5080" indent="914400">
              <a:lnSpc>
                <a:spcPct val="100000"/>
              </a:lnSpc>
            </a:pPr>
            <a:r>
              <a:rPr sz="1600" spc="-5" dirty="0">
                <a:solidFill>
                  <a:srgbClr val="3A3838"/>
                </a:solidFill>
                <a:latin typeface="Segoe UI"/>
                <a:cs typeface="Segoe UI"/>
              </a:rPr>
              <a:t>“an </a:t>
            </a:r>
            <a:r>
              <a:rPr sz="1600" spc="-10" dirty="0">
                <a:solidFill>
                  <a:srgbClr val="3A3838"/>
                </a:solidFill>
                <a:latin typeface="Segoe UI"/>
                <a:cs typeface="Segoe UI"/>
              </a:rPr>
              <a:t>enterprise  which participates </a:t>
            </a:r>
            <a:r>
              <a:rPr sz="1600" b="1" spc="-5" dirty="0">
                <a:solidFill>
                  <a:srgbClr val="3A3838"/>
                </a:solidFill>
                <a:latin typeface="Segoe UI"/>
                <a:cs typeface="Segoe UI"/>
              </a:rPr>
              <a:t>directly  or </a:t>
            </a:r>
            <a:r>
              <a:rPr sz="1600" b="1" spc="-10" dirty="0">
                <a:solidFill>
                  <a:srgbClr val="3A3838"/>
                </a:solidFill>
                <a:latin typeface="Segoe UI"/>
                <a:cs typeface="Segoe UI"/>
              </a:rPr>
              <a:t>indirectly </a:t>
            </a:r>
            <a:r>
              <a:rPr sz="1600" spc="-5" dirty="0">
                <a:solidFill>
                  <a:srgbClr val="3A3838"/>
                </a:solidFill>
                <a:latin typeface="Segoe UI"/>
                <a:cs typeface="Segoe UI"/>
              </a:rPr>
              <a:t>or </a:t>
            </a:r>
            <a:r>
              <a:rPr sz="1600" spc="-10" dirty="0">
                <a:solidFill>
                  <a:srgbClr val="3A3838"/>
                </a:solidFill>
                <a:latin typeface="Segoe UI"/>
                <a:cs typeface="Segoe UI"/>
              </a:rPr>
              <a:t>through  </a:t>
            </a:r>
            <a:r>
              <a:rPr sz="1600" spc="-5" dirty="0">
                <a:solidFill>
                  <a:srgbClr val="3A3838"/>
                </a:solidFill>
                <a:latin typeface="Segoe UI"/>
                <a:cs typeface="Segoe UI"/>
              </a:rPr>
              <a:t>one or </a:t>
            </a:r>
            <a:r>
              <a:rPr sz="1600" spc="-10" dirty="0">
                <a:solidFill>
                  <a:srgbClr val="3A3838"/>
                </a:solidFill>
                <a:latin typeface="Segoe UI"/>
                <a:cs typeface="Segoe UI"/>
              </a:rPr>
              <a:t>more  </a:t>
            </a:r>
            <a:r>
              <a:rPr sz="1600" spc="-5" dirty="0">
                <a:solidFill>
                  <a:srgbClr val="3A3838"/>
                </a:solidFill>
                <a:latin typeface="Segoe UI"/>
                <a:cs typeface="Segoe UI"/>
              </a:rPr>
              <a:t>intermediaries, in the  management or </a:t>
            </a:r>
            <a:r>
              <a:rPr sz="1600" spc="-10" dirty="0">
                <a:solidFill>
                  <a:srgbClr val="3A3838"/>
                </a:solidFill>
                <a:latin typeface="Segoe UI"/>
                <a:cs typeface="Segoe UI"/>
              </a:rPr>
              <a:t>control </a:t>
            </a:r>
            <a:r>
              <a:rPr sz="1600" spc="-5" dirty="0">
                <a:solidFill>
                  <a:srgbClr val="3A3838"/>
                </a:solidFill>
                <a:latin typeface="Segoe UI"/>
                <a:cs typeface="Segoe UI"/>
              </a:rPr>
              <a:t>or  capital </a:t>
            </a:r>
            <a:r>
              <a:rPr sz="1600" spc="-15" dirty="0">
                <a:solidFill>
                  <a:srgbClr val="3A3838"/>
                </a:solidFill>
                <a:latin typeface="Segoe UI"/>
                <a:cs typeface="Segoe UI"/>
              </a:rPr>
              <a:t>of </a:t>
            </a:r>
            <a:r>
              <a:rPr sz="1600" spc="-5" dirty="0">
                <a:solidFill>
                  <a:srgbClr val="3A3838"/>
                </a:solidFill>
                <a:latin typeface="Segoe UI"/>
                <a:cs typeface="Segoe UI"/>
              </a:rPr>
              <a:t>the other  enterprise shall be  </a:t>
            </a:r>
            <a:r>
              <a:rPr sz="1600" spc="-10" dirty="0">
                <a:solidFill>
                  <a:srgbClr val="3A3838"/>
                </a:solidFill>
                <a:latin typeface="Segoe UI"/>
                <a:cs typeface="Segoe UI"/>
              </a:rPr>
              <a:t>regarded </a:t>
            </a:r>
            <a:r>
              <a:rPr sz="1600" spc="-5" dirty="0">
                <a:solidFill>
                  <a:srgbClr val="3A3838"/>
                </a:solidFill>
                <a:latin typeface="Segoe UI"/>
                <a:cs typeface="Segoe UI"/>
              </a:rPr>
              <a:t>as an associated  </a:t>
            </a:r>
            <a:r>
              <a:rPr sz="1600" spc="-20" dirty="0">
                <a:solidFill>
                  <a:srgbClr val="3A3838"/>
                </a:solidFill>
                <a:latin typeface="Segoe UI"/>
                <a:cs typeface="Segoe UI"/>
              </a:rPr>
              <a:t>enterprise.”</a:t>
            </a:r>
            <a:endParaRPr sz="1600">
              <a:latin typeface="Segoe UI"/>
              <a:cs typeface="Segoe UI"/>
            </a:endParaRPr>
          </a:p>
        </p:txBody>
      </p:sp>
      <p:sp>
        <p:nvSpPr>
          <p:cNvPr id="11" name="object 11"/>
          <p:cNvSpPr txBox="1"/>
          <p:nvPr/>
        </p:nvSpPr>
        <p:spPr>
          <a:xfrm>
            <a:off x="8499093" y="2519578"/>
            <a:ext cx="3060700" cy="3830320"/>
          </a:xfrm>
          <a:prstGeom prst="rect">
            <a:avLst/>
          </a:prstGeom>
        </p:spPr>
        <p:txBody>
          <a:bodyPr vert="horz" wrap="square" lIns="0" tIns="61594" rIns="0" bIns="0" rtlCol="0">
            <a:spAutoFit/>
          </a:bodyPr>
          <a:lstStyle/>
          <a:p>
            <a:pPr marL="12700">
              <a:lnSpc>
                <a:spcPct val="100000"/>
              </a:lnSpc>
              <a:spcBef>
                <a:spcPts val="484"/>
              </a:spcBef>
            </a:pPr>
            <a:r>
              <a:rPr sz="1600" b="1" spc="-5" dirty="0">
                <a:solidFill>
                  <a:srgbClr val="2E5496"/>
                </a:solidFill>
                <a:latin typeface="Segoe UI"/>
                <a:cs typeface="Segoe UI"/>
              </a:rPr>
              <a:t>Section 92A (1)</a:t>
            </a:r>
            <a:r>
              <a:rPr sz="1600" b="1" spc="-30" dirty="0">
                <a:solidFill>
                  <a:srgbClr val="2E5496"/>
                </a:solidFill>
                <a:latin typeface="Segoe UI"/>
                <a:cs typeface="Segoe UI"/>
              </a:rPr>
              <a:t> </a:t>
            </a:r>
            <a:r>
              <a:rPr sz="1600" b="1" spc="-10" dirty="0">
                <a:solidFill>
                  <a:srgbClr val="2E5496"/>
                </a:solidFill>
                <a:latin typeface="Segoe UI"/>
                <a:cs typeface="Segoe UI"/>
              </a:rPr>
              <a:t>(b)</a:t>
            </a:r>
            <a:endParaRPr sz="1600">
              <a:latin typeface="Segoe UI"/>
              <a:cs typeface="Segoe UI"/>
            </a:endParaRPr>
          </a:p>
          <a:p>
            <a:pPr marL="12700" marR="5080" indent="914400">
              <a:lnSpc>
                <a:spcPct val="120000"/>
              </a:lnSpc>
            </a:pPr>
            <a:r>
              <a:rPr sz="1600" b="1" spc="-5" dirty="0">
                <a:latin typeface="Segoe UI"/>
                <a:cs typeface="Segoe UI"/>
              </a:rPr>
              <a:t>“</a:t>
            </a:r>
            <a:r>
              <a:rPr sz="1600" spc="-5" dirty="0">
                <a:latin typeface="Segoe UI"/>
                <a:cs typeface="Segoe UI"/>
              </a:rPr>
              <a:t>In </a:t>
            </a:r>
            <a:r>
              <a:rPr sz="1600" spc="-10" dirty="0">
                <a:latin typeface="Segoe UI"/>
                <a:cs typeface="Segoe UI"/>
              </a:rPr>
              <a:t>respect </a:t>
            </a:r>
            <a:r>
              <a:rPr sz="1600" spc="-15" dirty="0">
                <a:latin typeface="Segoe UI"/>
                <a:cs typeface="Segoe UI"/>
              </a:rPr>
              <a:t>of </a:t>
            </a:r>
            <a:r>
              <a:rPr sz="1600" spc="-10" dirty="0">
                <a:latin typeface="Segoe UI"/>
                <a:cs typeface="Segoe UI"/>
              </a:rPr>
              <a:t>which  </a:t>
            </a:r>
            <a:r>
              <a:rPr sz="1600" spc="-5" dirty="0">
                <a:latin typeface="Segoe UI"/>
                <a:cs typeface="Segoe UI"/>
              </a:rPr>
              <a:t>one or </a:t>
            </a:r>
            <a:r>
              <a:rPr sz="1600" spc="-10" dirty="0">
                <a:latin typeface="Segoe UI"/>
                <a:cs typeface="Segoe UI"/>
              </a:rPr>
              <a:t>more </a:t>
            </a:r>
            <a:r>
              <a:rPr sz="1600" spc="-5" dirty="0">
                <a:latin typeface="Segoe UI"/>
                <a:cs typeface="Segoe UI"/>
              </a:rPr>
              <a:t>persons who  participate, </a:t>
            </a:r>
            <a:r>
              <a:rPr sz="1600" spc="-10" dirty="0">
                <a:latin typeface="Segoe UI"/>
                <a:cs typeface="Segoe UI"/>
              </a:rPr>
              <a:t>directly </a:t>
            </a:r>
            <a:r>
              <a:rPr sz="1600" spc="-5" dirty="0">
                <a:latin typeface="Segoe UI"/>
                <a:cs typeface="Segoe UI"/>
              </a:rPr>
              <a:t>or </a:t>
            </a:r>
            <a:r>
              <a:rPr sz="1600" spc="-10" dirty="0">
                <a:latin typeface="Segoe UI"/>
                <a:cs typeface="Segoe UI"/>
              </a:rPr>
              <a:t>indirectly </a:t>
            </a:r>
            <a:r>
              <a:rPr sz="1600" spc="-5" dirty="0">
                <a:latin typeface="Segoe UI"/>
                <a:cs typeface="Segoe UI"/>
              </a:rPr>
              <a:t>,  or </a:t>
            </a:r>
            <a:r>
              <a:rPr sz="1600" spc="-10" dirty="0">
                <a:latin typeface="Segoe UI"/>
                <a:cs typeface="Segoe UI"/>
              </a:rPr>
              <a:t>through </a:t>
            </a:r>
            <a:r>
              <a:rPr sz="1600" spc="-5" dirty="0">
                <a:latin typeface="Segoe UI"/>
                <a:cs typeface="Segoe UI"/>
              </a:rPr>
              <a:t>one or </a:t>
            </a:r>
            <a:r>
              <a:rPr sz="1600" spc="-10" dirty="0">
                <a:latin typeface="Segoe UI"/>
                <a:cs typeface="Segoe UI"/>
              </a:rPr>
              <a:t>more  </a:t>
            </a:r>
            <a:r>
              <a:rPr sz="1600" spc="-5" dirty="0">
                <a:latin typeface="Segoe UI"/>
                <a:cs typeface="Segoe UI"/>
              </a:rPr>
              <a:t>intermediaries, </a:t>
            </a:r>
            <a:r>
              <a:rPr sz="1600" b="1" spc="-5" dirty="0">
                <a:latin typeface="Segoe UI"/>
                <a:cs typeface="Segoe UI"/>
              </a:rPr>
              <a:t>in its  </a:t>
            </a:r>
            <a:r>
              <a:rPr sz="1600" b="1" spc="-10" dirty="0">
                <a:latin typeface="Segoe UI"/>
                <a:cs typeface="Segoe UI"/>
              </a:rPr>
              <a:t>management </a:t>
            </a:r>
            <a:r>
              <a:rPr sz="1600" b="1" spc="-5" dirty="0">
                <a:latin typeface="Segoe UI"/>
                <a:cs typeface="Segoe UI"/>
              </a:rPr>
              <a:t>or </a:t>
            </a:r>
            <a:r>
              <a:rPr sz="1600" b="1" spc="-10" dirty="0">
                <a:latin typeface="Segoe UI"/>
                <a:cs typeface="Segoe UI"/>
              </a:rPr>
              <a:t>control or  </a:t>
            </a:r>
            <a:r>
              <a:rPr sz="1600" b="1" spc="-5" dirty="0">
                <a:latin typeface="Segoe UI"/>
                <a:cs typeface="Segoe UI"/>
              </a:rPr>
              <a:t>capital</a:t>
            </a:r>
            <a:r>
              <a:rPr sz="1600" spc="-5" dirty="0">
                <a:latin typeface="Segoe UI"/>
                <a:cs typeface="Segoe UI"/>
              </a:rPr>
              <a:t>, </a:t>
            </a:r>
            <a:r>
              <a:rPr sz="1600" spc="-15" dirty="0">
                <a:latin typeface="Segoe UI"/>
                <a:cs typeface="Segoe UI"/>
              </a:rPr>
              <a:t>are </a:t>
            </a:r>
            <a:r>
              <a:rPr sz="1600" spc="-5" dirty="0">
                <a:latin typeface="Segoe UI"/>
                <a:cs typeface="Segoe UI"/>
              </a:rPr>
              <a:t>the same persons  who participate, </a:t>
            </a:r>
            <a:r>
              <a:rPr sz="1600" spc="-10" dirty="0">
                <a:latin typeface="Segoe UI"/>
                <a:cs typeface="Segoe UI"/>
              </a:rPr>
              <a:t>directly </a:t>
            </a:r>
            <a:r>
              <a:rPr sz="1600" spc="-5" dirty="0">
                <a:latin typeface="Segoe UI"/>
                <a:cs typeface="Segoe UI"/>
              </a:rPr>
              <a:t>or  </a:t>
            </a:r>
            <a:r>
              <a:rPr sz="1600" spc="-20" dirty="0">
                <a:latin typeface="Segoe UI"/>
                <a:cs typeface="Segoe UI"/>
              </a:rPr>
              <a:t>indirectly, </a:t>
            </a:r>
            <a:r>
              <a:rPr sz="1600" spc="-5" dirty="0">
                <a:latin typeface="Segoe UI"/>
                <a:cs typeface="Segoe UI"/>
              </a:rPr>
              <a:t>or </a:t>
            </a:r>
            <a:r>
              <a:rPr sz="1600" spc="-10" dirty="0">
                <a:latin typeface="Segoe UI"/>
                <a:cs typeface="Segoe UI"/>
              </a:rPr>
              <a:t>through </a:t>
            </a:r>
            <a:r>
              <a:rPr sz="1600" spc="-5" dirty="0">
                <a:latin typeface="Segoe UI"/>
                <a:cs typeface="Segoe UI"/>
              </a:rPr>
              <a:t>one or </a:t>
            </a:r>
            <a:r>
              <a:rPr sz="1600" spc="-10" dirty="0">
                <a:latin typeface="Segoe UI"/>
                <a:cs typeface="Segoe UI"/>
              </a:rPr>
              <a:t>more  </a:t>
            </a:r>
            <a:r>
              <a:rPr sz="1600" spc="-5" dirty="0">
                <a:latin typeface="Segoe UI"/>
                <a:cs typeface="Segoe UI"/>
              </a:rPr>
              <a:t>intermediaries , </a:t>
            </a:r>
            <a:r>
              <a:rPr sz="1600" spc="-10" dirty="0">
                <a:latin typeface="Segoe UI"/>
                <a:cs typeface="Segoe UI"/>
              </a:rPr>
              <a:t>in </a:t>
            </a:r>
            <a:r>
              <a:rPr sz="1600" spc="-5" dirty="0">
                <a:latin typeface="Segoe UI"/>
                <a:cs typeface="Segoe UI"/>
              </a:rPr>
              <a:t>the  management or </a:t>
            </a:r>
            <a:r>
              <a:rPr sz="1600" spc="-10" dirty="0">
                <a:latin typeface="Segoe UI"/>
                <a:cs typeface="Segoe UI"/>
              </a:rPr>
              <a:t>control </a:t>
            </a:r>
            <a:r>
              <a:rPr sz="1600" spc="-5" dirty="0">
                <a:latin typeface="Segoe UI"/>
                <a:cs typeface="Segoe UI"/>
              </a:rPr>
              <a:t>or capital  </a:t>
            </a:r>
            <a:r>
              <a:rPr sz="1600" spc="-15" dirty="0">
                <a:latin typeface="Segoe UI"/>
                <a:cs typeface="Segoe UI"/>
              </a:rPr>
              <a:t>of </a:t>
            </a:r>
            <a:r>
              <a:rPr sz="1600" spc="-5" dirty="0">
                <a:latin typeface="Segoe UI"/>
                <a:cs typeface="Segoe UI"/>
              </a:rPr>
              <a:t>the other</a:t>
            </a:r>
            <a:r>
              <a:rPr sz="1600" dirty="0">
                <a:latin typeface="Segoe UI"/>
                <a:cs typeface="Segoe UI"/>
              </a:rPr>
              <a:t> </a:t>
            </a:r>
            <a:r>
              <a:rPr sz="1600" spc="-30" dirty="0">
                <a:latin typeface="Segoe UI"/>
                <a:cs typeface="Segoe UI"/>
              </a:rPr>
              <a:t>enterprise</a:t>
            </a:r>
            <a:r>
              <a:rPr sz="1600" b="1" spc="-30" dirty="0">
                <a:latin typeface="Segoe UI"/>
                <a:cs typeface="Segoe UI"/>
              </a:rPr>
              <a:t>.”</a:t>
            </a:r>
            <a:endParaRPr sz="1600">
              <a:latin typeface="Segoe UI"/>
              <a:cs typeface="Segoe UI"/>
            </a:endParaRPr>
          </a:p>
        </p:txBody>
      </p:sp>
      <p:sp>
        <p:nvSpPr>
          <p:cNvPr id="12" name="object 12"/>
          <p:cNvSpPr/>
          <p:nvPr/>
        </p:nvSpPr>
        <p:spPr>
          <a:xfrm>
            <a:off x="3863340" y="4148328"/>
            <a:ext cx="999743" cy="199644"/>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3916679" y="3366515"/>
            <a:ext cx="888492" cy="890016"/>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7499604" y="3611879"/>
            <a:ext cx="999744" cy="19964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7530083" y="2830067"/>
            <a:ext cx="889000" cy="890269"/>
          </a:xfrm>
          <a:custGeom>
            <a:avLst/>
            <a:gdLst/>
            <a:ahLst/>
            <a:cxnLst/>
            <a:rect l="l" t="t" r="r" b="b"/>
            <a:pathLst>
              <a:path w="889000" h="890270">
                <a:moveTo>
                  <a:pt x="444246" y="0"/>
                </a:moveTo>
                <a:lnTo>
                  <a:pt x="395838" y="2611"/>
                </a:lnTo>
                <a:lnTo>
                  <a:pt x="348940" y="10265"/>
                </a:lnTo>
                <a:lnTo>
                  <a:pt x="303824" y="22689"/>
                </a:lnTo>
                <a:lnTo>
                  <a:pt x="260760" y="39612"/>
                </a:lnTo>
                <a:lnTo>
                  <a:pt x="220020" y="60762"/>
                </a:lnTo>
                <a:lnTo>
                  <a:pt x="181874" y="85868"/>
                </a:lnTo>
                <a:lnTo>
                  <a:pt x="146592" y="114658"/>
                </a:lnTo>
                <a:lnTo>
                  <a:pt x="114447" y="146860"/>
                </a:lnTo>
                <a:lnTo>
                  <a:pt x="85709" y="182203"/>
                </a:lnTo>
                <a:lnTo>
                  <a:pt x="60649" y="220415"/>
                </a:lnTo>
                <a:lnTo>
                  <a:pt x="39538" y="261225"/>
                </a:lnTo>
                <a:lnTo>
                  <a:pt x="22646" y="304361"/>
                </a:lnTo>
                <a:lnTo>
                  <a:pt x="10245" y="349551"/>
                </a:lnTo>
                <a:lnTo>
                  <a:pt x="2606" y="396524"/>
                </a:lnTo>
                <a:lnTo>
                  <a:pt x="0" y="445008"/>
                </a:lnTo>
                <a:lnTo>
                  <a:pt x="2606" y="493491"/>
                </a:lnTo>
                <a:lnTo>
                  <a:pt x="10245" y="540464"/>
                </a:lnTo>
                <a:lnTo>
                  <a:pt x="22646" y="585654"/>
                </a:lnTo>
                <a:lnTo>
                  <a:pt x="39538" y="628790"/>
                </a:lnTo>
                <a:lnTo>
                  <a:pt x="60649" y="669600"/>
                </a:lnTo>
                <a:lnTo>
                  <a:pt x="85709" y="707812"/>
                </a:lnTo>
                <a:lnTo>
                  <a:pt x="114447" y="743155"/>
                </a:lnTo>
                <a:lnTo>
                  <a:pt x="146592" y="775357"/>
                </a:lnTo>
                <a:lnTo>
                  <a:pt x="181874" y="804147"/>
                </a:lnTo>
                <a:lnTo>
                  <a:pt x="220020" y="829253"/>
                </a:lnTo>
                <a:lnTo>
                  <a:pt x="260760" y="850403"/>
                </a:lnTo>
                <a:lnTo>
                  <a:pt x="303824" y="867326"/>
                </a:lnTo>
                <a:lnTo>
                  <a:pt x="348940" y="879750"/>
                </a:lnTo>
                <a:lnTo>
                  <a:pt x="395838" y="887404"/>
                </a:lnTo>
                <a:lnTo>
                  <a:pt x="444246" y="890016"/>
                </a:lnTo>
                <a:lnTo>
                  <a:pt x="492653" y="887404"/>
                </a:lnTo>
                <a:lnTo>
                  <a:pt x="539551" y="879750"/>
                </a:lnTo>
                <a:lnTo>
                  <a:pt x="584667" y="867326"/>
                </a:lnTo>
                <a:lnTo>
                  <a:pt x="627731" y="850403"/>
                </a:lnTo>
                <a:lnTo>
                  <a:pt x="668471" y="829253"/>
                </a:lnTo>
                <a:lnTo>
                  <a:pt x="706617" y="804147"/>
                </a:lnTo>
                <a:lnTo>
                  <a:pt x="741899" y="775357"/>
                </a:lnTo>
                <a:lnTo>
                  <a:pt x="774044" y="743155"/>
                </a:lnTo>
                <a:lnTo>
                  <a:pt x="802782" y="707812"/>
                </a:lnTo>
                <a:lnTo>
                  <a:pt x="827842" y="669600"/>
                </a:lnTo>
                <a:lnTo>
                  <a:pt x="848953" y="628790"/>
                </a:lnTo>
                <a:lnTo>
                  <a:pt x="865845" y="585654"/>
                </a:lnTo>
                <a:lnTo>
                  <a:pt x="878246" y="540464"/>
                </a:lnTo>
                <a:lnTo>
                  <a:pt x="885885" y="493491"/>
                </a:lnTo>
                <a:lnTo>
                  <a:pt x="888492" y="445008"/>
                </a:lnTo>
                <a:lnTo>
                  <a:pt x="885885" y="396524"/>
                </a:lnTo>
                <a:lnTo>
                  <a:pt x="878246" y="349551"/>
                </a:lnTo>
                <a:lnTo>
                  <a:pt x="865845" y="304361"/>
                </a:lnTo>
                <a:lnTo>
                  <a:pt x="848953" y="261225"/>
                </a:lnTo>
                <a:lnTo>
                  <a:pt x="827842" y="220415"/>
                </a:lnTo>
                <a:lnTo>
                  <a:pt x="802782" y="182203"/>
                </a:lnTo>
                <a:lnTo>
                  <a:pt x="774044" y="146860"/>
                </a:lnTo>
                <a:lnTo>
                  <a:pt x="741899" y="114658"/>
                </a:lnTo>
                <a:lnTo>
                  <a:pt x="706617" y="85868"/>
                </a:lnTo>
                <a:lnTo>
                  <a:pt x="668471" y="60762"/>
                </a:lnTo>
                <a:lnTo>
                  <a:pt x="627731" y="39612"/>
                </a:lnTo>
                <a:lnTo>
                  <a:pt x="584667" y="22689"/>
                </a:lnTo>
                <a:lnTo>
                  <a:pt x="539551" y="10265"/>
                </a:lnTo>
                <a:lnTo>
                  <a:pt x="492653" y="2611"/>
                </a:lnTo>
                <a:lnTo>
                  <a:pt x="444246" y="0"/>
                </a:lnTo>
                <a:close/>
              </a:path>
            </a:pathLst>
          </a:custGeom>
          <a:solidFill>
            <a:srgbClr val="FFC000"/>
          </a:solidFill>
        </p:spPr>
        <p:txBody>
          <a:bodyPr wrap="square" lIns="0" tIns="0" rIns="0" bIns="0" rtlCol="0"/>
          <a:lstStyle/>
          <a:p>
            <a:endParaRPr/>
          </a:p>
        </p:txBody>
      </p:sp>
      <p:sp>
        <p:nvSpPr>
          <p:cNvPr id="16" name="object 16"/>
          <p:cNvSpPr/>
          <p:nvPr/>
        </p:nvSpPr>
        <p:spPr>
          <a:xfrm>
            <a:off x="7664195" y="2961132"/>
            <a:ext cx="619125" cy="619125"/>
          </a:xfrm>
          <a:custGeom>
            <a:avLst/>
            <a:gdLst/>
            <a:ahLst/>
            <a:cxnLst/>
            <a:rect l="l" t="t" r="r" b="b"/>
            <a:pathLst>
              <a:path w="619125" h="619125">
                <a:moveTo>
                  <a:pt x="416813" y="516763"/>
                </a:moveTo>
                <a:lnTo>
                  <a:pt x="201929" y="516763"/>
                </a:lnTo>
                <a:lnTo>
                  <a:pt x="211327" y="521249"/>
                </a:lnTo>
                <a:lnTo>
                  <a:pt x="220344" y="525129"/>
                </a:lnTo>
                <a:lnTo>
                  <a:pt x="229361" y="528603"/>
                </a:lnTo>
                <a:lnTo>
                  <a:pt x="238759" y="531876"/>
                </a:lnTo>
                <a:lnTo>
                  <a:pt x="249681" y="605663"/>
                </a:lnTo>
                <a:lnTo>
                  <a:pt x="249681" y="612266"/>
                </a:lnTo>
                <a:lnTo>
                  <a:pt x="256158" y="618743"/>
                </a:lnTo>
                <a:lnTo>
                  <a:pt x="360425" y="618743"/>
                </a:lnTo>
                <a:lnTo>
                  <a:pt x="366902" y="612266"/>
                </a:lnTo>
                <a:lnTo>
                  <a:pt x="376094" y="568769"/>
                </a:lnTo>
                <a:lnTo>
                  <a:pt x="379983" y="531876"/>
                </a:lnTo>
                <a:lnTo>
                  <a:pt x="389685" y="528603"/>
                </a:lnTo>
                <a:lnTo>
                  <a:pt x="399208" y="525129"/>
                </a:lnTo>
                <a:lnTo>
                  <a:pt x="408326" y="521249"/>
                </a:lnTo>
                <a:lnTo>
                  <a:pt x="416813" y="516763"/>
                </a:lnTo>
                <a:close/>
              </a:path>
              <a:path w="619125" h="619125">
                <a:moveTo>
                  <a:pt x="143255" y="54228"/>
                </a:moveTo>
                <a:lnTo>
                  <a:pt x="134620" y="54228"/>
                </a:lnTo>
                <a:lnTo>
                  <a:pt x="118449" y="63599"/>
                </a:lnTo>
                <a:lnTo>
                  <a:pt x="94980" y="85185"/>
                </a:lnTo>
                <a:lnTo>
                  <a:pt x="72344" y="109200"/>
                </a:lnTo>
                <a:lnTo>
                  <a:pt x="58674" y="125856"/>
                </a:lnTo>
                <a:lnTo>
                  <a:pt x="56387" y="128142"/>
                </a:lnTo>
                <a:lnTo>
                  <a:pt x="54228" y="132460"/>
                </a:lnTo>
                <a:lnTo>
                  <a:pt x="54228" y="138937"/>
                </a:lnTo>
                <a:lnTo>
                  <a:pt x="56387" y="141096"/>
                </a:lnTo>
                <a:lnTo>
                  <a:pt x="58674" y="145414"/>
                </a:lnTo>
                <a:lnTo>
                  <a:pt x="69691" y="158497"/>
                </a:lnTo>
                <a:lnTo>
                  <a:pt x="80327" y="171783"/>
                </a:lnTo>
                <a:lnTo>
                  <a:pt x="90963" y="185473"/>
                </a:lnTo>
                <a:lnTo>
                  <a:pt x="101980" y="199770"/>
                </a:lnTo>
                <a:lnTo>
                  <a:pt x="92535" y="218186"/>
                </a:lnTo>
                <a:lnTo>
                  <a:pt x="88318" y="227202"/>
                </a:lnTo>
                <a:lnTo>
                  <a:pt x="84708" y="236600"/>
                </a:lnTo>
                <a:lnTo>
                  <a:pt x="10795" y="249681"/>
                </a:lnTo>
                <a:lnTo>
                  <a:pt x="4318" y="249681"/>
                </a:lnTo>
                <a:lnTo>
                  <a:pt x="0" y="256158"/>
                </a:lnTo>
                <a:lnTo>
                  <a:pt x="0" y="360425"/>
                </a:lnTo>
                <a:lnTo>
                  <a:pt x="4318" y="366902"/>
                </a:lnTo>
                <a:lnTo>
                  <a:pt x="10795" y="366902"/>
                </a:lnTo>
                <a:lnTo>
                  <a:pt x="84708" y="377697"/>
                </a:lnTo>
                <a:lnTo>
                  <a:pt x="88318" y="387506"/>
                </a:lnTo>
                <a:lnTo>
                  <a:pt x="92535" y="397303"/>
                </a:lnTo>
                <a:lnTo>
                  <a:pt x="97156" y="407076"/>
                </a:lnTo>
                <a:lnTo>
                  <a:pt x="101980" y="416813"/>
                </a:lnTo>
                <a:lnTo>
                  <a:pt x="91874" y="431145"/>
                </a:lnTo>
                <a:lnTo>
                  <a:pt x="81137" y="445071"/>
                </a:lnTo>
                <a:lnTo>
                  <a:pt x="69994" y="458997"/>
                </a:lnTo>
                <a:lnTo>
                  <a:pt x="58674" y="473328"/>
                </a:lnTo>
                <a:lnTo>
                  <a:pt x="56387" y="475488"/>
                </a:lnTo>
                <a:lnTo>
                  <a:pt x="56387" y="488441"/>
                </a:lnTo>
                <a:lnTo>
                  <a:pt x="58674" y="490600"/>
                </a:lnTo>
                <a:lnTo>
                  <a:pt x="73421" y="508795"/>
                </a:lnTo>
                <a:lnTo>
                  <a:pt x="90646" y="527002"/>
                </a:lnTo>
                <a:lnTo>
                  <a:pt x="108680" y="544375"/>
                </a:lnTo>
                <a:lnTo>
                  <a:pt x="125856" y="560069"/>
                </a:lnTo>
                <a:lnTo>
                  <a:pt x="128143" y="562355"/>
                </a:lnTo>
                <a:lnTo>
                  <a:pt x="132460" y="564514"/>
                </a:lnTo>
                <a:lnTo>
                  <a:pt x="138937" y="564514"/>
                </a:lnTo>
                <a:lnTo>
                  <a:pt x="143255" y="562355"/>
                </a:lnTo>
                <a:lnTo>
                  <a:pt x="145414" y="560069"/>
                </a:lnTo>
                <a:lnTo>
                  <a:pt x="201929" y="516763"/>
                </a:lnTo>
                <a:lnTo>
                  <a:pt x="537976" y="516763"/>
                </a:lnTo>
                <a:lnTo>
                  <a:pt x="546365" y="507668"/>
                </a:lnTo>
                <a:lnTo>
                  <a:pt x="560070" y="490600"/>
                </a:lnTo>
                <a:lnTo>
                  <a:pt x="562355" y="488441"/>
                </a:lnTo>
                <a:lnTo>
                  <a:pt x="564514" y="486282"/>
                </a:lnTo>
                <a:lnTo>
                  <a:pt x="564514" y="477646"/>
                </a:lnTo>
                <a:lnTo>
                  <a:pt x="562355" y="475488"/>
                </a:lnTo>
                <a:lnTo>
                  <a:pt x="560070" y="471169"/>
                </a:lnTo>
                <a:lnTo>
                  <a:pt x="548749" y="458087"/>
                </a:lnTo>
                <a:lnTo>
                  <a:pt x="537606" y="444801"/>
                </a:lnTo>
                <a:lnTo>
                  <a:pt x="526869" y="431111"/>
                </a:lnTo>
                <a:lnTo>
                  <a:pt x="516762" y="416813"/>
                </a:lnTo>
                <a:lnTo>
                  <a:pt x="518824" y="412495"/>
                </a:lnTo>
                <a:lnTo>
                  <a:pt x="308228" y="412495"/>
                </a:lnTo>
                <a:lnTo>
                  <a:pt x="268505" y="404151"/>
                </a:lnTo>
                <a:lnTo>
                  <a:pt x="236092" y="381555"/>
                </a:lnTo>
                <a:lnTo>
                  <a:pt x="214252" y="348362"/>
                </a:lnTo>
                <a:lnTo>
                  <a:pt x="206248" y="308228"/>
                </a:lnTo>
                <a:lnTo>
                  <a:pt x="214252" y="268505"/>
                </a:lnTo>
                <a:lnTo>
                  <a:pt x="236093" y="236092"/>
                </a:lnTo>
                <a:lnTo>
                  <a:pt x="268505" y="214252"/>
                </a:lnTo>
                <a:lnTo>
                  <a:pt x="308228" y="206247"/>
                </a:lnTo>
                <a:lnTo>
                  <a:pt x="519972" y="206247"/>
                </a:lnTo>
                <a:lnTo>
                  <a:pt x="516762" y="199770"/>
                </a:lnTo>
                <a:lnTo>
                  <a:pt x="526835" y="185439"/>
                </a:lnTo>
                <a:lnTo>
                  <a:pt x="547838" y="157587"/>
                </a:lnTo>
                <a:lnTo>
                  <a:pt x="557910" y="143255"/>
                </a:lnTo>
                <a:lnTo>
                  <a:pt x="560070" y="141096"/>
                </a:lnTo>
                <a:lnTo>
                  <a:pt x="562355" y="138937"/>
                </a:lnTo>
                <a:lnTo>
                  <a:pt x="562355" y="132460"/>
                </a:lnTo>
                <a:lnTo>
                  <a:pt x="560070" y="128142"/>
                </a:lnTo>
                <a:lnTo>
                  <a:pt x="560070" y="125856"/>
                </a:lnTo>
                <a:lnTo>
                  <a:pt x="545322" y="108019"/>
                </a:lnTo>
                <a:lnTo>
                  <a:pt x="537217" y="99821"/>
                </a:lnTo>
                <a:lnTo>
                  <a:pt x="201929" y="99821"/>
                </a:lnTo>
                <a:lnTo>
                  <a:pt x="145414" y="58673"/>
                </a:lnTo>
                <a:lnTo>
                  <a:pt x="143255" y="54228"/>
                </a:lnTo>
                <a:close/>
              </a:path>
              <a:path w="619125" h="619125">
                <a:moveTo>
                  <a:pt x="537976" y="516763"/>
                </a:moveTo>
                <a:lnTo>
                  <a:pt x="416813" y="516763"/>
                </a:lnTo>
                <a:lnTo>
                  <a:pt x="471170" y="560069"/>
                </a:lnTo>
                <a:lnTo>
                  <a:pt x="475487" y="562355"/>
                </a:lnTo>
                <a:lnTo>
                  <a:pt x="479805" y="564514"/>
                </a:lnTo>
                <a:lnTo>
                  <a:pt x="481964" y="564514"/>
                </a:lnTo>
                <a:lnTo>
                  <a:pt x="499383" y="554805"/>
                </a:lnTo>
                <a:lnTo>
                  <a:pt x="523493" y="532463"/>
                </a:lnTo>
                <a:lnTo>
                  <a:pt x="537976" y="516763"/>
                </a:lnTo>
                <a:close/>
              </a:path>
              <a:path w="619125" h="619125">
                <a:moveTo>
                  <a:pt x="519972" y="206247"/>
                </a:moveTo>
                <a:lnTo>
                  <a:pt x="308228" y="206247"/>
                </a:lnTo>
                <a:lnTo>
                  <a:pt x="349273" y="214252"/>
                </a:lnTo>
                <a:lnTo>
                  <a:pt x="382365" y="236092"/>
                </a:lnTo>
                <a:lnTo>
                  <a:pt x="404455" y="268505"/>
                </a:lnTo>
                <a:lnTo>
                  <a:pt x="412496" y="308228"/>
                </a:lnTo>
                <a:lnTo>
                  <a:pt x="404455" y="348362"/>
                </a:lnTo>
                <a:lnTo>
                  <a:pt x="382365" y="381555"/>
                </a:lnTo>
                <a:lnTo>
                  <a:pt x="349273" y="404151"/>
                </a:lnTo>
                <a:lnTo>
                  <a:pt x="308228" y="412495"/>
                </a:lnTo>
                <a:lnTo>
                  <a:pt x="518824" y="412495"/>
                </a:lnTo>
                <a:lnTo>
                  <a:pt x="521249" y="407415"/>
                </a:lnTo>
                <a:lnTo>
                  <a:pt x="525129" y="398398"/>
                </a:lnTo>
                <a:lnTo>
                  <a:pt x="528603" y="389381"/>
                </a:lnTo>
                <a:lnTo>
                  <a:pt x="531876" y="379983"/>
                </a:lnTo>
                <a:lnTo>
                  <a:pt x="607949" y="369062"/>
                </a:lnTo>
                <a:lnTo>
                  <a:pt x="614426" y="366902"/>
                </a:lnTo>
                <a:lnTo>
                  <a:pt x="618744" y="360425"/>
                </a:lnTo>
                <a:lnTo>
                  <a:pt x="618744" y="258317"/>
                </a:lnTo>
                <a:lnTo>
                  <a:pt x="614426" y="251840"/>
                </a:lnTo>
                <a:lnTo>
                  <a:pt x="605662" y="249681"/>
                </a:lnTo>
                <a:lnTo>
                  <a:pt x="534034" y="238759"/>
                </a:lnTo>
                <a:lnTo>
                  <a:pt x="530425" y="229024"/>
                </a:lnTo>
                <a:lnTo>
                  <a:pt x="526208" y="219265"/>
                </a:lnTo>
                <a:lnTo>
                  <a:pt x="521587" y="209506"/>
                </a:lnTo>
                <a:lnTo>
                  <a:pt x="519972" y="206247"/>
                </a:lnTo>
                <a:close/>
              </a:path>
              <a:path w="619125" h="619125">
                <a:moveTo>
                  <a:pt x="360425" y="0"/>
                </a:moveTo>
                <a:lnTo>
                  <a:pt x="256158" y="0"/>
                </a:lnTo>
                <a:lnTo>
                  <a:pt x="251840" y="4317"/>
                </a:lnTo>
                <a:lnTo>
                  <a:pt x="242649" y="47799"/>
                </a:lnTo>
                <a:lnTo>
                  <a:pt x="238759" y="84708"/>
                </a:lnTo>
                <a:lnTo>
                  <a:pt x="229058" y="88284"/>
                </a:lnTo>
                <a:lnTo>
                  <a:pt x="219535" y="92265"/>
                </a:lnTo>
                <a:lnTo>
                  <a:pt x="210417" y="96246"/>
                </a:lnTo>
                <a:lnTo>
                  <a:pt x="201929" y="99821"/>
                </a:lnTo>
                <a:lnTo>
                  <a:pt x="416813" y="99821"/>
                </a:lnTo>
                <a:lnTo>
                  <a:pt x="407416" y="95335"/>
                </a:lnTo>
                <a:lnTo>
                  <a:pt x="398399" y="91455"/>
                </a:lnTo>
                <a:lnTo>
                  <a:pt x="389381" y="87981"/>
                </a:lnTo>
                <a:lnTo>
                  <a:pt x="379983" y="84708"/>
                </a:lnTo>
                <a:lnTo>
                  <a:pt x="369061" y="10794"/>
                </a:lnTo>
                <a:lnTo>
                  <a:pt x="366902" y="4317"/>
                </a:lnTo>
                <a:lnTo>
                  <a:pt x="360425" y="0"/>
                </a:lnTo>
                <a:close/>
              </a:path>
              <a:path w="619125" h="619125">
                <a:moveTo>
                  <a:pt x="490600" y="54228"/>
                </a:moveTo>
                <a:lnTo>
                  <a:pt x="475487" y="54228"/>
                </a:lnTo>
                <a:lnTo>
                  <a:pt x="473328" y="56387"/>
                </a:lnTo>
                <a:lnTo>
                  <a:pt x="416813" y="99821"/>
                </a:lnTo>
                <a:lnTo>
                  <a:pt x="537217" y="99821"/>
                </a:lnTo>
                <a:lnTo>
                  <a:pt x="528097" y="90598"/>
                </a:lnTo>
                <a:lnTo>
                  <a:pt x="510063" y="74011"/>
                </a:lnTo>
                <a:lnTo>
                  <a:pt x="492886" y="58673"/>
                </a:lnTo>
                <a:lnTo>
                  <a:pt x="490600" y="54228"/>
                </a:lnTo>
                <a:close/>
              </a:path>
            </a:pathLst>
          </a:custGeom>
          <a:solidFill>
            <a:srgbClr val="FFFFFF"/>
          </a:solidFill>
        </p:spPr>
        <p:txBody>
          <a:bodyPr wrap="square" lIns="0" tIns="0" rIns="0" bIns="0" rtlCol="0"/>
          <a:lstStyle/>
          <a:p>
            <a:endParaRPr/>
          </a:p>
        </p:txBody>
      </p:sp>
      <p:sp>
        <p:nvSpPr>
          <p:cNvPr id="17" name="object 17"/>
          <p:cNvSpPr/>
          <p:nvPr/>
        </p:nvSpPr>
        <p:spPr>
          <a:xfrm>
            <a:off x="5736335" y="1207008"/>
            <a:ext cx="810767" cy="812291"/>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849111" y="1321308"/>
            <a:ext cx="294640" cy="291465"/>
          </a:xfrm>
          <a:custGeom>
            <a:avLst/>
            <a:gdLst/>
            <a:ahLst/>
            <a:cxnLst/>
            <a:rect l="l" t="t" r="r" b="b"/>
            <a:pathLst>
              <a:path w="294639" h="291465">
                <a:moveTo>
                  <a:pt x="294132" y="0"/>
                </a:moveTo>
                <a:lnTo>
                  <a:pt x="246486" y="3792"/>
                </a:lnTo>
                <a:lnTo>
                  <a:pt x="201265" y="14776"/>
                </a:lnTo>
                <a:lnTo>
                  <a:pt x="159078" y="32366"/>
                </a:lnTo>
                <a:lnTo>
                  <a:pt x="120536" y="55973"/>
                </a:lnTo>
                <a:lnTo>
                  <a:pt x="86248" y="85010"/>
                </a:lnTo>
                <a:lnTo>
                  <a:pt x="56826" y="118890"/>
                </a:lnTo>
                <a:lnTo>
                  <a:pt x="32880" y="157024"/>
                </a:lnTo>
                <a:lnTo>
                  <a:pt x="15020" y="198827"/>
                </a:lnTo>
                <a:lnTo>
                  <a:pt x="3856" y="243709"/>
                </a:lnTo>
                <a:lnTo>
                  <a:pt x="0" y="291083"/>
                </a:lnTo>
                <a:lnTo>
                  <a:pt x="71500" y="291083"/>
                </a:lnTo>
                <a:lnTo>
                  <a:pt x="75983" y="246599"/>
                </a:lnTo>
                <a:lnTo>
                  <a:pt x="88856" y="205095"/>
                </a:lnTo>
                <a:lnTo>
                  <a:pt x="109260" y="167481"/>
                </a:lnTo>
                <a:lnTo>
                  <a:pt x="136334" y="134667"/>
                </a:lnTo>
                <a:lnTo>
                  <a:pt x="169219" y="107562"/>
                </a:lnTo>
                <a:lnTo>
                  <a:pt x="207053" y="87076"/>
                </a:lnTo>
                <a:lnTo>
                  <a:pt x="248978" y="74117"/>
                </a:lnTo>
                <a:lnTo>
                  <a:pt x="294132" y="69595"/>
                </a:lnTo>
                <a:lnTo>
                  <a:pt x="294132" y="0"/>
                </a:lnTo>
                <a:close/>
              </a:path>
              <a:path w="294639" h="291465">
                <a:moveTo>
                  <a:pt x="294132" y="98043"/>
                </a:moveTo>
                <a:lnTo>
                  <a:pt x="249268" y="103092"/>
                </a:lnTo>
                <a:lnTo>
                  <a:pt x="208094" y="117497"/>
                </a:lnTo>
                <a:lnTo>
                  <a:pt x="171781" y="140151"/>
                </a:lnTo>
                <a:lnTo>
                  <a:pt x="141499" y="169945"/>
                </a:lnTo>
                <a:lnTo>
                  <a:pt x="118420" y="205771"/>
                </a:lnTo>
                <a:lnTo>
                  <a:pt x="103714" y="246520"/>
                </a:lnTo>
                <a:lnTo>
                  <a:pt x="98551" y="291083"/>
                </a:lnTo>
                <a:lnTo>
                  <a:pt x="154177" y="291083"/>
                </a:lnTo>
                <a:lnTo>
                  <a:pt x="154177" y="281558"/>
                </a:lnTo>
                <a:lnTo>
                  <a:pt x="222630" y="281558"/>
                </a:lnTo>
                <a:lnTo>
                  <a:pt x="228957" y="259252"/>
                </a:lnTo>
                <a:lnTo>
                  <a:pt x="242284" y="240649"/>
                </a:lnTo>
                <a:lnTo>
                  <a:pt x="261278" y="227070"/>
                </a:lnTo>
                <a:lnTo>
                  <a:pt x="284607" y="219837"/>
                </a:lnTo>
                <a:lnTo>
                  <a:pt x="284607" y="151891"/>
                </a:lnTo>
                <a:lnTo>
                  <a:pt x="294132" y="151891"/>
                </a:lnTo>
                <a:lnTo>
                  <a:pt x="294132" y="98043"/>
                </a:lnTo>
                <a:close/>
              </a:path>
              <a:path w="294639" h="291465">
                <a:moveTo>
                  <a:pt x="284607" y="235712"/>
                </a:moveTo>
                <a:lnTo>
                  <a:pt x="267751" y="240875"/>
                </a:lnTo>
                <a:lnTo>
                  <a:pt x="253587" y="250920"/>
                </a:lnTo>
                <a:lnTo>
                  <a:pt x="242994" y="264822"/>
                </a:lnTo>
                <a:lnTo>
                  <a:pt x="236854" y="281558"/>
                </a:lnTo>
                <a:lnTo>
                  <a:pt x="284607" y="281558"/>
                </a:lnTo>
                <a:lnTo>
                  <a:pt x="284607" y="235712"/>
                </a:lnTo>
                <a:close/>
              </a:path>
            </a:pathLst>
          </a:custGeom>
          <a:solidFill>
            <a:srgbClr val="E7E6E6"/>
          </a:solidFill>
        </p:spPr>
        <p:txBody>
          <a:bodyPr wrap="square" lIns="0" tIns="0" rIns="0" bIns="0" rtlCol="0"/>
          <a:lstStyle/>
          <a:p>
            <a:endParaRPr/>
          </a:p>
        </p:txBody>
      </p:sp>
      <p:sp>
        <p:nvSpPr>
          <p:cNvPr id="19" name="object 19"/>
          <p:cNvSpPr/>
          <p:nvPr/>
        </p:nvSpPr>
        <p:spPr>
          <a:xfrm>
            <a:off x="5849111" y="1612391"/>
            <a:ext cx="294640" cy="292735"/>
          </a:xfrm>
          <a:custGeom>
            <a:avLst/>
            <a:gdLst/>
            <a:ahLst/>
            <a:cxnLst/>
            <a:rect l="l" t="t" r="r" b="b"/>
            <a:pathLst>
              <a:path w="294639" h="292735">
                <a:moveTo>
                  <a:pt x="71500" y="0"/>
                </a:moveTo>
                <a:lnTo>
                  <a:pt x="0" y="0"/>
                </a:lnTo>
                <a:lnTo>
                  <a:pt x="3856" y="47602"/>
                </a:lnTo>
                <a:lnTo>
                  <a:pt x="15020" y="92707"/>
                </a:lnTo>
                <a:lnTo>
                  <a:pt x="32880" y="134724"/>
                </a:lnTo>
                <a:lnTo>
                  <a:pt x="56826" y="173059"/>
                </a:lnTo>
                <a:lnTo>
                  <a:pt x="86248" y="207121"/>
                </a:lnTo>
                <a:lnTo>
                  <a:pt x="120536" y="236317"/>
                </a:lnTo>
                <a:lnTo>
                  <a:pt x="159078" y="260056"/>
                </a:lnTo>
                <a:lnTo>
                  <a:pt x="201265" y="277745"/>
                </a:lnTo>
                <a:lnTo>
                  <a:pt x="246486" y="288793"/>
                </a:lnTo>
                <a:lnTo>
                  <a:pt x="294132" y="292608"/>
                </a:lnTo>
                <a:lnTo>
                  <a:pt x="294132" y="222631"/>
                </a:lnTo>
                <a:lnTo>
                  <a:pt x="248978" y="218086"/>
                </a:lnTo>
                <a:lnTo>
                  <a:pt x="207053" y="205061"/>
                </a:lnTo>
                <a:lnTo>
                  <a:pt x="169219" y="184469"/>
                </a:lnTo>
                <a:lnTo>
                  <a:pt x="136334" y="157225"/>
                </a:lnTo>
                <a:lnTo>
                  <a:pt x="109260" y="124243"/>
                </a:lnTo>
                <a:lnTo>
                  <a:pt x="88856" y="86435"/>
                </a:lnTo>
                <a:lnTo>
                  <a:pt x="75983" y="44716"/>
                </a:lnTo>
                <a:lnTo>
                  <a:pt x="71500" y="0"/>
                </a:lnTo>
                <a:close/>
              </a:path>
              <a:path w="294639" h="292735">
                <a:moveTo>
                  <a:pt x="154177" y="0"/>
                </a:moveTo>
                <a:lnTo>
                  <a:pt x="98551" y="0"/>
                </a:lnTo>
                <a:lnTo>
                  <a:pt x="103714" y="44299"/>
                </a:lnTo>
                <a:lnTo>
                  <a:pt x="118420" y="85069"/>
                </a:lnTo>
                <a:lnTo>
                  <a:pt x="141499" y="121111"/>
                </a:lnTo>
                <a:lnTo>
                  <a:pt x="171781" y="151228"/>
                </a:lnTo>
                <a:lnTo>
                  <a:pt x="208094" y="174223"/>
                </a:lnTo>
                <a:lnTo>
                  <a:pt x="249268" y="188898"/>
                </a:lnTo>
                <a:lnTo>
                  <a:pt x="294132" y="194056"/>
                </a:lnTo>
                <a:lnTo>
                  <a:pt x="294132" y="139954"/>
                </a:lnTo>
                <a:lnTo>
                  <a:pt x="284607" y="139954"/>
                </a:lnTo>
                <a:lnTo>
                  <a:pt x="284607" y="71500"/>
                </a:lnTo>
                <a:lnTo>
                  <a:pt x="261278" y="64317"/>
                </a:lnTo>
                <a:lnTo>
                  <a:pt x="242284" y="50704"/>
                </a:lnTo>
                <a:lnTo>
                  <a:pt x="228957" y="31996"/>
                </a:lnTo>
                <a:lnTo>
                  <a:pt x="222630" y="9525"/>
                </a:lnTo>
                <a:lnTo>
                  <a:pt x="154177" y="9525"/>
                </a:lnTo>
                <a:lnTo>
                  <a:pt x="154177" y="0"/>
                </a:lnTo>
                <a:close/>
              </a:path>
              <a:path w="294639" h="292735">
                <a:moveTo>
                  <a:pt x="284607" y="9525"/>
                </a:moveTo>
                <a:lnTo>
                  <a:pt x="236854" y="9525"/>
                </a:lnTo>
                <a:lnTo>
                  <a:pt x="242994" y="26354"/>
                </a:lnTo>
                <a:lnTo>
                  <a:pt x="253587" y="40338"/>
                </a:lnTo>
                <a:lnTo>
                  <a:pt x="267751" y="50440"/>
                </a:lnTo>
                <a:lnTo>
                  <a:pt x="284607" y="55625"/>
                </a:lnTo>
                <a:lnTo>
                  <a:pt x="284607" y="9525"/>
                </a:lnTo>
                <a:close/>
              </a:path>
            </a:pathLst>
          </a:custGeom>
          <a:solidFill>
            <a:srgbClr val="EC7C30"/>
          </a:solidFill>
        </p:spPr>
        <p:txBody>
          <a:bodyPr wrap="square" lIns="0" tIns="0" rIns="0" bIns="0" rtlCol="0"/>
          <a:lstStyle/>
          <a:p>
            <a:endParaRPr/>
          </a:p>
        </p:txBody>
      </p:sp>
      <p:sp>
        <p:nvSpPr>
          <p:cNvPr id="20" name="object 20"/>
          <p:cNvSpPr/>
          <p:nvPr/>
        </p:nvSpPr>
        <p:spPr>
          <a:xfrm>
            <a:off x="6143244" y="1612391"/>
            <a:ext cx="291465" cy="292735"/>
          </a:xfrm>
          <a:custGeom>
            <a:avLst/>
            <a:gdLst/>
            <a:ahLst/>
            <a:cxnLst/>
            <a:rect l="l" t="t" r="r" b="b"/>
            <a:pathLst>
              <a:path w="291464" h="292735">
                <a:moveTo>
                  <a:pt x="291083" y="0"/>
                </a:moveTo>
                <a:lnTo>
                  <a:pt x="221487" y="0"/>
                </a:lnTo>
                <a:lnTo>
                  <a:pt x="216966" y="44716"/>
                </a:lnTo>
                <a:lnTo>
                  <a:pt x="204007" y="86435"/>
                </a:lnTo>
                <a:lnTo>
                  <a:pt x="183521" y="124243"/>
                </a:lnTo>
                <a:lnTo>
                  <a:pt x="156416" y="157226"/>
                </a:lnTo>
                <a:lnTo>
                  <a:pt x="123602" y="184469"/>
                </a:lnTo>
                <a:lnTo>
                  <a:pt x="85988" y="205061"/>
                </a:lnTo>
                <a:lnTo>
                  <a:pt x="44484" y="218086"/>
                </a:lnTo>
                <a:lnTo>
                  <a:pt x="0" y="222631"/>
                </a:lnTo>
                <a:lnTo>
                  <a:pt x="0" y="292608"/>
                </a:lnTo>
                <a:lnTo>
                  <a:pt x="46973" y="288793"/>
                </a:lnTo>
                <a:lnTo>
                  <a:pt x="91622" y="277745"/>
                </a:lnTo>
                <a:lnTo>
                  <a:pt x="133330" y="260056"/>
                </a:lnTo>
                <a:lnTo>
                  <a:pt x="171480" y="236317"/>
                </a:lnTo>
                <a:lnTo>
                  <a:pt x="205454" y="207121"/>
                </a:lnTo>
                <a:lnTo>
                  <a:pt x="234635" y="173059"/>
                </a:lnTo>
                <a:lnTo>
                  <a:pt x="258405" y="134724"/>
                </a:lnTo>
                <a:lnTo>
                  <a:pt x="276148" y="92707"/>
                </a:lnTo>
                <a:lnTo>
                  <a:pt x="287247" y="47602"/>
                </a:lnTo>
                <a:lnTo>
                  <a:pt x="291083" y="0"/>
                </a:lnTo>
                <a:close/>
              </a:path>
              <a:path w="291464" h="292735">
                <a:moveTo>
                  <a:pt x="193039" y="0"/>
                </a:moveTo>
                <a:lnTo>
                  <a:pt x="139191" y="0"/>
                </a:lnTo>
                <a:lnTo>
                  <a:pt x="139191" y="9525"/>
                </a:lnTo>
                <a:lnTo>
                  <a:pt x="69595" y="9525"/>
                </a:lnTo>
                <a:lnTo>
                  <a:pt x="63291" y="31996"/>
                </a:lnTo>
                <a:lnTo>
                  <a:pt x="50022" y="50704"/>
                </a:lnTo>
                <a:lnTo>
                  <a:pt x="31109" y="64317"/>
                </a:lnTo>
                <a:lnTo>
                  <a:pt x="7873" y="71500"/>
                </a:lnTo>
                <a:lnTo>
                  <a:pt x="7873" y="139954"/>
                </a:lnTo>
                <a:lnTo>
                  <a:pt x="0" y="139954"/>
                </a:lnTo>
                <a:lnTo>
                  <a:pt x="0" y="194056"/>
                </a:lnTo>
                <a:lnTo>
                  <a:pt x="44083" y="188898"/>
                </a:lnTo>
                <a:lnTo>
                  <a:pt x="84645" y="174223"/>
                </a:lnTo>
                <a:lnTo>
                  <a:pt x="120498" y="151228"/>
                </a:lnTo>
                <a:lnTo>
                  <a:pt x="150452" y="121111"/>
                </a:lnTo>
                <a:lnTo>
                  <a:pt x="173319" y="85069"/>
                </a:lnTo>
                <a:lnTo>
                  <a:pt x="187911" y="44299"/>
                </a:lnTo>
                <a:lnTo>
                  <a:pt x="193039" y="0"/>
                </a:lnTo>
                <a:close/>
              </a:path>
              <a:path w="291464" h="292735">
                <a:moveTo>
                  <a:pt x="55371" y="9525"/>
                </a:moveTo>
                <a:lnTo>
                  <a:pt x="7873" y="9525"/>
                </a:lnTo>
                <a:lnTo>
                  <a:pt x="7873" y="55625"/>
                </a:lnTo>
                <a:lnTo>
                  <a:pt x="24653" y="50440"/>
                </a:lnTo>
                <a:lnTo>
                  <a:pt x="38766" y="40338"/>
                </a:lnTo>
                <a:lnTo>
                  <a:pt x="49307" y="26354"/>
                </a:lnTo>
                <a:lnTo>
                  <a:pt x="55371" y="9525"/>
                </a:lnTo>
                <a:close/>
              </a:path>
            </a:pathLst>
          </a:custGeom>
          <a:solidFill>
            <a:srgbClr val="A4A4A4"/>
          </a:solidFill>
        </p:spPr>
        <p:txBody>
          <a:bodyPr wrap="square" lIns="0" tIns="0" rIns="0" bIns="0" rtlCol="0"/>
          <a:lstStyle/>
          <a:p>
            <a:endParaRPr/>
          </a:p>
        </p:txBody>
      </p:sp>
      <p:sp>
        <p:nvSpPr>
          <p:cNvPr id="21" name="object 21"/>
          <p:cNvSpPr/>
          <p:nvPr/>
        </p:nvSpPr>
        <p:spPr>
          <a:xfrm>
            <a:off x="6143244" y="1321308"/>
            <a:ext cx="291465" cy="291465"/>
          </a:xfrm>
          <a:custGeom>
            <a:avLst/>
            <a:gdLst/>
            <a:ahLst/>
            <a:cxnLst/>
            <a:rect l="l" t="t" r="r" b="b"/>
            <a:pathLst>
              <a:path w="291464" h="291465">
                <a:moveTo>
                  <a:pt x="0" y="98043"/>
                </a:moveTo>
                <a:lnTo>
                  <a:pt x="0" y="151891"/>
                </a:lnTo>
                <a:lnTo>
                  <a:pt x="7873" y="151891"/>
                </a:lnTo>
                <a:lnTo>
                  <a:pt x="7873" y="219837"/>
                </a:lnTo>
                <a:lnTo>
                  <a:pt x="31109" y="227070"/>
                </a:lnTo>
                <a:lnTo>
                  <a:pt x="50022" y="240649"/>
                </a:lnTo>
                <a:lnTo>
                  <a:pt x="63291" y="259252"/>
                </a:lnTo>
                <a:lnTo>
                  <a:pt x="69595" y="281558"/>
                </a:lnTo>
                <a:lnTo>
                  <a:pt x="139191" y="281558"/>
                </a:lnTo>
                <a:lnTo>
                  <a:pt x="139191" y="291083"/>
                </a:lnTo>
                <a:lnTo>
                  <a:pt x="193039" y="291083"/>
                </a:lnTo>
                <a:lnTo>
                  <a:pt x="187911" y="246520"/>
                </a:lnTo>
                <a:lnTo>
                  <a:pt x="173319" y="205771"/>
                </a:lnTo>
                <a:lnTo>
                  <a:pt x="150452" y="169945"/>
                </a:lnTo>
                <a:lnTo>
                  <a:pt x="120498" y="140151"/>
                </a:lnTo>
                <a:lnTo>
                  <a:pt x="84645" y="117497"/>
                </a:lnTo>
                <a:lnTo>
                  <a:pt x="44083" y="103092"/>
                </a:lnTo>
                <a:lnTo>
                  <a:pt x="0" y="98043"/>
                </a:lnTo>
                <a:close/>
              </a:path>
              <a:path w="291464" h="291465">
                <a:moveTo>
                  <a:pt x="0" y="0"/>
                </a:moveTo>
                <a:lnTo>
                  <a:pt x="0" y="69595"/>
                </a:lnTo>
                <a:lnTo>
                  <a:pt x="44484" y="74117"/>
                </a:lnTo>
                <a:lnTo>
                  <a:pt x="85988" y="87076"/>
                </a:lnTo>
                <a:lnTo>
                  <a:pt x="123602" y="107562"/>
                </a:lnTo>
                <a:lnTo>
                  <a:pt x="156416" y="134667"/>
                </a:lnTo>
                <a:lnTo>
                  <a:pt x="183521" y="167481"/>
                </a:lnTo>
                <a:lnTo>
                  <a:pt x="204007" y="205095"/>
                </a:lnTo>
                <a:lnTo>
                  <a:pt x="216966" y="246599"/>
                </a:lnTo>
                <a:lnTo>
                  <a:pt x="221487" y="291083"/>
                </a:lnTo>
                <a:lnTo>
                  <a:pt x="291083" y="291083"/>
                </a:lnTo>
                <a:lnTo>
                  <a:pt x="287247" y="243709"/>
                </a:lnTo>
                <a:lnTo>
                  <a:pt x="276148" y="198827"/>
                </a:lnTo>
                <a:lnTo>
                  <a:pt x="258405" y="157024"/>
                </a:lnTo>
                <a:lnTo>
                  <a:pt x="234635" y="118890"/>
                </a:lnTo>
                <a:lnTo>
                  <a:pt x="205454" y="85010"/>
                </a:lnTo>
                <a:lnTo>
                  <a:pt x="171480" y="55973"/>
                </a:lnTo>
                <a:lnTo>
                  <a:pt x="133330" y="32366"/>
                </a:lnTo>
                <a:lnTo>
                  <a:pt x="91622" y="14776"/>
                </a:lnTo>
                <a:lnTo>
                  <a:pt x="46973" y="3792"/>
                </a:lnTo>
                <a:lnTo>
                  <a:pt x="0" y="0"/>
                </a:lnTo>
                <a:close/>
              </a:path>
              <a:path w="291464" h="291465">
                <a:moveTo>
                  <a:pt x="7873" y="235712"/>
                </a:moveTo>
                <a:lnTo>
                  <a:pt x="7873" y="281558"/>
                </a:lnTo>
                <a:lnTo>
                  <a:pt x="55371" y="281558"/>
                </a:lnTo>
                <a:lnTo>
                  <a:pt x="49307" y="264822"/>
                </a:lnTo>
                <a:lnTo>
                  <a:pt x="38766" y="250920"/>
                </a:lnTo>
                <a:lnTo>
                  <a:pt x="24653" y="240875"/>
                </a:lnTo>
                <a:lnTo>
                  <a:pt x="7873" y="235712"/>
                </a:lnTo>
                <a:close/>
              </a:path>
            </a:pathLst>
          </a:custGeom>
          <a:solidFill>
            <a:srgbClr val="FFC000"/>
          </a:solidFill>
        </p:spPr>
        <p:txBody>
          <a:bodyPr wrap="square" lIns="0" tIns="0" rIns="0" bIns="0" rtlCol="0"/>
          <a:lstStyle/>
          <a:p>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183123"/>
            <a:ext cx="1990343" cy="11157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285232"/>
            <a:ext cx="530860" cy="1014094"/>
          </a:xfrm>
          <a:custGeom>
            <a:avLst/>
            <a:gdLst/>
            <a:ahLst/>
            <a:cxnLst/>
            <a:rect l="l" t="t" r="r" b="b"/>
            <a:pathLst>
              <a:path w="530860" h="1014095">
                <a:moveTo>
                  <a:pt x="530351" y="0"/>
                </a:moveTo>
                <a:lnTo>
                  <a:pt x="0" y="449740"/>
                </a:lnTo>
                <a:lnTo>
                  <a:pt x="0" y="1013673"/>
                </a:lnTo>
                <a:lnTo>
                  <a:pt x="530351" y="266700"/>
                </a:lnTo>
                <a:lnTo>
                  <a:pt x="530351" y="0"/>
                </a:lnTo>
                <a:close/>
              </a:path>
            </a:pathLst>
          </a:custGeom>
          <a:solidFill>
            <a:srgbClr val="000000">
              <a:alpha val="34901"/>
            </a:srgbClr>
          </a:solidFill>
        </p:spPr>
        <p:txBody>
          <a:bodyPr wrap="square" lIns="0" tIns="0" rIns="0" bIns="0" rtlCol="0"/>
          <a:lstStyle/>
          <a:p>
            <a:endParaRPr/>
          </a:p>
        </p:txBody>
      </p:sp>
      <p:sp>
        <p:nvSpPr>
          <p:cNvPr id="4" name="object 4"/>
          <p:cNvSpPr/>
          <p:nvPr/>
        </p:nvSpPr>
        <p:spPr>
          <a:xfrm>
            <a:off x="0" y="4120896"/>
            <a:ext cx="3261360" cy="830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4224528"/>
            <a:ext cx="722630" cy="727075"/>
          </a:xfrm>
          <a:custGeom>
            <a:avLst/>
            <a:gdLst/>
            <a:ahLst/>
            <a:cxnLst/>
            <a:rect l="l" t="t" r="r" b="b"/>
            <a:pathLst>
              <a:path w="722630" h="727075">
                <a:moveTo>
                  <a:pt x="722376" y="0"/>
                </a:moveTo>
                <a:lnTo>
                  <a:pt x="0" y="157099"/>
                </a:lnTo>
                <a:lnTo>
                  <a:pt x="0" y="726948"/>
                </a:lnTo>
                <a:lnTo>
                  <a:pt x="722376" y="265049"/>
                </a:lnTo>
                <a:lnTo>
                  <a:pt x="722376" y="0"/>
                </a:lnTo>
                <a:close/>
              </a:path>
            </a:pathLst>
          </a:custGeom>
          <a:solidFill>
            <a:srgbClr val="000000">
              <a:alpha val="34901"/>
            </a:srgbClr>
          </a:solidFill>
        </p:spPr>
        <p:txBody>
          <a:bodyPr wrap="square" lIns="0" tIns="0" rIns="0" bIns="0" rtlCol="0"/>
          <a:lstStyle/>
          <a:p>
            <a:endParaRPr/>
          </a:p>
        </p:txBody>
      </p:sp>
      <p:sp>
        <p:nvSpPr>
          <p:cNvPr id="6" name="object 6"/>
          <p:cNvSpPr/>
          <p:nvPr/>
        </p:nvSpPr>
        <p:spPr>
          <a:xfrm>
            <a:off x="0" y="3637788"/>
            <a:ext cx="4273550" cy="568960"/>
          </a:xfrm>
          <a:custGeom>
            <a:avLst/>
            <a:gdLst/>
            <a:ahLst/>
            <a:cxnLst/>
            <a:rect l="l" t="t" r="r" b="b"/>
            <a:pathLst>
              <a:path w="4273550" h="568960">
                <a:moveTo>
                  <a:pt x="0" y="0"/>
                </a:moveTo>
                <a:lnTo>
                  <a:pt x="0" y="568451"/>
                </a:lnTo>
                <a:lnTo>
                  <a:pt x="722274" y="414400"/>
                </a:lnTo>
                <a:lnTo>
                  <a:pt x="4036328" y="414400"/>
                </a:lnTo>
                <a:lnTo>
                  <a:pt x="4273296" y="285876"/>
                </a:lnTo>
                <a:lnTo>
                  <a:pt x="4028147" y="149225"/>
                </a:lnTo>
                <a:lnTo>
                  <a:pt x="722274" y="149225"/>
                </a:lnTo>
                <a:lnTo>
                  <a:pt x="0" y="0"/>
                </a:lnTo>
                <a:close/>
              </a:path>
              <a:path w="4273550" h="568960">
                <a:moveTo>
                  <a:pt x="4036328" y="414400"/>
                </a:moveTo>
                <a:lnTo>
                  <a:pt x="3843147" y="414400"/>
                </a:lnTo>
                <a:lnTo>
                  <a:pt x="3843147" y="519175"/>
                </a:lnTo>
                <a:lnTo>
                  <a:pt x="4036328" y="414400"/>
                </a:lnTo>
                <a:close/>
              </a:path>
              <a:path w="4273550" h="568960">
                <a:moveTo>
                  <a:pt x="3843147" y="46100"/>
                </a:moveTo>
                <a:lnTo>
                  <a:pt x="3843147" y="149225"/>
                </a:lnTo>
                <a:lnTo>
                  <a:pt x="4028147" y="149225"/>
                </a:lnTo>
                <a:lnTo>
                  <a:pt x="3843147" y="46100"/>
                </a:lnTo>
                <a:close/>
              </a:path>
            </a:pathLst>
          </a:custGeom>
          <a:solidFill>
            <a:srgbClr val="92D050"/>
          </a:solidFill>
        </p:spPr>
        <p:txBody>
          <a:bodyPr wrap="square" lIns="0" tIns="0" rIns="0" bIns="0" rtlCol="0"/>
          <a:lstStyle/>
          <a:p>
            <a:endParaRPr/>
          </a:p>
        </p:txBody>
      </p:sp>
      <p:sp>
        <p:nvSpPr>
          <p:cNvPr id="7" name="object 7"/>
          <p:cNvSpPr/>
          <p:nvPr/>
        </p:nvSpPr>
        <p:spPr>
          <a:xfrm>
            <a:off x="0" y="3637788"/>
            <a:ext cx="722630" cy="568960"/>
          </a:xfrm>
          <a:custGeom>
            <a:avLst/>
            <a:gdLst/>
            <a:ahLst/>
            <a:cxnLst/>
            <a:rect l="l" t="t" r="r" b="b"/>
            <a:pathLst>
              <a:path w="722630" h="568960">
                <a:moveTo>
                  <a:pt x="0" y="0"/>
                </a:moveTo>
                <a:lnTo>
                  <a:pt x="0" y="568451"/>
                </a:lnTo>
                <a:lnTo>
                  <a:pt x="722376" y="414400"/>
                </a:lnTo>
                <a:lnTo>
                  <a:pt x="722376" y="149225"/>
                </a:lnTo>
                <a:lnTo>
                  <a:pt x="0" y="0"/>
                </a:lnTo>
                <a:close/>
              </a:path>
            </a:pathLst>
          </a:custGeom>
          <a:solidFill>
            <a:srgbClr val="92D050"/>
          </a:solidFill>
        </p:spPr>
        <p:txBody>
          <a:bodyPr wrap="square" lIns="0" tIns="0" rIns="0" bIns="0" rtlCol="0"/>
          <a:lstStyle/>
          <a:p>
            <a:endParaRPr/>
          </a:p>
        </p:txBody>
      </p:sp>
      <p:sp>
        <p:nvSpPr>
          <p:cNvPr id="8" name="object 8"/>
          <p:cNvSpPr/>
          <p:nvPr/>
        </p:nvSpPr>
        <p:spPr>
          <a:xfrm>
            <a:off x="0" y="2069592"/>
            <a:ext cx="3261360" cy="164896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0" y="2069592"/>
            <a:ext cx="722630" cy="1027430"/>
          </a:xfrm>
          <a:custGeom>
            <a:avLst/>
            <a:gdLst/>
            <a:ahLst/>
            <a:cxnLst/>
            <a:rect l="l" t="t" r="r" b="b"/>
            <a:pathLst>
              <a:path w="722630" h="1027430">
                <a:moveTo>
                  <a:pt x="0" y="0"/>
                </a:moveTo>
                <a:lnTo>
                  <a:pt x="0" y="568325"/>
                </a:lnTo>
                <a:lnTo>
                  <a:pt x="722376" y="1027176"/>
                </a:lnTo>
                <a:lnTo>
                  <a:pt x="722376" y="762000"/>
                </a:lnTo>
                <a:lnTo>
                  <a:pt x="0" y="0"/>
                </a:lnTo>
                <a:close/>
              </a:path>
            </a:pathLst>
          </a:custGeom>
          <a:solidFill>
            <a:srgbClr val="000000">
              <a:alpha val="34901"/>
            </a:srgbClr>
          </a:solidFill>
        </p:spPr>
        <p:txBody>
          <a:bodyPr wrap="square" lIns="0" tIns="0" rIns="0" bIns="0" rtlCol="0"/>
          <a:lstStyle/>
          <a:p>
            <a:endParaRPr/>
          </a:p>
        </p:txBody>
      </p:sp>
      <p:sp>
        <p:nvSpPr>
          <p:cNvPr id="10" name="object 10"/>
          <p:cNvSpPr/>
          <p:nvPr/>
        </p:nvSpPr>
        <p:spPr>
          <a:xfrm>
            <a:off x="2535935" y="4824984"/>
            <a:ext cx="1738630" cy="253365"/>
          </a:xfrm>
          <a:custGeom>
            <a:avLst/>
            <a:gdLst/>
            <a:ahLst/>
            <a:cxnLst/>
            <a:rect l="l" t="t" r="r" b="b"/>
            <a:pathLst>
              <a:path w="1738629" h="253364">
                <a:moveTo>
                  <a:pt x="1738249" y="253111"/>
                </a:moveTo>
                <a:lnTo>
                  <a:pt x="869061" y="253111"/>
                </a:lnTo>
                <a:lnTo>
                  <a:pt x="869061" y="0"/>
                </a:lnTo>
                <a:lnTo>
                  <a:pt x="0" y="0"/>
                </a:lnTo>
              </a:path>
            </a:pathLst>
          </a:custGeom>
          <a:ln w="9144">
            <a:solidFill>
              <a:srgbClr val="94A4A6"/>
            </a:solidFill>
            <a:prstDash val="sysDash"/>
          </a:ln>
        </p:spPr>
        <p:txBody>
          <a:bodyPr wrap="square" lIns="0" tIns="0" rIns="0" bIns="0" rtlCol="0"/>
          <a:lstStyle/>
          <a:p>
            <a:endParaRPr/>
          </a:p>
        </p:txBody>
      </p:sp>
      <p:sp>
        <p:nvSpPr>
          <p:cNvPr id="11" name="object 11"/>
          <p:cNvSpPr/>
          <p:nvPr/>
        </p:nvSpPr>
        <p:spPr>
          <a:xfrm>
            <a:off x="3261359" y="4346447"/>
            <a:ext cx="1139190" cy="127635"/>
          </a:xfrm>
          <a:custGeom>
            <a:avLst/>
            <a:gdLst/>
            <a:ahLst/>
            <a:cxnLst/>
            <a:rect l="l" t="t" r="r" b="b"/>
            <a:pathLst>
              <a:path w="1139189" h="127635">
                <a:moveTo>
                  <a:pt x="1139063" y="127634"/>
                </a:moveTo>
                <a:lnTo>
                  <a:pt x="569594" y="127634"/>
                </a:lnTo>
                <a:lnTo>
                  <a:pt x="569594" y="0"/>
                </a:lnTo>
                <a:lnTo>
                  <a:pt x="0" y="0"/>
                </a:lnTo>
              </a:path>
            </a:pathLst>
          </a:custGeom>
          <a:ln w="9144">
            <a:solidFill>
              <a:srgbClr val="94A4A6"/>
            </a:solidFill>
            <a:prstDash val="sysDash"/>
          </a:ln>
        </p:spPr>
        <p:txBody>
          <a:bodyPr wrap="square" lIns="0" tIns="0" rIns="0" bIns="0" rtlCol="0"/>
          <a:lstStyle/>
          <a:p>
            <a:endParaRPr/>
          </a:p>
        </p:txBody>
      </p:sp>
      <p:sp>
        <p:nvSpPr>
          <p:cNvPr id="12" name="object 12"/>
          <p:cNvSpPr/>
          <p:nvPr/>
        </p:nvSpPr>
        <p:spPr>
          <a:xfrm>
            <a:off x="4354067" y="5010911"/>
            <a:ext cx="135636" cy="13411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450079" y="4405884"/>
            <a:ext cx="134112" cy="135636"/>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419600" y="3864864"/>
            <a:ext cx="134112" cy="134112"/>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3250692" y="3345179"/>
            <a:ext cx="1139190" cy="115570"/>
          </a:xfrm>
          <a:custGeom>
            <a:avLst/>
            <a:gdLst/>
            <a:ahLst/>
            <a:cxnLst/>
            <a:rect l="l" t="t" r="r" b="b"/>
            <a:pathLst>
              <a:path w="1139189" h="115570">
                <a:moveTo>
                  <a:pt x="1139062" y="0"/>
                </a:moveTo>
                <a:lnTo>
                  <a:pt x="569594" y="0"/>
                </a:lnTo>
                <a:lnTo>
                  <a:pt x="569594" y="115570"/>
                </a:lnTo>
                <a:lnTo>
                  <a:pt x="0" y="115570"/>
                </a:lnTo>
              </a:path>
            </a:pathLst>
          </a:custGeom>
          <a:ln w="9144">
            <a:solidFill>
              <a:srgbClr val="94A4A6"/>
            </a:solidFill>
            <a:prstDash val="sysDash"/>
          </a:ln>
        </p:spPr>
        <p:txBody>
          <a:bodyPr wrap="square" lIns="0" tIns="0" rIns="0" bIns="0" rtlCol="0"/>
          <a:lstStyle/>
          <a:p>
            <a:endParaRPr/>
          </a:p>
        </p:txBody>
      </p:sp>
      <p:sp>
        <p:nvSpPr>
          <p:cNvPr id="16" name="object 16"/>
          <p:cNvSpPr/>
          <p:nvPr/>
        </p:nvSpPr>
        <p:spPr>
          <a:xfrm>
            <a:off x="2019300" y="1979676"/>
            <a:ext cx="1738630" cy="292735"/>
          </a:xfrm>
          <a:custGeom>
            <a:avLst/>
            <a:gdLst/>
            <a:ahLst/>
            <a:cxnLst/>
            <a:rect l="l" t="t" r="r" b="b"/>
            <a:pathLst>
              <a:path w="1738629" h="292735">
                <a:moveTo>
                  <a:pt x="1738249" y="0"/>
                </a:moveTo>
                <a:lnTo>
                  <a:pt x="869061" y="0"/>
                </a:lnTo>
                <a:lnTo>
                  <a:pt x="869061" y="292608"/>
                </a:lnTo>
                <a:lnTo>
                  <a:pt x="0" y="292608"/>
                </a:lnTo>
              </a:path>
            </a:pathLst>
          </a:custGeom>
          <a:ln w="9144">
            <a:solidFill>
              <a:srgbClr val="94A4A6"/>
            </a:solidFill>
            <a:prstDash val="sysDash"/>
          </a:ln>
        </p:spPr>
        <p:txBody>
          <a:bodyPr wrap="square" lIns="0" tIns="0" rIns="0" bIns="0" rtlCol="0"/>
          <a:lstStyle/>
          <a:p>
            <a:endParaRPr/>
          </a:p>
        </p:txBody>
      </p:sp>
      <p:sp>
        <p:nvSpPr>
          <p:cNvPr id="17" name="object 17"/>
          <p:cNvSpPr/>
          <p:nvPr/>
        </p:nvSpPr>
        <p:spPr>
          <a:xfrm>
            <a:off x="3826764" y="1938527"/>
            <a:ext cx="135636" cy="135636"/>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4480559" y="3256788"/>
            <a:ext cx="134112" cy="135636"/>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0" y="4512564"/>
            <a:ext cx="2660903" cy="1119546"/>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0" y="4614671"/>
            <a:ext cx="711835" cy="1017905"/>
          </a:xfrm>
          <a:custGeom>
            <a:avLst/>
            <a:gdLst/>
            <a:ahLst/>
            <a:cxnLst/>
            <a:rect l="l" t="t" r="r" b="b"/>
            <a:pathLst>
              <a:path w="711835" h="1017904">
                <a:moveTo>
                  <a:pt x="711707" y="0"/>
                </a:moveTo>
                <a:lnTo>
                  <a:pt x="0" y="451949"/>
                </a:lnTo>
                <a:lnTo>
                  <a:pt x="0" y="1017445"/>
                </a:lnTo>
                <a:lnTo>
                  <a:pt x="711707" y="266700"/>
                </a:lnTo>
                <a:lnTo>
                  <a:pt x="711707" y="0"/>
                </a:lnTo>
                <a:close/>
              </a:path>
            </a:pathLst>
          </a:custGeom>
          <a:solidFill>
            <a:srgbClr val="000000">
              <a:alpha val="34901"/>
            </a:srgbClr>
          </a:solidFill>
        </p:spPr>
        <p:txBody>
          <a:bodyPr wrap="square" lIns="0" tIns="0" rIns="0" bIns="0" rtlCol="0"/>
          <a:lstStyle/>
          <a:p>
            <a:endParaRPr/>
          </a:p>
        </p:txBody>
      </p:sp>
      <p:sp>
        <p:nvSpPr>
          <p:cNvPr id="21" name="object 21"/>
          <p:cNvSpPr/>
          <p:nvPr/>
        </p:nvSpPr>
        <p:spPr>
          <a:xfrm>
            <a:off x="0" y="1432748"/>
            <a:ext cx="1990343" cy="1090996"/>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0" y="1432774"/>
            <a:ext cx="518159" cy="989330"/>
          </a:xfrm>
          <a:custGeom>
            <a:avLst/>
            <a:gdLst/>
            <a:ahLst/>
            <a:cxnLst/>
            <a:rect l="l" t="t" r="r" b="b"/>
            <a:pathLst>
              <a:path w="518159" h="989330">
                <a:moveTo>
                  <a:pt x="0" y="0"/>
                </a:moveTo>
                <a:lnTo>
                  <a:pt x="0" y="553082"/>
                </a:lnTo>
                <a:lnTo>
                  <a:pt x="518159" y="988861"/>
                </a:lnTo>
                <a:lnTo>
                  <a:pt x="518159" y="723685"/>
                </a:lnTo>
                <a:lnTo>
                  <a:pt x="0" y="0"/>
                </a:lnTo>
                <a:close/>
              </a:path>
            </a:pathLst>
          </a:custGeom>
          <a:solidFill>
            <a:srgbClr val="000000">
              <a:alpha val="34901"/>
            </a:srgbClr>
          </a:solidFill>
        </p:spPr>
        <p:txBody>
          <a:bodyPr wrap="square" lIns="0" tIns="0" rIns="0" bIns="0" rtlCol="0"/>
          <a:lstStyle/>
          <a:p>
            <a:endParaRPr/>
          </a:p>
        </p:txBody>
      </p:sp>
      <p:sp>
        <p:nvSpPr>
          <p:cNvPr id="23" name="object 23"/>
          <p:cNvSpPr/>
          <p:nvPr/>
        </p:nvSpPr>
        <p:spPr>
          <a:xfrm>
            <a:off x="2615183" y="2647188"/>
            <a:ext cx="1738630" cy="292735"/>
          </a:xfrm>
          <a:custGeom>
            <a:avLst/>
            <a:gdLst/>
            <a:ahLst/>
            <a:cxnLst/>
            <a:rect l="l" t="t" r="r" b="b"/>
            <a:pathLst>
              <a:path w="1738629" h="292735">
                <a:moveTo>
                  <a:pt x="1738249" y="0"/>
                </a:moveTo>
                <a:lnTo>
                  <a:pt x="869061" y="0"/>
                </a:lnTo>
                <a:lnTo>
                  <a:pt x="869061" y="292608"/>
                </a:lnTo>
                <a:lnTo>
                  <a:pt x="0" y="292608"/>
                </a:lnTo>
              </a:path>
            </a:pathLst>
          </a:custGeom>
          <a:ln w="9144">
            <a:solidFill>
              <a:srgbClr val="94A4A6"/>
            </a:solidFill>
            <a:prstDash val="sysDash"/>
          </a:ln>
        </p:spPr>
        <p:txBody>
          <a:bodyPr wrap="square" lIns="0" tIns="0" rIns="0" bIns="0" rtlCol="0"/>
          <a:lstStyle/>
          <a:p>
            <a:endParaRPr/>
          </a:p>
        </p:txBody>
      </p:sp>
      <p:sp>
        <p:nvSpPr>
          <p:cNvPr id="24" name="object 24"/>
          <p:cNvSpPr/>
          <p:nvPr/>
        </p:nvSpPr>
        <p:spPr>
          <a:xfrm>
            <a:off x="4395215" y="2578607"/>
            <a:ext cx="135636" cy="135636"/>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2017776" y="5420867"/>
            <a:ext cx="1738630" cy="253365"/>
          </a:xfrm>
          <a:custGeom>
            <a:avLst/>
            <a:gdLst/>
            <a:ahLst/>
            <a:cxnLst/>
            <a:rect l="l" t="t" r="r" b="b"/>
            <a:pathLst>
              <a:path w="1738629" h="253364">
                <a:moveTo>
                  <a:pt x="1738249" y="253149"/>
                </a:moveTo>
                <a:lnTo>
                  <a:pt x="869061" y="253149"/>
                </a:lnTo>
                <a:lnTo>
                  <a:pt x="869061" y="0"/>
                </a:lnTo>
                <a:lnTo>
                  <a:pt x="0" y="0"/>
                </a:lnTo>
              </a:path>
            </a:pathLst>
          </a:custGeom>
          <a:ln w="9144">
            <a:solidFill>
              <a:srgbClr val="94A4A6"/>
            </a:solidFill>
            <a:prstDash val="sysDash"/>
          </a:ln>
        </p:spPr>
        <p:txBody>
          <a:bodyPr wrap="square" lIns="0" tIns="0" rIns="0" bIns="0" rtlCol="0"/>
          <a:lstStyle/>
          <a:p>
            <a:endParaRPr/>
          </a:p>
        </p:txBody>
      </p:sp>
      <p:sp>
        <p:nvSpPr>
          <p:cNvPr id="26" name="object 26"/>
          <p:cNvSpPr/>
          <p:nvPr/>
        </p:nvSpPr>
        <p:spPr>
          <a:xfrm>
            <a:off x="3835908" y="5606796"/>
            <a:ext cx="135636" cy="134112"/>
          </a:xfrm>
          <a:prstGeom prst="rect">
            <a:avLst/>
          </a:prstGeom>
          <a:blipFill>
            <a:blip r:embed="rId13" cstate="print"/>
            <a:stretch>
              <a:fillRect/>
            </a:stretch>
          </a:blipFill>
        </p:spPr>
        <p:txBody>
          <a:bodyPr wrap="square" lIns="0" tIns="0" rIns="0" bIns="0" rtlCol="0"/>
          <a:lstStyle/>
          <a:p>
            <a:endParaRPr/>
          </a:p>
        </p:txBody>
      </p:sp>
      <p:sp>
        <p:nvSpPr>
          <p:cNvPr id="27" name="object 27"/>
          <p:cNvSpPr txBox="1"/>
          <p:nvPr/>
        </p:nvSpPr>
        <p:spPr>
          <a:xfrm>
            <a:off x="2376042" y="1925573"/>
            <a:ext cx="8018780" cy="4561840"/>
          </a:xfrm>
          <a:prstGeom prst="rect">
            <a:avLst/>
          </a:prstGeom>
        </p:spPr>
        <p:txBody>
          <a:bodyPr vert="horz" wrap="square" lIns="0" tIns="12700" rIns="0" bIns="0" rtlCol="0">
            <a:spAutoFit/>
          </a:bodyPr>
          <a:lstStyle/>
          <a:p>
            <a:pPr marL="1676400">
              <a:lnSpc>
                <a:spcPct val="100000"/>
              </a:lnSpc>
              <a:spcBef>
                <a:spcPts val="100"/>
              </a:spcBef>
            </a:pPr>
            <a:r>
              <a:rPr sz="1800" b="1" spc="-5" dirty="0">
                <a:latin typeface="Cambria"/>
                <a:cs typeface="Cambria"/>
              </a:rPr>
              <a:t>Common) </a:t>
            </a:r>
            <a:r>
              <a:rPr sz="1800" b="1" spc="-10" dirty="0">
                <a:latin typeface="Cambria"/>
                <a:cs typeface="Cambria"/>
              </a:rPr>
              <a:t>Participation </a:t>
            </a:r>
            <a:r>
              <a:rPr sz="1800" b="1" spc="-5" dirty="0">
                <a:latin typeface="Cambria"/>
                <a:cs typeface="Cambria"/>
              </a:rPr>
              <a:t>in </a:t>
            </a:r>
            <a:r>
              <a:rPr sz="1800" b="1" dirty="0">
                <a:latin typeface="Cambria"/>
                <a:cs typeface="Cambria"/>
              </a:rPr>
              <a:t>capital &gt; =</a:t>
            </a:r>
            <a:r>
              <a:rPr sz="1800" b="1" spc="-55" dirty="0">
                <a:latin typeface="Cambria"/>
                <a:cs typeface="Cambria"/>
              </a:rPr>
              <a:t> </a:t>
            </a:r>
            <a:r>
              <a:rPr sz="1800" b="1" spc="-5" dirty="0">
                <a:latin typeface="Cambria"/>
                <a:cs typeface="Cambria"/>
              </a:rPr>
              <a:t>26%</a:t>
            </a:r>
            <a:endParaRPr sz="1800" dirty="0">
              <a:latin typeface="Cambria"/>
              <a:cs typeface="Cambria"/>
            </a:endParaRPr>
          </a:p>
          <a:p>
            <a:pPr>
              <a:lnSpc>
                <a:spcPct val="100000"/>
              </a:lnSpc>
              <a:spcBef>
                <a:spcPts val="20"/>
              </a:spcBef>
            </a:pPr>
            <a:endParaRPr sz="2000" dirty="0">
              <a:latin typeface="Times New Roman"/>
              <a:cs typeface="Times New Roman"/>
            </a:endParaRPr>
          </a:p>
          <a:p>
            <a:pPr marL="2261235">
              <a:lnSpc>
                <a:spcPct val="100000"/>
              </a:lnSpc>
            </a:pPr>
            <a:r>
              <a:rPr sz="1800" b="1" spc="-5" dirty="0">
                <a:latin typeface="Cambria"/>
                <a:cs typeface="Cambria"/>
              </a:rPr>
              <a:t>Loan </a:t>
            </a:r>
            <a:r>
              <a:rPr sz="1800" b="1" dirty="0">
                <a:latin typeface="Cambria"/>
                <a:cs typeface="Cambria"/>
              </a:rPr>
              <a:t>&gt; = 51% </a:t>
            </a:r>
            <a:r>
              <a:rPr sz="1800" b="1" spc="-5" dirty="0">
                <a:latin typeface="Cambria"/>
                <a:cs typeface="Cambria"/>
              </a:rPr>
              <a:t>of book </a:t>
            </a:r>
            <a:r>
              <a:rPr sz="1800" b="1" spc="-10" dirty="0">
                <a:latin typeface="Cambria"/>
                <a:cs typeface="Cambria"/>
              </a:rPr>
              <a:t>value </a:t>
            </a:r>
            <a:r>
              <a:rPr sz="1800" b="1" spc="-5" dirty="0">
                <a:latin typeface="Cambria"/>
                <a:cs typeface="Cambria"/>
              </a:rPr>
              <a:t>of</a:t>
            </a:r>
            <a:r>
              <a:rPr sz="1800" b="1" spc="-70" dirty="0">
                <a:latin typeface="Cambria"/>
                <a:cs typeface="Cambria"/>
              </a:rPr>
              <a:t> </a:t>
            </a:r>
            <a:r>
              <a:rPr sz="1800" b="1" spc="-5" dirty="0">
                <a:latin typeface="Cambria"/>
                <a:cs typeface="Cambria"/>
              </a:rPr>
              <a:t>assets</a:t>
            </a:r>
            <a:endParaRPr sz="1800" dirty="0">
              <a:latin typeface="Cambria"/>
              <a:cs typeface="Cambria"/>
            </a:endParaRPr>
          </a:p>
          <a:p>
            <a:pPr marL="2219960" marR="1763395" indent="125730">
              <a:lnSpc>
                <a:spcPct val="211700"/>
              </a:lnSpc>
              <a:spcBef>
                <a:spcPts val="680"/>
              </a:spcBef>
            </a:pPr>
            <a:r>
              <a:rPr sz="1800" b="1" spc="-10" dirty="0">
                <a:latin typeface="Cambria"/>
                <a:cs typeface="Cambria"/>
              </a:rPr>
              <a:t>Guarantee </a:t>
            </a:r>
            <a:r>
              <a:rPr sz="1800" b="1" dirty="0">
                <a:latin typeface="Cambria"/>
                <a:cs typeface="Cambria"/>
              </a:rPr>
              <a:t>&gt; = </a:t>
            </a:r>
            <a:r>
              <a:rPr sz="1800" b="1" spc="-5" dirty="0">
                <a:latin typeface="Cambria"/>
                <a:cs typeface="Cambria"/>
              </a:rPr>
              <a:t>10% of </a:t>
            </a:r>
            <a:r>
              <a:rPr sz="1800" b="1" spc="-10" dirty="0">
                <a:latin typeface="Cambria"/>
                <a:cs typeface="Cambria"/>
              </a:rPr>
              <a:t>borrowings  </a:t>
            </a:r>
            <a:r>
              <a:rPr sz="1800" b="1" spc="-5" dirty="0">
                <a:latin typeface="Cambria"/>
                <a:cs typeface="Cambria"/>
              </a:rPr>
              <a:t>Appointment </a:t>
            </a:r>
            <a:r>
              <a:rPr sz="1800" b="1" dirty="0">
                <a:latin typeface="Cambria"/>
                <a:cs typeface="Cambria"/>
              </a:rPr>
              <a:t>&gt; </a:t>
            </a:r>
            <a:r>
              <a:rPr sz="1800" b="1" spc="-5" dirty="0">
                <a:latin typeface="Cambria"/>
                <a:cs typeface="Cambria"/>
              </a:rPr>
              <a:t>half of </a:t>
            </a:r>
            <a:r>
              <a:rPr sz="1800" b="1" dirty="0">
                <a:latin typeface="Cambria"/>
                <a:cs typeface="Cambria"/>
              </a:rPr>
              <a:t>the </a:t>
            </a:r>
            <a:r>
              <a:rPr sz="1800" b="1" spc="-10" dirty="0">
                <a:latin typeface="Cambria"/>
                <a:cs typeface="Cambria"/>
              </a:rPr>
              <a:t>directors  </a:t>
            </a:r>
            <a:r>
              <a:rPr sz="1800" b="1" spc="-5" dirty="0">
                <a:latin typeface="Cambria"/>
                <a:cs typeface="Cambria"/>
              </a:rPr>
              <a:t>Dependence on </a:t>
            </a:r>
            <a:r>
              <a:rPr sz="1800" b="1" spc="-25" dirty="0">
                <a:latin typeface="Cambria"/>
                <a:cs typeface="Cambria"/>
              </a:rPr>
              <a:t>know-how, </a:t>
            </a:r>
            <a:r>
              <a:rPr sz="1800" b="1" spc="-5" dirty="0">
                <a:latin typeface="Cambria"/>
                <a:cs typeface="Cambria"/>
              </a:rPr>
              <a:t>patent </a:t>
            </a:r>
            <a:r>
              <a:rPr sz="1800" b="1" spc="-10" dirty="0">
                <a:latin typeface="Cambria"/>
                <a:cs typeface="Cambria"/>
              </a:rPr>
              <a:t>etc  Supply </a:t>
            </a:r>
            <a:r>
              <a:rPr sz="1800" b="1" spc="-5" dirty="0">
                <a:latin typeface="Cambria"/>
                <a:cs typeface="Cambria"/>
              </a:rPr>
              <a:t>of </a:t>
            </a:r>
            <a:r>
              <a:rPr sz="1800" b="1" spc="-40" dirty="0">
                <a:latin typeface="Cambria"/>
                <a:cs typeface="Cambria"/>
              </a:rPr>
              <a:t>raw </a:t>
            </a:r>
            <a:r>
              <a:rPr sz="1800" b="1" spc="-5" dirty="0">
                <a:latin typeface="Cambria"/>
                <a:cs typeface="Cambria"/>
              </a:rPr>
              <a:t>material </a:t>
            </a:r>
            <a:r>
              <a:rPr sz="1800" b="1" dirty="0">
                <a:latin typeface="Cambria"/>
                <a:cs typeface="Cambria"/>
              </a:rPr>
              <a:t>&gt; =</a:t>
            </a:r>
            <a:r>
              <a:rPr sz="1800" b="1" spc="5" dirty="0">
                <a:latin typeface="Cambria"/>
                <a:cs typeface="Cambria"/>
              </a:rPr>
              <a:t> </a:t>
            </a:r>
            <a:r>
              <a:rPr sz="1800" b="1" spc="-5" dirty="0">
                <a:latin typeface="Cambria"/>
                <a:cs typeface="Cambria"/>
              </a:rPr>
              <a:t>90%</a:t>
            </a:r>
            <a:endParaRPr sz="1800" dirty="0">
              <a:latin typeface="Cambria"/>
              <a:cs typeface="Cambria"/>
            </a:endParaRPr>
          </a:p>
          <a:p>
            <a:pPr marL="12700" marR="5080" indent="1804035">
              <a:lnSpc>
                <a:spcPts val="5300"/>
              </a:lnSpc>
              <a:spcBef>
                <a:spcPts val="200"/>
              </a:spcBef>
            </a:pPr>
            <a:r>
              <a:rPr sz="1800" b="1" spc="-10" dirty="0">
                <a:latin typeface="Cambria"/>
                <a:cs typeface="Cambria"/>
              </a:rPr>
              <a:t>Firm/AOP/BOI&gt;=10% Interest </a:t>
            </a:r>
            <a:r>
              <a:rPr sz="1800" b="1" spc="-5" dirty="0">
                <a:latin typeface="Cambria"/>
                <a:cs typeface="Cambria"/>
              </a:rPr>
              <a:t>Existence of Mutual </a:t>
            </a:r>
            <a:r>
              <a:rPr sz="1800" b="1" spc="-10" dirty="0">
                <a:latin typeface="Cambria"/>
                <a:cs typeface="Cambria"/>
              </a:rPr>
              <a:t>Interest  </a:t>
            </a:r>
            <a:r>
              <a:rPr sz="1800" b="1" spc="-5" dirty="0">
                <a:solidFill>
                  <a:srgbClr val="FF0000"/>
                </a:solidFill>
                <a:latin typeface="Cambria"/>
                <a:cs typeface="Cambria"/>
              </a:rPr>
              <a:t>Relationship at </a:t>
            </a:r>
            <a:r>
              <a:rPr sz="1800" b="1" spc="-25" dirty="0">
                <a:solidFill>
                  <a:srgbClr val="FF0000"/>
                </a:solidFill>
                <a:latin typeface="Cambria"/>
                <a:cs typeface="Cambria"/>
              </a:rPr>
              <a:t>any </a:t>
            </a:r>
            <a:r>
              <a:rPr sz="1800" b="1" spc="-5" dirty="0">
                <a:solidFill>
                  <a:srgbClr val="FF0000"/>
                </a:solidFill>
                <a:latin typeface="Cambria"/>
                <a:cs typeface="Cambria"/>
              </a:rPr>
              <a:t>time during </a:t>
            </a:r>
            <a:r>
              <a:rPr sz="1800" b="1" dirty="0">
                <a:solidFill>
                  <a:srgbClr val="FF0000"/>
                </a:solidFill>
                <a:latin typeface="Cambria"/>
                <a:cs typeface="Cambria"/>
              </a:rPr>
              <a:t>the </a:t>
            </a:r>
            <a:r>
              <a:rPr sz="1800" b="1" spc="-15" dirty="0">
                <a:solidFill>
                  <a:srgbClr val="FF0000"/>
                </a:solidFill>
                <a:latin typeface="Cambria"/>
                <a:cs typeface="Cambria"/>
              </a:rPr>
              <a:t>year </a:t>
            </a:r>
            <a:r>
              <a:rPr sz="1800" b="1" spc="-5" dirty="0">
                <a:solidFill>
                  <a:srgbClr val="FF0000"/>
                </a:solidFill>
                <a:latin typeface="Cambria"/>
                <a:cs typeface="Cambria"/>
              </a:rPr>
              <a:t>sufficient </a:t>
            </a:r>
            <a:r>
              <a:rPr sz="1800" b="1" spc="-15" dirty="0">
                <a:solidFill>
                  <a:srgbClr val="FF0000"/>
                </a:solidFill>
                <a:latin typeface="Cambria"/>
                <a:cs typeface="Cambria"/>
              </a:rPr>
              <a:t>to </a:t>
            </a:r>
            <a:r>
              <a:rPr sz="1800" b="1" spc="-10" dirty="0">
                <a:solidFill>
                  <a:srgbClr val="FF0000"/>
                </a:solidFill>
                <a:latin typeface="Cambria"/>
                <a:cs typeface="Cambria"/>
              </a:rPr>
              <a:t>constitute</a:t>
            </a:r>
            <a:r>
              <a:rPr sz="1800" b="1" spc="15" dirty="0">
                <a:solidFill>
                  <a:srgbClr val="FF0000"/>
                </a:solidFill>
                <a:latin typeface="Cambria"/>
                <a:cs typeface="Cambria"/>
              </a:rPr>
              <a:t> </a:t>
            </a:r>
            <a:r>
              <a:rPr sz="1800" b="1" dirty="0">
                <a:solidFill>
                  <a:srgbClr val="FF0000"/>
                </a:solidFill>
                <a:latin typeface="Cambria"/>
                <a:cs typeface="Cambria"/>
              </a:rPr>
              <a:t>AE</a:t>
            </a:r>
            <a:endParaRPr sz="1800" dirty="0">
              <a:latin typeface="Cambria"/>
              <a:cs typeface="Cambria"/>
            </a:endParaRPr>
          </a:p>
        </p:txBody>
      </p:sp>
      <p:sp>
        <p:nvSpPr>
          <p:cNvPr id="28" name="object 28"/>
          <p:cNvSpPr txBox="1">
            <a:spLocks noGrp="1"/>
          </p:cNvSpPr>
          <p:nvPr>
            <p:ph type="title"/>
          </p:nvPr>
        </p:nvSpPr>
        <p:spPr>
          <a:xfrm>
            <a:off x="475894" y="188468"/>
            <a:ext cx="6792595" cy="422275"/>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FF0000"/>
                </a:solidFill>
                <a:latin typeface="Cambria"/>
                <a:cs typeface="Cambria"/>
              </a:rPr>
              <a:t>DEEMED </a:t>
            </a:r>
            <a:r>
              <a:rPr sz="2600" b="1" spc="-30" dirty="0">
                <a:solidFill>
                  <a:srgbClr val="FF0000"/>
                </a:solidFill>
                <a:latin typeface="Cambria"/>
                <a:cs typeface="Cambria"/>
              </a:rPr>
              <a:t>ASSOCIATED</a:t>
            </a:r>
            <a:r>
              <a:rPr sz="2600" b="1" spc="55" dirty="0">
                <a:solidFill>
                  <a:srgbClr val="FF0000"/>
                </a:solidFill>
                <a:latin typeface="Cambria"/>
                <a:cs typeface="Cambria"/>
              </a:rPr>
              <a:t> </a:t>
            </a:r>
            <a:r>
              <a:rPr sz="2600" b="1" spc="-5" dirty="0">
                <a:solidFill>
                  <a:srgbClr val="FF0000"/>
                </a:solidFill>
                <a:latin typeface="Cambria"/>
                <a:cs typeface="Cambria"/>
              </a:rPr>
              <a:t>ENTERPRISE-92(A)(2)</a:t>
            </a:r>
            <a:endParaRPr sz="2600">
              <a:latin typeface="Cambria"/>
              <a:cs typeface="Cambria"/>
            </a:endParaRPr>
          </a:p>
        </p:txBody>
      </p:sp>
      <p:sp>
        <p:nvSpPr>
          <p:cNvPr id="29" name="object 29"/>
          <p:cNvSpPr/>
          <p:nvPr/>
        </p:nvSpPr>
        <p:spPr>
          <a:xfrm>
            <a:off x="0" y="102107"/>
            <a:ext cx="398145" cy="551815"/>
          </a:xfrm>
          <a:custGeom>
            <a:avLst/>
            <a:gdLst/>
            <a:ahLst/>
            <a:cxnLst/>
            <a:rect l="l" t="t" r="r" b="b"/>
            <a:pathLst>
              <a:path w="398145" h="551815">
                <a:moveTo>
                  <a:pt x="0" y="551688"/>
                </a:moveTo>
                <a:lnTo>
                  <a:pt x="397764" y="551688"/>
                </a:lnTo>
                <a:lnTo>
                  <a:pt x="397764" y="0"/>
                </a:lnTo>
                <a:lnTo>
                  <a:pt x="0" y="0"/>
                </a:lnTo>
                <a:lnTo>
                  <a:pt x="0" y="551688"/>
                </a:lnTo>
                <a:close/>
              </a:path>
            </a:pathLst>
          </a:custGeom>
          <a:solidFill>
            <a:srgbClr val="FFC000"/>
          </a:solid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35479" y="3779520"/>
            <a:ext cx="8318754" cy="53111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918205" y="3756786"/>
            <a:ext cx="6355080"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FFFFFF"/>
                </a:solidFill>
                <a:latin typeface="Cambria"/>
                <a:cs typeface="Cambria"/>
              </a:rPr>
              <a:t>Details </a:t>
            </a:r>
            <a:r>
              <a:rPr sz="3200" dirty="0">
                <a:solidFill>
                  <a:srgbClr val="FFFFFF"/>
                </a:solidFill>
                <a:latin typeface="Cambria"/>
                <a:cs typeface="Cambria"/>
              </a:rPr>
              <a:t>of </a:t>
            </a:r>
            <a:r>
              <a:rPr sz="3200" spc="-10" dirty="0">
                <a:solidFill>
                  <a:srgbClr val="FFFFFF"/>
                </a:solidFill>
                <a:latin typeface="Cambria"/>
                <a:cs typeface="Cambria"/>
              </a:rPr>
              <a:t>International</a:t>
            </a:r>
            <a:r>
              <a:rPr sz="3200" spc="20" dirty="0">
                <a:solidFill>
                  <a:srgbClr val="FFFFFF"/>
                </a:solidFill>
                <a:latin typeface="Cambria"/>
                <a:cs typeface="Cambria"/>
              </a:rPr>
              <a:t> </a:t>
            </a:r>
            <a:r>
              <a:rPr sz="3200" spc="-20" dirty="0">
                <a:solidFill>
                  <a:srgbClr val="FFFFFF"/>
                </a:solidFill>
                <a:latin typeface="Cambria"/>
                <a:cs typeface="Cambria"/>
              </a:rPr>
              <a:t>Transactions</a:t>
            </a:r>
            <a:endParaRPr sz="3200">
              <a:latin typeface="Cambria"/>
              <a:cs typeface="Cambri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0339" y="2636520"/>
            <a:ext cx="1583690" cy="1584960"/>
          </a:xfrm>
          <a:custGeom>
            <a:avLst/>
            <a:gdLst/>
            <a:ahLst/>
            <a:cxnLst/>
            <a:rect l="l" t="t" r="r" b="b"/>
            <a:pathLst>
              <a:path w="1583689" h="1584960">
                <a:moveTo>
                  <a:pt x="791718" y="0"/>
                </a:moveTo>
                <a:lnTo>
                  <a:pt x="743488" y="1446"/>
                </a:lnTo>
                <a:lnTo>
                  <a:pt x="696022" y="5730"/>
                </a:lnTo>
                <a:lnTo>
                  <a:pt x="649403" y="12768"/>
                </a:lnTo>
                <a:lnTo>
                  <a:pt x="603715" y="22479"/>
                </a:lnTo>
                <a:lnTo>
                  <a:pt x="559039" y="34778"/>
                </a:lnTo>
                <a:lnTo>
                  <a:pt x="515459" y="49583"/>
                </a:lnTo>
                <a:lnTo>
                  <a:pt x="473057" y="66811"/>
                </a:lnTo>
                <a:lnTo>
                  <a:pt x="431916" y="86379"/>
                </a:lnTo>
                <a:lnTo>
                  <a:pt x="392119" y="108203"/>
                </a:lnTo>
                <a:lnTo>
                  <a:pt x="353749" y="132203"/>
                </a:lnTo>
                <a:lnTo>
                  <a:pt x="316889" y="158293"/>
                </a:lnTo>
                <a:lnTo>
                  <a:pt x="281621" y="186392"/>
                </a:lnTo>
                <a:lnTo>
                  <a:pt x="248028" y="216416"/>
                </a:lnTo>
                <a:lnTo>
                  <a:pt x="216193" y="248282"/>
                </a:lnTo>
                <a:lnTo>
                  <a:pt x="186199" y="281908"/>
                </a:lnTo>
                <a:lnTo>
                  <a:pt x="158129" y="317211"/>
                </a:lnTo>
                <a:lnTo>
                  <a:pt x="132065" y="354107"/>
                </a:lnTo>
                <a:lnTo>
                  <a:pt x="108091" y="392514"/>
                </a:lnTo>
                <a:lnTo>
                  <a:pt x="86288" y="432349"/>
                </a:lnTo>
                <a:lnTo>
                  <a:pt x="66740" y="473529"/>
                </a:lnTo>
                <a:lnTo>
                  <a:pt x="49531" y="515971"/>
                </a:lnTo>
                <a:lnTo>
                  <a:pt x="34741" y="559592"/>
                </a:lnTo>
                <a:lnTo>
                  <a:pt x="22455" y="604309"/>
                </a:lnTo>
                <a:lnTo>
                  <a:pt x="12755" y="650039"/>
                </a:lnTo>
                <a:lnTo>
                  <a:pt x="5724" y="696699"/>
                </a:lnTo>
                <a:lnTo>
                  <a:pt x="1444" y="744207"/>
                </a:lnTo>
                <a:lnTo>
                  <a:pt x="0" y="792479"/>
                </a:lnTo>
                <a:lnTo>
                  <a:pt x="1444" y="840752"/>
                </a:lnTo>
                <a:lnTo>
                  <a:pt x="5724" y="888260"/>
                </a:lnTo>
                <a:lnTo>
                  <a:pt x="12755" y="934920"/>
                </a:lnTo>
                <a:lnTo>
                  <a:pt x="22455" y="980650"/>
                </a:lnTo>
                <a:lnTo>
                  <a:pt x="34741" y="1025367"/>
                </a:lnTo>
                <a:lnTo>
                  <a:pt x="49531" y="1068988"/>
                </a:lnTo>
                <a:lnTo>
                  <a:pt x="66740" y="1111430"/>
                </a:lnTo>
                <a:lnTo>
                  <a:pt x="86288" y="1152610"/>
                </a:lnTo>
                <a:lnTo>
                  <a:pt x="108091" y="1192445"/>
                </a:lnTo>
                <a:lnTo>
                  <a:pt x="132065" y="1230852"/>
                </a:lnTo>
                <a:lnTo>
                  <a:pt x="158129" y="1267748"/>
                </a:lnTo>
                <a:lnTo>
                  <a:pt x="186199" y="1303051"/>
                </a:lnTo>
                <a:lnTo>
                  <a:pt x="216193" y="1336677"/>
                </a:lnTo>
                <a:lnTo>
                  <a:pt x="248028" y="1368543"/>
                </a:lnTo>
                <a:lnTo>
                  <a:pt x="281621" y="1398567"/>
                </a:lnTo>
                <a:lnTo>
                  <a:pt x="316889" y="1426666"/>
                </a:lnTo>
                <a:lnTo>
                  <a:pt x="353749" y="1452756"/>
                </a:lnTo>
                <a:lnTo>
                  <a:pt x="392119" y="1476756"/>
                </a:lnTo>
                <a:lnTo>
                  <a:pt x="431916" y="1498580"/>
                </a:lnTo>
                <a:lnTo>
                  <a:pt x="473057" y="1518148"/>
                </a:lnTo>
                <a:lnTo>
                  <a:pt x="515459" y="1535376"/>
                </a:lnTo>
                <a:lnTo>
                  <a:pt x="559039" y="1550181"/>
                </a:lnTo>
                <a:lnTo>
                  <a:pt x="603715" y="1562480"/>
                </a:lnTo>
                <a:lnTo>
                  <a:pt x="649403" y="1572191"/>
                </a:lnTo>
                <a:lnTo>
                  <a:pt x="696022" y="1579229"/>
                </a:lnTo>
                <a:lnTo>
                  <a:pt x="743488" y="1583513"/>
                </a:lnTo>
                <a:lnTo>
                  <a:pt x="791718" y="1584959"/>
                </a:lnTo>
                <a:lnTo>
                  <a:pt x="839947" y="1583513"/>
                </a:lnTo>
                <a:lnTo>
                  <a:pt x="887413" y="1579229"/>
                </a:lnTo>
                <a:lnTo>
                  <a:pt x="934032" y="1572191"/>
                </a:lnTo>
                <a:lnTo>
                  <a:pt x="979720" y="1562480"/>
                </a:lnTo>
                <a:lnTo>
                  <a:pt x="1024396" y="1550181"/>
                </a:lnTo>
                <a:lnTo>
                  <a:pt x="1067976" y="1535376"/>
                </a:lnTo>
                <a:lnTo>
                  <a:pt x="1110378" y="1518148"/>
                </a:lnTo>
                <a:lnTo>
                  <a:pt x="1151519" y="1498580"/>
                </a:lnTo>
                <a:lnTo>
                  <a:pt x="1191316" y="1476756"/>
                </a:lnTo>
                <a:lnTo>
                  <a:pt x="1229686" y="1452756"/>
                </a:lnTo>
                <a:lnTo>
                  <a:pt x="1266546" y="1426666"/>
                </a:lnTo>
                <a:lnTo>
                  <a:pt x="1301814" y="1398567"/>
                </a:lnTo>
                <a:lnTo>
                  <a:pt x="1335407" y="1368543"/>
                </a:lnTo>
                <a:lnTo>
                  <a:pt x="1367242" y="1336677"/>
                </a:lnTo>
                <a:lnTo>
                  <a:pt x="1397236" y="1303051"/>
                </a:lnTo>
                <a:lnTo>
                  <a:pt x="1425306" y="1267748"/>
                </a:lnTo>
                <a:lnTo>
                  <a:pt x="1451370" y="1230852"/>
                </a:lnTo>
                <a:lnTo>
                  <a:pt x="1475344" y="1192445"/>
                </a:lnTo>
                <a:lnTo>
                  <a:pt x="1497147" y="1152610"/>
                </a:lnTo>
                <a:lnTo>
                  <a:pt x="1516695" y="1111430"/>
                </a:lnTo>
                <a:lnTo>
                  <a:pt x="1533904" y="1068988"/>
                </a:lnTo>
                <a:lnTo>
                  <a:pt x="1548694" y="1025367"/>
                </a:lnTo>
                <a:lnTo>
                  <a:pt x="1560980" y="980650"/>
                </a:lnTo>
                <a:lnTo>
                  <a:pt x="1570680" y="934920"/>
                </a:lnTo>
                <a:lnTo>
                  <a:pt x="1577711" y="888260"/>
                </a:lnTo>
                <a:lnTo>
                  <a:pt x="1581991" y="840752"/>
                </a:lnTo>
                <a:lnTo>
                  <a:pt x="1583436" y="792479"/>
                </a:lnTo>
                <a:lnTo>
                  <a:pt x="1581991" y="744207"/>
                </a:lnTo>
                <a:lnTo>
                  <a:pt x="1577711" y="696699"/>
                </a:lnTo>
                <a:lnTo>
                  <a:pt x="1570680" y="650039"/>
                </a:lnTo>
                <a:lnTo>
                  <a:pt x="1560980" y="604309"/>
                </a:lnTo>
                <a:lnTo>
                  <a:pt x="1548694" y="559592"/>
                </a:lnTo>
                <a:lnTo>
                  <a:pt x="1533904" y="515971"/>
                </a:lnTo>
                <a:lnTo>
                  <a:pt x="1516695" y="473529"/>
                </a:lnTo>
                <a:lnTo>
                  <a:pt x="1497147" y="432349"/>
                </a:lnTo>
                <a:lnTo>
                  <a:pt x="1475344" y="392514"/>
                </a:lnTo>
                <a:lnTo>
                  <a:pt x="1451370" y="354107"/>
                </a:lnTo>
                <a:lnTo>
                  <a:pt x="1425306" y="317211"/>
                </a:lnTo>
                <a:lnTo>
                  <a:pt x="1397236" y="281908"/>
                </a:lnTo>
                <a:lnTo>
                  <a:pt x="1367242" y="248282"/>
                </a:lnTo>
                <a:lnTo>
                  <a:pt x="1335407" y="216416"/>
                </a:lnTo>
                <a:lnTo>
                  <a:pt x="1301814" y="186392"/>
                </a:lnTo>
                <a:lnTo>
                  <a:pt x="1266546" y="158293"/>
                </a:lnTo>
                <a:lnTo>
                  <a:pt x="1229686" y="132203"/>
                </a:lnTo>
                <a:lnTo>
                  <a:pt x="1191316" y="108203"/>
                </a:lnTo>
                <a:lnTo>
                  <a:pt x="1151519" y="86379"/>
                </a:lnTo>
                <a:lnTo>
                  <a:pt x="1110378" y="66811"/>
                </a:lnTo>
                <a:lnTo>
                  <a:pt x="1067976" y="49583"/>
                </a:lnTo>
                <a:lnTo>
                  <a:pt x="1024396" y="34778"/>
                </a:lnTo>
                <a:lnTo>
                  <a:pt x="979720" y="22479"/>
                </a:lnTo>
                <a:lnTo>
                  <a:pt x="934032" y="12768"/>
                </a:lnTo>
                <a:lnTo>
                  <a:pt x="887413" y="5730"/>
                </a:lnTo>
                <a:lnTo>
                  <a:pt x="839947" y="1446"/>
                </a:lnTo>
                <a:lnTo>
                  <a:pt x="791718" y="0"/>
                </a:lnTo>
                <a:close/>
              </a:path>
            </a:pathLst>
          </a:custGeom>
          <a:solidFill>
            <a:srgbClr val="6FAC46"/>
          </a:solidFill>
        </p:spPr>
        <p:txBody>
          <a:bodyPr wrap="square" lIns="0" tIns="0" rIns="0" bIns="0" rtlCol="0"/>
          <a:lstStyle/>
          <a:p>
            <a:endParaRPr/>
          </a:p>
        </p:txBody>
      </p:sp>
      <p:sp>
        <p:nvSpPr>
          <p:cNvPr id="3" name="object 3"/>
          <p:cNvSpPr/>
          <p:nvPr/>
        </p:nvSpPr>
        <p:spPr>
          <a:xfrm>
            <a:off x="2641219" y="2558923"/>
            <a:ext cx="1741805" cy="1740535"/>
          </a:xfrm>
          <a:custGeom>
            <a:avLst/>
            <a:gdLst/>
            <a:ahLst/>
            <a:cxnLst/>
            <a:rect l="l" t="t" r="r" b="b"/>
            <a:pathLst>
              <a:path w="1741804" h="1740535">
                <a:moveTo>
                  <a:pt x="7112" y="758443"/>
                </a:moveTo>
                <a:lnTo>
                  <a:pt x="4232" y="783349"/>
                </a:lnTo>
                <a:lnTo>
                  <a:pt x="2079" y="808339"/>
                </a:lnTo>
                <a:lnTo>
                  <a:pt x="664" y="833399"/>
                </a:lnTo>
                <a:lnTo>
                  <a:pt x="0" y="858519"/>
                </a:lnTo>
                <a:lnTo>
                  <a:pt x="645" y="906279"/>
                </a:lnTo>
                <a:lnTo>
                  <a:pt x="3832" y="953399"/>
                </a:lnTo>
                <a:lnTo>
                  <a:pt x="9496" y="999812"/>
                </a:lnTo>
                <a:lnTo>
                  <a:pt x="17572" y="1045451"/>
                </a:lnTo>
                <a:lnTo>
                  <a:pt x="27993" y="1090249"/>
                </a:lnTo>
                <a:lnTo>
                  <a:pt x="40694" y="1134138"/>
                </a:lnTo>
                <a:lnTo>
                  <a:pt x="55610" y="1177052"/>
                </a:lnTo>
                <a:lnTo>
                  <a:pt x="72676" y="1218922"/>
                </a:lnTo>
                <a:lnTo>
                  <a:pt x="91825" y="1259683"/>
                </a:lnTo>
                <a:lnTo>
                  <a:pt x="112992" y="1299266"/>
                </a:lnTo>
                <a:lnTo>
                  <a:pt x="136112" y="1337605"/>
                </a:lnTo>
                <a:lnTo>
                  <a:pt x="161119" y="1374631"/>
                </a:lnTo>
                <a:lnTo>
                  <a:pt x="187948" y="1410279"/>
                </a:lnTo>
                <a:lnTo>
                  <a:pt x="216533" y="1444480"/>
                </a:lnTo>
                <a:lnTo>
                  <a:pt x="246808" y="1477168"/>
                </a:lnTo>
                <a:lnTo>
                  <a:pt x="278709" y="1508275"/>
                </a:lnTo>
                <a:lnTo>
                  <a:pt x="312169" y="1537735"/>
                </a:lnTo>
                <a:lnTo>
                  <a:pt x="347124" y="1565479"/>
                </a:lnTo>
                <a:lnTo>
                  <a:pt x="383507" y="1591440"/>
                </a:lnTo>
                <a:lnTo>
                  <a:pt x="421254" y="1615552"/>
                </a:lnTo>
                <a:lnTo>
                  <a:pt x="460298" y="1637748"/>
                </a:lnTo>
                <a:lnTo>
                  <a:pt x="500574" y="1657959"/>
                </a:lnTo>
                <a:lnTo>
                  <a:pt x="542017" y="1676118"/>
                </a:lnTo>
                <a:lnTo>
                  <a:pt x="584561" y="1692160"/>
                </a:lnTo>
                <a:lnTo>
                  <a:pt x="628141" y="1706015"/>
                </a:lnTo>
                <a:lnTo>
                  <a:pt x="672691" y="1717618"/>
                </a:lnTo>
                <a:lnTo>
                  <a:pt x="718145" y="1726900"/>
                </a:lnTo>
                <a:lnTo>
                  <a:pt x="764439" y="1733795"/>
                </a:lnTo>
                <a:lnTo>
                  <a:pt x="811506" y="1738235"/>
                </a:lnTo>
                <a:lnTo>
                  <a:pt x="859282" y="1740153"/>
                </a:lnTo>
                <a:lnTo>
                  <a:pt x="907079" y="1739509"/>
                </a:lnTo>
                <a:lnTo>
                  <a:pt x="954237" y="1736324"/>
                </a:lnTo>
                <a:lnTo>
                  <a:pt x="1000688" y="1730664"/>
                </a:lnTo>
                <a:lnTo>
                  <a:pt x="1046364" y="1722595"/>
                </a:lnTo>
                <a:lnTo>
                  <a:pt x="1091199" y="1712181"/>
                </a:lnTo>
                <a:lnTo>
                  <a:pt x="1135125" y="1699489"/>
                </a:lnTo>
                <a:lnTo>
                  <a:pt x="1178075" y="1684584"/>
                </a:lnTo>
                <a:lnTo>
                  <a:pt x="1219982" y="1667531"/>
                </a:lnTo>
                <a:lnTo>
                  <a:pt x="1260777" y="1648397"/>
                </a:lnTo>
                <a:lnTo>
                  <a:pt x="1300395" y="1627246"/>
                </a:lnTo>
                <a:lnTo>
                  <a:pt x="1338767" y="1604144"/>
                </a:lnTo>
                <a:lnTo>
                  <a:pt x="1375826" y="1579156"/>
                </a:lnTo>
                <a:lnTo>
                  <a:pt x="1411505" y="1552349"/>
                </a:lnTo>
                <a:lnTo>
                  <a:pt x="1445737" y="1523786"/>
                </a:lnTo>
                <a:lnTo>
                  <a:pt x="1478454" y="1493535"/>
                </a:lnTo>
                <a:lnTo>
                  <a:pt x="1509589" y="1461661"/>
                </a:lnTo>
                <a:lnTo>
                  <a:pt x="1539075" y="1428228"/>
                </a:lnTo>
                <a:lnTo>
                  <a:pt x="1566844" y="1393303"/>
                </a:lnTo>
                <a:lnTo>
                  <a:pt x="1592829" y="1356951"/>
                </a:lnTo>
                <a:lnTo>
                  <a:pt x="1616963" y="1319238"/>
                </a:lnTo>
                <a:lnTo>
                  <a:pt x="1639179" y="1280228"/>
                </a:lnTo>
                <a:lnTo>
                  <a:pt x="1659409" y="1239989"/>
                </a:lnTo>
                <a:lnTo>
                  <a:pt x="1677585" y="1198584"/>
                </a:lnTo>
                <a:lnTo>
                  <a:pt x="1693641" y="1156079"/>
                </a:lnTo>
                <a:lnTo>
                  <a:pt x="1707509" y="1112541"/>
                </a:lnTo>
                <a:lnTo>
                  <a:pt x="1719122" y="1068035"/>
                </a:lnTo>
                <a:lnTo>
                  <a:pt x="1728413" y="1022625"/>
                </a:lnTo>
                <a:lnTo>
                  <a:pt x="1735314" y="976378"/>
                </a:lnTo>
                <a:lnTo>
                  <a:pt x="1739758" y="929359"/>
                </a:lnTo>
                <a:lnTo>
                  <a:pt x="1741678" y="881634"/>
                </a:lnTo>
                <a:lnTo>
                  <a:pt x="1741521" y="870076"/>
                </a:lnTo>
                <a:lnTo>
                  <a:pt x="870839" y="870076"/>
                </a:lnTo>
                <a:lnTo>
                  <a:pt x="7112" y="758443"/>
                </a:lnTo>
                <a:close/>
              </a:path>
              <a:path w="1741804" h="1740535">
                <a:moveTo>
                  <a:pt x="882395" y="0"/>
                </a:moveTo>
                <a:lnTo>
                  <a:pt x="870839" y="870076"/>
                </a:lnTo>
                <a:lnTo>
                  <a:pt x="1741521" y="870076"/>
                </a:lnTo>
                <a:lnTo>
                  <a:pt x="1737845" y="786754"/>
                </a:lnTo>
                <a:lnTo>
                  <a:pt x="1732181" y="740341"/>
                </a:lnTo>
                <a:lnTo>
                  <a:pt x="1724105" y="694702"/>
                </a:lnTo>
                <a:lnTo>
                  <a:pt x="1713684" y="649904"/>
                </a:lnTo>
                <a:lnTo>
                  <a:pt x="1700983" y="606015"/>
                </a:lnTo>
                <a:lnTo>
                  <a:pt x="1686067" y="563101"/>
                </a:lnTo>
                <a:lnTo>
                  <a:pt x="1669001" y="521231"/>
                </a:lnTo>
                <a:lnTo>
                  <a:pt x="1649852" y="480470"/>
                </a:lnTo>
                <a:lnTo>
                  <a:pt x="1628685" y="440887"/>
                </a:lnTo>
                <a:lnTo>
                  <a:pt x="1605565" y="402548"/>
                </a:lnTo>
                <a:lnTo>
                  <a:pt x="1580558" y="365522"/>
                </a:lnTo>
                <a:lnTo>
                  <a:pt x="1553729" y="329874"/>
                </a:lnTo>
                <a:lnTo>
                  <a:pt x="1525144" y="295673"/>
                </a:lnTo>
                <a:lnTo>
                  <a:pt x="1494869" y="262985"/>
                </a:lnTo>
                <a:lnTo>
                  <a:pt x="1462968" y="231878"/>
                </a:lnTo>
                <a:lnTo>
                  <a:pt x="1429508" y="202418"/>
                </a:lnTo>
                <a:lnTo>
                  <a:pt x="1394553" y="174674"/>
                </a:lnTo>
                <a:lnTo>
                  <a:pt x="1358170" y="148713"/>
                </a:lnTo>
                <a:lnTo>
                  <a:pt x="1320423" y="124601"/>
                </a:lnTo>
                <a:lnTo>
                  <a:pt x="1281379" y="102405"/>
                </a:lnTo>
                <a:lnTo>
                  <a:pt x="1241103" y="82194"/>
                </a:lnTo>
                <a:lnTo>
                  <a:pt x="1199660" y="64035"/>
                </a:lnTo>
                <a:lnTo>
                  <a:pt x="1157116" y="47993"/>
                </a:lnTo>
                <a:lnTo>
                  <a:pt x="1113536" y="34138"/>
                </a:lnTo>
                <a:lnTo>
                  <a:pt x="1068986" y="22535"/>
                </a:lnTo>
                <a:lnTo>
                  <a:pt x="1023532" y="13253"/>
                </a:lnTo>
                <a:lnTo>
                  <a:pt x="977238" y="6358"/>
                </a:lnTo>
                <a:lnTo>
                  <a:pt x="930171" y="1918"/>
                </a:lnTo>
                <a:lnTo>
                  <a:pt x="882395" y="0"/>
                </a:lnTo>
                <a:close/>
              </a:path>
            </a:pathLst>
          </a:custGeom>
          <a:solidFill>
            <a:srgbClr val="5B9BD4"/>
          </a:solidFill>
        </p:spPr>
        <p:txBody>
          <a:bodyPr wrap="square" lIns="0" tIns="0" rIns="0" bIns="0" rtlCol="0"/>
          <a:lstStyle/>
          <a:p>
            <a:endParaRPr/>
          </a:p>
        </p:txBody>
      </p:sp>
      <p:sp>
        <p:nvSpPr>
          <p:cNvPr id="4" name="object 4"/>
          <p:cNvSpPr/>
          <p:nvPr/>
        </p:nvSpPr>
        <p:spPr>
          <a:xfrm>
            <a:off x="2639186" y="2470530"/>
            <a:ext cx="1830705" cy="1917064"/>
          </a:xfrm>
          <a:custGeom>
            <a:avLst/>
            <a:gdLst/>
            <a:ahLst/>
            <a:cxnLst/>
            <a:rect l="l" t="t" r="r" b="b"/>
            <a:pathLst>
              <a:path w="1830704" h="1917064">
                <a:moveTo>
                  <a:pt x="885698" y="0"/>
                </a:moveTo>
                <a:lnTo>
                  <a:pt x="872871" y="958469"/>
                </a:lnTo>
                <a:lnTo>
                  <a:pt x="0" y="1353058"/>
                </a:lnTo>
                <a:lnTo>
                  <a:pt x="20982" y="1396602"/>
                </a:lnTo>
                <a:lnTo>
                  <a:pt x="43960" y="1438748"/>
                </a:lnTo>
                <a:lnTo>
                  <a:pt x="68861" y="1479446"/>
                </a:lnTo>
                <a:lnTo>
                  <a:pt x="95613" y="1518650"/>
                </a:lnTo>
                <a:lnTo>
                  <a:pt x="124145" y="1556313"/>
                </a:lnTo>
                <a:lnTo>
                  <a:pt x="154385" y="1592388"/>
                </a:lnTo>
                <a:lnTo>
                  <a:pt x="186260" y="1626827"/>
                </a:lnTo>
                <a:lnTo>
                  <a:pt x="219699" y="1659584"/>
                </a:lnTo>
                <a:lnTo>
                  <a:pt x="254629" y="1690610"/>
                </a:lnTo>
                <a:lnTo>
                  <a:pt x="290980" y="1719860"/>
                </a:lnTo>
                <a:lnTo>
                  <a:pt x="328679" y="1747285"/>
                </a:lnTo>
                <a:lnTo>
                  <a:pt x="367654" y="1772839"/>
                </a:lnTo>
                <a:lnTo>
                  <a:pt x="407833" y="1796475"/>
                </a:lnTo>
                <a:lnTo>
                  <a:pt x="449145" y="1818144"/>
                </a:lnTo>
                <a:lnTo>
                  <a:pt x="491517" y="1837801"/>
                </a:lnTo>
                <a:lnTo>
                  <a:pt x="534877" y="1855399"/>
                </a:lnTo>
                <a:lnTo>
                  <a:pt x="579155" y="1870889"/>
                </a:lnTo>
                <a:lnTo>
                  <a:pt x="624277" y="1884224"/>
                </a:lnTo>
                <a:lnTo>
                  <a:pt x="670172" y="1895358"/>
                </a:lnTo>
                <a:lnTo>
                  <a:pt x="716768" y="1904244"/>
                </a:lnTo>
                <a:lnTo>
                  <a:pt x="763993" y="1910834"/>
                </a:lnTo>
                <a:lnTo>
                  <a:pt x="811776" y="1915081"/>
                </a:lnTo>
                <a:lnTo>
                  <a:pt x="860043" y="1916938"/>
                </a:lnTo>
                <a:lnTo>
                  <a:pt x="907861" y="1916407"/>
                </a:lnTo>
                <a:lnTo>
                  <a:pt x="955103" y="1913559"/>
                </a:lnTo>
                <a:lnTo>
                  <a:pt x="1001714" y="1908447"/>
                </a:lnTo>
                <a:lnTo>
                  <a:pt x="1047638" y="1901125"/>
                </a:lnTo>
                <a:lnTo>
                  <a:pt x="1092820" y="1891649"/>
                </a:lnTo>
                <a:lnTo>
                  <a:pt x="1137203" y="1880071"/>
                </a:lnTo>
                <a:lnTo>
                  <a:pt x="1180733" y="1866446"/>
                </a:lnTo>
                <a:lnTo>
                  <a:pt x="1223354" y="1850829"/>
                </a:lnTo>
                <a:lnTo>
                  <a:pt x="1265009" y="1833273"/>
                </a:lnTo>
                <a:lnTo>
                  <a:pt x="1305644" y="1813832"/>
                </a:lnTo>
                <a:lnTo>
                  <a:pt x="1345202" y="1792562"/>
                </a:lnTo>
                <a:lnTo>
                  <a:pt x="1383629" y="1769516"/>
                </a:lnTo>
                <a:lnTo>
                  <a:pt x="1420868" y="1744748"/>
                </a:lnTo>
                <a:lnTo>
                  <a:pt x="1456864" y="1718313"/>
                </a:lnTo>
                <a:lnTo>
                  <a:pt x="1491561" y="1690264"/>
                </a:lnTo>
                <a:lnTo>
                  <a:pt x="1524903" y="1660656"/>
                </a:lnTo>
                <a:lnTo>
                  <a:pt x="1556836" y="1629543"/>
                </a:lnTo>
                <a:lnTo>
                  <a:pt x="1587302" y="1596980"/>
                </a:lnTo>
                <a:lnTo>
                  <a:pt x="1616248" y="1563020"/>
                </a:lnTo>
                <a:lnTo>
                  <a:pt x="1643616" y="1527718"/>
                </a:lnTo>
                <a:lnTo>
                  <a:pt x="1669351" y="1491127"/>
                </a:lnTo>
                <a:lnTo>
                  <a:pt x="1693399" y="1453303"/>
                </a:lnTo>
                <a:lnTo>
                  <a:pt x="1715702" y="1414299"/>
                </a:lnTo>
                <a:lnTo>
                  <a:pt x="1736206" y="1374169"/>
                </a:lnTo>
                <a:lnTo>
                  <a:pt x="1754854" y="1332968"/>
                </a:lnTo>
                <a:lnTo>
                  <a:pt x="1771592" y="1290750"/>
                </a:lnTo>
                <a:lnTo>
                  <a:pt x="1786363" y="1247569"/>
                </a:lnTo>
                <a:lnTo>
                  <a:pt x="1799112" y="1203479"/>
                </a:lnTo>
                <a:lnTo>
                  <a:pt x="1809783" y="1158535"/>
                </a:lnTo>
                <a:lnTo>
                  <a:pt x="1818321" y="1112790"/>
                </a:lnTo>
                <a:lnTo>
                  <a:pt x="1824670" y="1066299"/>
                </a:lnTo>
                <a:lnTo>
                  <a:pt x="1828774" y="1019116"/>
                </a:lnTo>
                <a:lnTo>
                  <a:pt x="1830577" y="971296"/>
                </a:lnTo>
                <a:lnTo>
                  <a:pt x="1830048" y="923443"/>
                </a:lnTo>
                <a:lnTo>
                  <a:pt x="1827203" y="876167"/>
                </a:lnTo>
                <a:lnTo>
                  <a:pt x="1822096" y="829521"/>
                </a:lnTo>
                <a:lnTo>
                  <a:pt x="1814781" y="783563"/>
                </a:lnTo>
                <a:lnTo>
                  <a:pt x="1805313" y="738347"/>
                </a:lnTo>
                <a:lnTo>
                  <a:pt x="1793746" y="693930"/>
                </a:lnTo>
                <a:lnTo>
                  <a:pt x="1780134" y="650367"/>
                </a:lnTo>
                <a:lnTo>
                  <a:pt x="1764530" y="607714"/>
                </a:lnTo>
                <a:lnTo>
                  <a:pt x="1746990" y="566026"/>
                </a:lnTo>
                <a:lnTo>
                  <a:pt x="1727567" y="525359"/>
                </a:lnTo>
                <a:lnTo>
                  <a:pt x="1706315" y="485770"/>
                </a:lnTo>
                <a:lnTo>
                  <a:pt x="1683289" y="447313"/>
                </a:lnTo>
                <a:lnTo>
                  <a:pt x="1658542" y="410044"/>
                </a:lnTo>
                <a:lnTo>
                  <a:pt x="1632129" y="374019"/>
                </a:lnTo>
                <a:lnTo>
                  <a:pt x="1604104" y="339294"/>
                </a:lnTo>
                <a:lnTo>
                  <a:pt x="1574521" y="305925"/>
                </a:lnTo>
                <a:lnTo>
                  <a:pt x="1543435" y="273967"/>
                </a:lnTo>
                <a:lnTo>
                  <a:pt x="1510898" y="243475"/>
                </a:lnTo>
                <a:lnTo>
                  <a:pt x="1476966" y="214506"/>
                </a:lnTo>
                <a:lnTo>
                  <a:pt x="1441693" y="187115"/>
                </a:lnTo>
                <a:lnTo>
                  <a:pt x="1405132" y="161358"/>
                </a:lnTo>
                <a:lnTo>
                  <a:pt x="1367338" y="137291"/>
                </a:lnTo>
                <a:lnTo>
                  <a:pt x="1328365" y="114969"/>
                </a:lnTo>
                <a:lnTo>
                  <a:pt x="1288267" y="94449"/>
                </a:lnTo>
                <a:lnTo>
                  <a:pt x="1247098" y="75785"/>
                </a:lnTo>
                <a:lnTo>
                  <a:pt x="1204913" y="59033"/>
                </a:lnTo>
                <a:lnTo>
                  <a:pt x="1161765" y="44250"/>
                </a:lnTo>
                <a:lnTo>
                  <a:pt x="1117709" y="31490"/>
                </a:lnTo>
                <a:lnTo>
                  <a:pt x="1072799" y="20810"/>
                </a:lnTo>
                <a:lnTo>
                  <a:pt x="1027088" y="12265"/>
                </a:lnTo>
                <a:lnTo>
                  <a:pt x="980632" y="5911"/>
                </a:lnTo>
                <a:lnTo>
                  <a:pt x="933484" y="1804"/>
                </a:lnTo>
                <a:lnTo>
                  <a:pt x="885698" y="0"/>
                </a:lnTo>
                <a:close/>
              </a:path>
            </a:pathLst>
          </a:custGeom>
          <a:solidFill>
            <a:srgbClr val="FFC000"/>
          </a:solidFill>
        </p:spPr>
        <p:txBody>
          <a:bodyPr wrap="square" lIns="0" tIns="0" rIns="0" bIns="0" rtlCol="0"/>
          <a:lstStyle/>
          <a:p>
            <a:endParaRPr/>
          </a:p>
        </p:txBody>
      </p:sp>
      <p:sp>
        <p:nvSpPr>
          <p:cNvPr id="5" name="object 5"/>
          <p:cNvSpPr/>
          <p:nvPr/>
        </p:nvSpPr>
        <p:spPr>
          <a:xfrm>
            <a:off x="3510407" y="2374392"/>
            <a:ext cx="1056005" cy="1876425"/>
          </a:xfrm>
          <a:custGeom>
            <a:avLst/>
            <a:gdLst/>
            <a:ahLst/>
            <a:cxnLst/>
            <a:rect l="l" t="t" r="r" b="b"/>
            <a:pathLst>
              <a:path w="1056004" h="1876425">
                <a:moveTo>
                  <a:pt x="0" y="0"/>
                </a:moveTo>
                <a:lnTo>
                  <a:pt x="1650" y="1054608"/>
                </a:lnTo>
                <a:lnTo>
                  <a:pt x="662304" y="1876171"/>
                </a:lnTo>
                <a:lnTo>
                  <a:pt x="700754" y="1843670"/>
                </a:lnTo>
                <a:lnTo>
                  <a:pt x="737433" y="1809545"/>
                </a:lnTo>
                <a:lnTo>
                  <a:pt x="772306" y="1773870"/>
                </a:lnTo>
                <a:lnTo>
                  <a:pt x="805336" y="1736718"/>
                </a:lnTo>
                <a:lnTo>
                  <a:pt x="836489" y="1698166"/>
                </a:lnTo>
                <a:lnTo>
                  <a:pt x="865729" y="1658286"/>
                </a:lnTo>
                <a:lnTo>
                  <a:pt x="893019" y="1617154"/>
                </a:lnTo>
                <a:lnTo>
                  <a:pt x="918325" y="1574843"/>
                </a:lnTo>
                <a:lnTo>
                  <a:pt x="941610" y="1531429"/>
                </a:lnTo>
                <a:lnTo>
                  <a:pt x="962839" y="1486985"/>
                </a:lnTo>
                <a:lnTo>
                  <a:pt x="981977" y="1441587"/>
                </a:lnTo>
                <a:lnTo>
                  <a:pt x="998987" y="1395308"/>
                </a:lnTo>
                <a:lnTo>
                  <a:pt x="1013834" y="1348223"/>
                </a:lnTo>
                <a:lnTo>
                  <a:pt x="1026482" y="1300407"/>
                </a:lnTo>
                <a:lnTo>
                  <a:pt x="1036897" y="1251933"/>
                </a:lnTo>
                <a:lnTo>
                  <a:pt x="1045041" y="1202877"/>
                </a:lnTo>
                <a:lnTo>
                  <a:pt x="1050879" y="1153312"/>
                </a:lnTo>
                <a:lnTo>
                  <a:pt x="1054376" y="1103314"/>
                </a:lnTo>
                <a:lnTo>
                  <a:pt x="1055496" y="1052957"/>
                </a:lnTo>
                <a:lnTo>
                  <a:pt x="1054338" y="1004686"/>
                </a:lnTo>
                <a:lnTo>
                  <a:pt x="1051043" y="956976"/>
                </a:lnTo>
                <a:lnTo>
                  <a:pt x="1045657" y="909873"/>
                </a:lnTo>
                <a:lnTo>
                  <a:pt x="1038227" y="863423"/>
                </a:lnTo>
                <a:lnTo>
                  <a:pt x="1028800" y="817672"/>
                </a:lnTo>
                <a:lnTo>
                  <a:pt x="1017422" y="772668"/>
                </a:lnTo>
                <a:lnTo>
                  <a:pt x="1004140" y="728457"/>
                </a:lnTo>
                <a:lnTo>
                  <a:pt x="989000" y="685084"/>
                </a:lnTo>
                <a:lnTo>
                  <a:pt x="972050" y="642598"/>
                </a:lnTo>
                <a:lnTo>
                  <a:pt x="953334" y="601043"/>
                </a:lnTo>
                <a:lnTo>
                  <a:pt x="932901" y="560467"/>
                </a:lnTo>
                <a:lnTo>
                  <a:pt x="910796" y="520916"/>
                </a:lnTo>
                <a:lnTo>
                  <a:pt x="887067" y="482436"/>
                </a:lnTo>
                <a:lnTo>
                  <a:pt x="861760" y="445075"/>
                </a:lnTo>
                <a:lnTo>
                  <a:pt x="834921" y="408877"/>
                </a:lnTo>
                <a:lnTo>
                  <a:pt x="806597" y="373891"/>
                </a:lnTo>
                <a:lnTo>
                  <a:pt x="776834" y="340162"/>
                </a:lnTo>
                <a:lnTo>
                  <a:pt x="745680" y="307736"/>
                </a:lnTo>
                <a:lnTo>
                  <a:pt x="713180" y="276661"/>
                </a:lnTo>
                <a:lnTo>
                  <a:pt x="679382" y="246983"/>
                </a:lnTo>
                <a:lnTo>
                  <a:pt x="644332" y="218748"/>
                </a:lnTo>
                <a:lnTo>
                  <a:pt x="608076" y="192002"/>
                </a:lnTo>
                <a:lnTo>
                  <a:pt x="570661" y="166793"/>
                </a:lnTo>
                <a:lnTo>
                  <a:pt x="532134" y="143166"/>
                </a:lnTo>
                <a:lnTo>
                  <a:pt x="492541" y="121168"/>
                </a:lnTo>
                <a:lnTo>
                  <a:pt x="451929" y="100846"/>
                </a:lnTo>
                <a:lnTo>
                  <a:pt x="410344" y="82246"/>
                </a:lnTo>
                <a:lnTo>
                  <a:pt x="367834" y="65414"/>
                </a:lnTo>
                <a:lnTo>
                  <a:pt x="324443" y="50397"/>
                </a:lnTo>
                <a:lnTo>
                  <a:pt x="280220" y="37242"/>
                </a:lnTo>
                <a:lnTo>
                  <a:pt x="235211" y="25994"/>
                </a:lnTo>
                <a:lnTo>
                  <a:pt x="189462" y="16701"/>
                </a:lnTo>
                <a:lnTo>
                  <a:pt x="143019" y="9408"/>
                </a:lnTo>
                <a:lnTo>
                  <a:pt x="95931" y="4163"/>
                </a:lnTo>
                <a:lnTo>
                  <a:pt x="48242" y="1011"/>
                </a:lnTo>
                <a:lnTo>
                  <a:pt x="0" y="0"/>
                </a:lnTo>
                <a:close/>
              </a:path>
            </a:pathLst>
          </a:custGeom>
          <a:solidFill>
            <a:srgbClr val="A4A4A4"/>
          </a:solidFill>
        </p:spPr>
        <p:txBody>
          <a:bodyPr wrap="square" lIns="0" tIns="0" rIns="0" bIns="0" rtlCol="0"/>
          <a:lstStyle/>
          <a:p>
            <a:endParaRPr/>
          </a:p>
        </p:txBody>
      </p:sp>
      <p:sp>
        <p:nvSpPr>
          <p:cNvPr id="6" name="object 6"/>
          <p:cNvSpPr/>
          <p:nvPr/>
        </p:nvSpPr>
        <p:spPr>
          <a:xfrm>
            <a:off x="2993135" y="2909316"/>
            <a:ext cx="1038225" cy="1039494"/>
          </a:xfrm>
          <a:custGeom>
            <a:avLst/>
            <a:gdLst/>
            <a:ahLst/>
            <a:cxnLst/>
            <a:rect l="l" t="t" r="r" b="b"/>
            <a:pathLst>
              <a:path w="1038225" h="1039495">
                <a:moveTo>
                  <a:pt x="518922" y="0"/>
                </a:moveTo>
                <a:lnTo>
                  <a:pt x="471682" y="2123"/>
                </a:lnTo>
                <a:lnTo>
                  <a:pt x="425632" y="8372"/>
                </a:lnTo>
                <a:lnTo>
                  <a:pt x="380955" y="18563"/>
                </a:lnTo>
                <a:lnTo>
                  <a:pt x="337834" y="32512"/>
                </a:lnTo>
                <a:lnTo>
                  <a:pt x="296452" y="50035"/>
                </a:lnTo>
                <a:lnTo>
                  <a:pt x="256991" y="70950"/>
                </a:lnTo>
                <a:lnTo>
                  <a:pt x="219635" y="95073"/>
                </a:lnTo>
                <a:lnTo>
                  <a:pt x="184568" y="122221"/>
                </a:lnTo>
                <a:lnTo>
                  <a:pt x="151971" y="152209"/>
                </a:lnTo>
                <a:lnTo>
                  <a:pt x="122028" y="184855"/>
                </a:lnTo>
                <a:lnTo>
                  <a:pt x="94923" y="219975"/>
                </a:lnTo>
                <a:lnTo>
                  <a:pt x="70837" y="257386"/>
                </a:lnTo>
                <a:lnTo>
                  <a:pt x="49955" y="296904"/>
                </a:lnTo>
                <a:lnTo>
                  <a:pt x="32459" y="338346"/>
                </a:lnTo>
                <a:lnTo>
                  <a:pt x="18533" y="381529"/>
                </a:lnTo>
                <a:lnTo>
                  <a:pt x="8359" y="426268"/>
                </a:lnTo>
                <a:lnTo>
                  <a:pt x="2120" y="472381"/>
                </a:lnTo>
                <a:lnTo>
                  <a:pt x="0" y="519684"/>
                </a:lnTo>
                <a:lnTo>
                  <a:pt x="2120" y="566986"/>
                </a:lnTo>
                <a:lnTo>
                  <a:pt x="8359" y="613099"/>
                </a:lnTo>
                <a:lnTo>
                  <a:pt x="18533" y="657838"/>
                </a:lnTo>
                <a:lnTo>
                  <a:pt x="32459" y="701021"/>
                </a:lnTo>
                <a:lnTo>
                  <a:pt x="49955" y="742463"/>
                </a:lnTo>
                <a:lnTo>
                  <a:pt x="70837" y="781981"/>
                </a:lnTo>
                <a:lnTo>
                  <a:pt x="94923" y="819392"/>
                </a:lnTo>
                <a:lnTo>
                  <a:pt x="122028" y="854512"/>
                </a:lnTo>
                <a:lnTo>
                  <a:pt x="151971" y="887158"/>
                </a:lnTo>
                <a:lnTo>
                  <a:pt x="184568" y="917146"/>
                </a:lnTo>
                <a:lnTo>
                  <a:pt x="219635" y="944294"/>
                </a:lnTo>
                <a:lnTo>
                  <a:pt x="256991" y="968417"/>
                </a:lnTo>
                <a:lnTo>
                  <a:pt x="296452" y="989332"/>
                </a:lnTo>
                <a:lnTo>
                  <a:pt x="337834" y="1006856"/>
                </a:lnTo>
                <a:lnTo>
                  <a:pt x="380955" y="1020804"/>
                </a:lnTo>
                <a:lnTo>
                  <a:pt x="425632" y="1030995"/>
                </a:lnTo>
                <a:lnTo>
                  <a:pt x="471682" y="1037244"/>
                </a:lnTo>
                <a:lnTo>
                  <a:pt x="518922" y="1039368"/>
                </a:lnTo>
                <a:lnTo>
                  <a:pt x="566161" y="1037244"/>
                </a:lnTo>
                <a:lnTo>
                  <a:pt x="612211" y="1030995"/>
                </a:lnTo>
                <a:lnTo>
                  <a:pt x="656888" y="1020804"/>
                </a:lnTo>
                <a:lnTo>
                  <a:pt x="700009" y="1006856"/>
                </a:lnTo>
                <a:lnTo>
                  <a:pt x="741391" y="989332"/>
                </a:lnTo>
                <a:lnTo>
                  <a:pt x="780852" y="968417"/>
                </a:lnTo>
                <a:lnTo>
                  <a:pt x="818208" y="944294"/>
                </a:lnTo>
                <a:lnTo>
                  <a:pt x="853275" y="917146"/>
                </a:lnTo>
                <a:lnTo>
                  <a:pt x="885872" y="887158"/>
                </a:lnTo>
                <a:lnTo>
                  <a:pt x="915815" y="854512"/>
                </a:lnTo>
                <a:lnTo>
                  <a:pt x="942920" y="819392"/>
                </a:lnTo>
                <a:lnTo>
                  <a:pt x="967006" y="781981"/>
                </a:lnTo>
                <a:lnTo>
                  <a:pt x="987888" y="742463"/>
                </a:lnTo>
                <a:lnTo>
                  <a:pt x="1005384" y="701021"/>
                </a:lnTo>
                <a:lnTo>
                  <a:pt x="1019310" y="657838"/>
                </a:lnTo>
                <a:lnTo>
                  <a:pt x="1029484" y="613099"/>
                </a:lnTo>
                <a:lnTo>
                  <a:pt x="1035723" y="566986"/>
                </a:lnTo>
                <a:lnTo>
                  <a:pt x="1037843" y="519684"/>
                </a:lnTo>
                <a:lnTo>
                  <a:pt x="1035723" y="472381"/>
                </a:lnTo>
                <a:lnTo>
                  <a:pt x="1029484" y="426268"/>
                </a:lnTo>
                <a:lnTo>
                  <a:pt x="1019310" y="381529"/>
                </a:lnTo>
                <a:lnTo>
                  <a:pt x="1005384" y="338346"/>
                </a:lnTo>
                <a:lnTo>
                  <a:pt x="987888" y="296904"/>
                </a:lnTo>
                <a:lnTo>
                  <a:pt x="967006" y="257386"/>
                </a:lnTo>
                <a:lnTo>
                  <a:pt x="942920" y="219975"/>
                </a:lnTo>
                <a:lnTo>
                  <a:pt x="915815" y="184855"/>
                </a:lnTo>
                <a:lnTo>
                  <a:pt x="885872" y="152209"/>
                </a:lnTo>
                <a:lnTo>
                  <a:pt x="853275" y="122221"/>
                </a:lnTo>
                <a:lnTo>
                  <a:pt x="818208" y="95073"/>
                </a:lnTo>
                <a:lnTo>
                  <a:pt x="780852" y="70950"/>
                </a:lnTo>
                <a:lnTo>
                  <a:pt x="741391" y="50035"/>
                </a:lnTo>
                <a:lnTo>
                  <a:pt x="700009" y="32512"/>
                </a:lnTo>
                <a:lnTo>
                  <a:pt x="656888" y="18563"/>
                </a:lnTo>
                <a:lnTo>
                  <a:pt x="612211" y="8372"/>
                </a:lnTo>
                <a:lnTo>
                  <a:pt x="566161" y="2123"/>
                </a:lnTo>
                <a:lnTo>
                  <a:pt x="518922" y="0"/>
                </a:lnTo>
                <a:close/>
              </a:path>
            </a:pathLst>
          </a:custGeom>
          <a:solidFill>
            <a:srgbClr val="E7E6E6"/>
          </a:solidFill>
        </p:spPr>
        <p:txBody>
          <a:bodyPr wrap="square" lIns="0" tIns="0" rIns="0" bIns="0" rtlCol="0"/>
          <a:lstStyle/>
          <a:p>
            <a:endParaRPr/>
          </a:p>
        </p:txBody>
      </p:sp>
      <p:sp>
        <p:nvSpPr>
          <p:cNvPr id="7" name="object 7"/>
          <p:cNvSpPr/>
          <p:nvPr/>
        </p:nvSpPr>
        <p:spPr>
          <a:xfrm>
            <a:off x="6370320" y="1914144"/>
            <a:ext cx="513715" cy="506095"/>
          </a:xfrm>
          <a:custGeom>
            <a:avLst/>
            <a:gdLst/>
            <a:ahLst/>
            <a:cxnLst/>
            <a:rect l="l" t="t" r="r" b="b"/>
            <a:pathLst>
              <a:path w="513715" h="506094">
                <a:moveTo>
                  <a:pt x="505586" y="0"/>
                </a:moveTo>
                <a:lnTo>
                  <a:pt x="8000" y="0"/>
                </a:lnTo>
                <a:lnTo>
                  <a:pt x="0" y="8000"/>
                </a:lnTo>
                <a:lnTo>
                  <a:pt x="0" y="497966"/>
                </a:lnTo>
                <a:lnTo>
                  <a:pt x="8000" y="505967"/>
                </a:lnTo>
                <a:lnTo>
                  <a:pt x="505586" y="505967"/>
                </a:lnTo>
                <a:lnTo>
                  <a:pt x="513587" y="497966"/>
                </a:lnTo>
                <a:lnTo>
                  <a:pt x="513587" y="8000"/>
                </a:lnTo>
                <a:lnTo>
                  <a:pt x="505586" y="0"/>
                </a:lnTo>
                <a:close/>
              </a:path>
            </a:pathLst>
          </a:custGeom>
          <a:solidFill>
            <a:srgbClr val="6FAC46"/>
          </a:solidFill>
        </p:spPr>
        <p:txBody>
          <a:bodyPr wrap="square" lIns="0" tIns="0" rIns="0" bIns="0" rtlCol="0"/>
          <a:lstStyle/>
          <a:p>
            <a:endParaRPr/>
          </a:p>
        </p:txBody>
      </p:sp>
      <p:sp>
        <p:nvSpPr>
          <p:cNvPr id="8" name="object 8"/>
          <p:cNvSpPr/>
          <p:nvPr/>
        </p:nvSpPr>
        <p:spPr>
          <a:xfrm>
            <a:off x="6370320" y="2991611"/>
            <a:ext cx="513715" cy="506095"/>
          </a:xfrm>
          <a:custGeom>
            <a:avLst/>
            <a:gdLst/>
            <a:ahLst/>
            <a:cxnLst/>
            <a:rect l="l" t="t" r="r" b="b"/>
            <a:pathLst>
              <a:path w="513715" h="506095">
                <a:moveTo>
                  <a:pt x="505586" y="0"/>
                </a:moveTo>
                <a:lnTo>
                  <a:pt x="8000" y="0"/>
                </a:lnTo>
                <a:lnTo>
                  <a:pt x="0" y="8000"/>
                </a:lnTo>
                <a:lnTo>
                  <a:pt x="0" y="497966"/>
                </a:lnTo>
                <a:lnTo>
                  <a:pt x="8000" y="505967"/>
                </a:lnTo>
                <a:lnTo>
                  <a:pt x="505586" y="505967"/>
                </a:lnTo>
                <a:lnTo>
                  <a:pt x="513587" y="497966"/>
                </a:lnTo>
                <a:lnTo>
                  <a:pt x="513587" y="8000"/>
                </a:lnTo>
                <a:lnTo>
                  <a:pt x="505586" y="0"/>
                </a:lnTo>
                <a:close/>
              </a:path>
            </a:pathLst>
          </a:custGeom>
          <a:solidFill>
            <a:srgbClr val="5B9BD4"/>
          </a:solidFill>
        </p:spPr>
        <p:txBody>
          <a:bodyPr wrap="square" lIns="0" tIns="0" rIns="0" bIns="0" rtlCol="0"/>
          <a:lstStyle/>
          <a:p>
            <a:endParaRPr/>
          </a:p>
        </p:txBody>
      </p:sp>
      <p:sp>
        <p:nvSpPr>
          <p:cNvPr id="9" name="object 9"/>
          <p:cNvSpPr/>
          <p:nvPr/>
        </p:nvSpPr>
        <p:spPr>
          <a:xfrm>
            <a:off x="6370320" y="4070603"/>
            <a:ext cx="513715" cy="506095"/>
          </a:xfrm>
          <a:custGeom>
            <a:avLst/>
            <a:gdLst/>
            <a:ahLst/>
            <a:cxnLst/>
            <a:rect l="l" t="t" r="r" b="b"/>
            <a:pathLst>
              <a:path w="513715" h="506095">
                <a:moveTo>
                  <a:pt x="505586" y="0"/>
                </a:moveTo>
                <a:lnTo>
                  <a:pt x="8000" y="0"/>
                </a:lnTo>
                <a:lnTo>
                  <a:pt x="0" y="8001"/>
                </a:lnTo>
                <a:lnTo>
                  <a:pt x="0" y="497967"/>
                </a:lnTo>
                <a:lnTo>
                  <a:pt x="8000" y="505968"/>
                </a:lnTo>
                <a:lnTo>
                  <a:pt x="505586" y="505968"/>
                </a:lnTo>
                <a:lnTo>
                  <a:pt x="513587" y="497967"/>
                </a:lnTo>
                <a:lnTo>
                  <a:pt x="513587" y="8001"/>
                </a:lnTo>
                <a:lnTo>
                  <a:pt x="505586" y="0"/>
                </a:lnTo>
                <a:close/>
              </a:path>
            </a:pathLst>
          </a:custGeom>
          <a:solidFill>
            <a:srgbClr val="FFC000"/>
          </a:solidFill>
        </p:spPr>
        <p:txBody>
          <a:bodyPr wrap="square" lIns="0" tIns="0" rIns="0" bIns="0" rtlCol="0"/>
          <a:lstStyle/>
          <a:p>
            <a:endParaRPr/>
          </a:p>
        </p:txBody>
      </p:sp>
      <p:sp>
        <p:nvSpPr>
          <p:cNvPr id="10" name="object 10"/>
          <p:cNvSpPr/>
          <p:nvPr/>
        </p:nvSpPr>
        <p:spPr>
          <a:xfrm>
            <a:off x="6370320" y="5149596"/>
            <a:ext cx="513715" cy="506095"/>
          </a:xfrm>
          <a:custGeom>
            <a:avLst/>
            <a:gdLst/>
            <a:ahLst/>
            <a:cxnLst/>
            <a:rect l="l" t="t" r="r" b="b"/>
            <a:pathLst>
              <a:path w="513715" h="506095">
                <a:moveTo>
                  <a:pt x="505586" y="0"/>
                </a:moveTo>
                <a:lnTo>
                  <a:pt x="8000" y="0"/>
                </a:lnTo>
                <a:lnTo>
                  <a:pt x="0" y="8000"/>
                </a:lnTo>
                <a:lnTo>
                  <a:pt x="0" y="498017"/>
                </a:lnTo>
                <a:lnTo>
                  <a:pt x="8000" y="505967"/>
                </a:lnTo>
                <a:lnTo>
                  <a:pt x="505586" y="505967"/>
                </a:lnTo>
                <a:lnTo>
                  <a:pt x="513587" y="498017"/>
                </a:lnTo>
                <a:lnTo>
                  <a:pt x="513587" y="8000"/>
                </a:lnTo>
                <a:lnTo>
                  <a:pt x="505586" y="0"/>
                </a:lnTo>
                <a:close/>
              </a:path>
            </a:pathLst>
          </a:custGeom>
          <a:solidFill>
            <a:srgbClr val="A4A4A4"/>
          </a:solidFill>
        </p:spPr>
        <p:txBody>
          <a:bodyPr wrap="square" lIns="0" tIns="0" rIns="0" bIns="0" rtlCol="0"/>
          <a:lstStyle/>
          <a:p>
            <a:endParaRPr/>
          </a:p>
        </p:txBody>
      </p:sp>
      <p:sp>
        <p:nvSpPr>
          <p:cNvPr id="11" name="object 11"/>
          <p:cNvSpPr/>
          <p:nvPr/>
        </p:nvSpPr>
        <p:spPr>
          <a:xfrm>
            <a:off x="6528816" y="2033016"/>
            <a:ext cx="194107" cy="26670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6516623" y="4221479"/>
            <a:ext cx="249935" cy="205739"/>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6492113" y="3116161"/>
            <a:ext cx="271145" cy="271780"/>
          </a:xfrm>
          <a:custGeom>
            <a:avLst/>
            <a:gdLst/>
            <a:ahLst/>
            <a:cxnLst/>
            <a:rect l="l" t="t" r="r" b="b"/>
            <a:pathLst>
              <a:path w="271145" h="271779">
                <a:moveTo>
                  <a:pt x="126904" y="205396"/>
                </a:moveTo>
                <a:lnTo>
                  <a:pt x="105283" y="205396"/>
                </a:lnTo>
                <a:lnTo>
                  <a:pt x="104699" y="216292"/>
                </a:lnTo>
                <a:lnTo>
                  <a:pt x="101758" y="226939"/>
                </a:lnTo>
                <a:lnTo>
                  <a:pt x="96674" y="236847"/>
                </a:lnTo>
                <a:lnTo>
                  <a:pt x="89662" y="245528"/>
                </a:lnTo>
                <a:lnTo>
                  <a:pt x="64008" y="271182"/>
                </a:lnTo>
                <a:lnTo>
                  <a:pt x="99567" y="264578"/>
                </a:lnTo>
                <a:lnTo>
                  <a:pt x="112476" y="260689"/>
                </a:lnTo>
                <a:lnTo>
                  <a:pt x="135493" y="252037"/>
                </a:lnTo>
                <a:lnTo>
                  <a:pt x="160200" y="238003"/>
                </a:lnTo>
                <a:lnTo>
                  <a:pt x="163477" y="234352"/>
                </a:lnTo>
                <a:lnTo>
                  <a:pt x="122173" y="234352"/>
                </a:lnTo>
                <a:lnTo>
                  <a:pt x="125343" y="223426"/>
                </a:lnTo>
                <a:lnTo>
                  <a:pt x="126952" y="212191"/>
                </a:lnTo>
                <a:lnTo>
                  <a:pt x="126904" y="205396"/>
                </a:lnTo>
                <a:close/>
              </a:path>
              <a:path w="271145" h="271779">
                <a:moveTo>
                  <a:pt x="271109" y="20937"/>
                </a:moveTo>
                <a:lnTo>
                  <a:pt x="239508" y="20937"/>
                </a:lnTo>
                <a:lnTo>
                  <a:pt x="249936" y="21246"/>
                </a:lnTo>
                <a:lnTo>
                  <a:pt x="250245" y="31656"/>
                </a:lnTo>
                <a:lnTo>
                  <a:pt x="243292" y="69145"/>
                </a:lnTo>
                <a:lnTo>
                  <a:pt x="223775" y="110654"/>
                </a:lnTo>
                <a:lnTo>
                  <a:pt x="188594" y="143547"/>
                </a:lnTo>
                <a:lnTo>
                  <a:pt x="158114" y="160311"/>
                </a:lnTo>
                <a:lnTo>
                  <a:pt x="148336" y="165518"/>
                </a:lnTo>
                <a:lnTo>
                  <a:pt x="153669" y="175424"/>
                </a:lnTo>
                <a:lnTo>
                  <a:pt x="157436" y="183425"/>
                </a:lnTo>
                <a:lnTo>
                  <a:pt x="160115" y="191966"/>
                </a:lnTo>
                <a:lnTo>
                  <a:pt x="160956" y="200427"/>
                </a:lnTo>
                <a:lnTo>
                  <a:pt x="159131" y="207936"/>
                </a:lnTo>
                <a:lnTo>
                  <a:pt x="153285" y="216046"/>
                </a:lnTo>
                <a:lnTo>
                  <a:pt x="144367" y="223192"/>
                </a:lnTo>
                <a:lnTo>
                  <a:pt x="133592" y="229314"/>
                </a:lnTo>
                <a:lnTo>
                  <a:pt x="122173" y="234352"/>
                </a:lnTo>
                <a:lnTo>
                  <a:pt x="163477" y="234352"/>
                </a:lnTo>
                <a:lnTo>
                  <a:pt x="178181" y="217969"/>
                </a:lnTo>
                <a:lnTo>
                  <a:pt x="181397" y="208472"/>
                </a:lnTo>
                <a:lnTo>
                  <a:pt x="182197" y="198094"/>
                </a:lnTo>
                <a:lnTo>
                  <a:pt x="180734" y="186858"/>
                </a:lnTo>
                <a:lnTo>
                  <a:pt x="177164" y="174789"/>
                </a:lnTo>
                <a:lnTo>
                  <a:pt x="191773" y="167062"/>
                </a:lnTo>
                <a:lnTo>
                  <a:pt x="226313" y="140880"/>
                </a:lnTo>
                <a:lnTo>
                  <a:pt x="253364" y="103161"/>
                </a:lnTo>
                <a:lnTo>
                  <a:pt x="254127" y="102399"/>
                </a:lnTo>
                <a:lnTo>
                  <a:pt x="264826" y="72558"/>
                </a:lnTo>
                <a:lnTo>
                  <a:pt x="270668" y="43693"/>
                </a:lnTo>
                <a:lnTo>
                  <a:pt x="271109" y="20937"/>
                </a:lnTo>
                <a:close/>
              </a:path>
              <a:path w="271145" h="271779">
                <a:moveTo>
                  <a:pt x="88967" y="165899"/>
                </a:moveTo>
                <a:lnTo>
                  <a:pt x="65659" y="165899"/>
                </a:lnTo>
                <a:lnTo>
                  <a:pt x="65023" y="166661"/>
                </a:lnTo>
                <a:lnTo>
                  <a:pt x="62737" y="173392"/>
                </a:lnTo>
                <a:lnTo>
                  <a:pt x="68834" y="177964"/>
                </a:lnTo>
                <a:lnTo>
                  <a:pt x="93217" y="202348"/>
                </a:lnTo>
                <a:lnTo>
                  <a:pt x="97789" y="208444"/>
                </a:lnTo>
                <a:lnTo>
                  <a:pt x="104520" y="206158"/>
                </a:lnTo>
                <a:lnTo>
                  <a:pt x="105283" y="205396"/>
                </a:lnTo>
                <a:lnTo>
                  <a:pt x="126904" y="205396"/>
                </a:lnTo>
                <a:lnTo>
                  <a:pt x="126831" y="200427"/>
                </a:lnTo>
                <a:lnTo>
                  <a:pt x="124967" y="188886"/>
                </a:lnTo>
                <a:lnTo>
                  <a:pt x="123545" y="183425"/>
                </a:lnTo>
                <a:lnTo>
                  <a:pt x="104393" y="183425"/>
                </a:lnTo>
                <a:lnTo>
                  <a:pt x="99060" y="177964"/>
                </a:lnTo>
                <a:lnTo>
                  <a:pt x="88518" y="167423"/>
                </a:lnTo>
                <a:lnTo>
                  <a:pt x="88967" y="165899"/>
                </a:lnTo>
                <a:close/>
              </a:path>
              <a:path w="271145" h="271779">
                <a:moveTo>
                  <a:pt x="73088" y="88985"/>
                </a:moveTo>
                <a:lnTo>
                  <a:pt x="33190" y="110976"/>
                </a:lnTo>
                <a:lnTo>
                  <a:pt x="10814" y="158974"/>
                </a:lnTo>
                <a:lnTo>
                  <a:pt x="0" y="207174"/>
                </a:lnTo>
                <a:lnTo>
                  <a:pt x="25654" y="181520"/>
                </a:lnTo>
                <a:lnTo>
                  <a:pt x="34226" y="174615"/>
                </a:lnTo>
                <a:lnTo>
                  <a:pt x="43941" y="169709"/>
                </a:lnTo>
                <a:lnTo>
                  <a:pt x="54514" y="166804"/>
                </a:lnTo>
                <a:lnTo>
                  <a:pt x="65659" y="165899"/>
                </a:lnTo>
                <a:lnTo>
                  <a:pt x="88967" y="165899"/>
                </a:lnTo>
                <a:lnTo>
                  <a:pt x="89154" y="165264"/>
                </a:lnTo>
                <a:lnTo>
                  <a:pt x="94487" y="149389"/>
                </a:lnTo>
                <a:lnTo>
                  <a:pt x="92683" y="149008"/>
                </a:lnTo>
                <a:lnTo>
                  <a:pt x="36830" y="149008"/>
                </a:lnTo>
                <a:lnTo>
                  <a:pt x="41973" y="137697"/>
                </a:lnTo>
                <a:lnTo>
                  <a:pt x="48260" y="127101"/>
                </a:lnTo>
                <a:lnTo>
                  <a:pt x="55403" y="118219"/>
                </a:lnTo>
                <a:lnTo>
                  <a:pt x="63118" y="112051"/>
                </a:lnTo>
                <a:lnTo>
                  <a:pt x="71112" y="110654"/>
                </a:lnTo>
                <a:lnTo>
                  <a:pt x="112116" y="110654"/>
                </a:lnTo>
                <a:lnTo>
                  <a:pt x="119157" y="97018"/>
                </a:lnTo>
                <a:lnTo>
                  <a:pt x="121049" y="94017"/>
                </a:lnTo>
                <a:lnTo>
                  <a:pt x="96392" y="94017"/>
                </a:lnTo>
                <a:lnTo>
                  <a:pt x="84324" y="90447"/>
                </a:lnTo>
                <a:lnTo>
                  <a:pt x="73088" y="88985"/>
                </a:lnTo>
                <a:close/>
              </a:path>
              <a:path w="271145" h="271779">
                <a:moveTo>
                  <a:pt x="121792" y="176694"/>
                </a:moveTo>
                <a:lnTo>
                  <a:pt x="110489" y="180504"/>
                </a:lnTo>
                <a:lnTo>
                  <a:pt x="108965" y="182028"/>
                </a:lnTo>
                <a:lnTo>
                  <a:pt x="106680" y="182790"/>
                </a:lnTo>
                <a:lnTo>
                  <a:pt x="104393" y="183425"/>
                </a:lnTo>
                <a:lnTo>
                  <a:pt x="123545" y="183425"/>
                </a:lnTo>
                <a:lnTo>
                  <a:pt x="121792" y="176694"/>
                </a:lnTo>
                <a:close/>
              </a:path>
              <a:path w="271145" h="271779">
                <a:moveTo>
                  <a:pt x="59372" y="144611"/>
                </a:moveTo>
                <a:lnTo>
                  <a:pt x="47875" y="145958"/>
                </a:lnTo>
                <a:lnTo>
                  <a:pt x="36830" y="149008"/>
                </a:lnTo>
                <a:lnTo>
                  <a:pt x="92683" y="149008"/>
                </a:lnTo>
                <a:lnTo>
                  <a:pt x="83058" y="146976"/>
                </a:lnTo>
                <a:lnTo>
                  <a:pt x="71155" y="144954"/>
                </a:lnTo>
                <a:lnTo>
                  <a:pt x="59372" y="144611"/>
                </a:lnTo>
                <a:close/>
              </a:path>
              <a:path w="271145" h="271779">
                <a:moveTo>
                  <a:pt x="112116" y="110654"/>
                </a:moveTo>
                <a:lnTo>
                  <a:pt x="71112" y="110654"/>
                </a:lnTo>
                <a:lnTo>
                  <a:pt x="79724" y="111638"/>
                </a:lnTo>
                <a:lnTo>
                  <a:pt x="88193" y="114194"/>
                </a:lnTo>
                <a:lnTo>
                  <a:pt x="95758" y="117512"/>
                </a:lnTo>
                <a:lnTo>
                  <a:pt x="105663" y="122846"/>
                </a:lnTo>
                <a:lnTo>
                  <a:pt x="110870" y="113067"/>
                </a:lnTo>
                <a:lnTo>
                  <a:pt x="112116" y="110654"/>
                </a:lnTo>
                <a:close/>
              </a:path>
              <a:path w="271145" h="271779">
                <a:moveTo>
                  <a:pt x="251204" y="0"/>
                </a:moveTo>
                <a:lnTo>
                  <a:pt x="227472" y="498"/>
                </a:lnTo>
                <a:lnTo>
                  <a:pt x="198622" y="6353"/>
                </a:lnTo>
                <a:lnTo>
                  <a:pt x="168783" y="17055"/>
                </a:lnTo>
                <a:lnTo>
                  <a:pt x="168020" y="17817"/>
                </a:lnTo>
                <a:lnTo>
                  <a:pt x="157995" y="23842"/>
                </a:lnTo>
                <a:lnTo>
                  <a:pt x="122039" y="55512"/>
                </a:lnTo>
                <a:lnTo>
                  <a:pt x="96392" y="94017"/>
                </a:lnTo>
                <a:lnTo>
                  <a:pt x="121049" y="94017"/>
                </a:lnTo>
                <a:lnTo>
                  <a:pt x="128015" y="82968"/>
                </a:lnTo>
                <a:lnTo>
                  <a:pt x="137160" y="70919"/>
                </a:lnTo>
                <a:lnTo>
                  <a:pt x="169539" y="42189"/>
                </a:lnTo>
                <a:lnTo>
                  <a:pt x="222996" y="22865"/>
                </a:lnTo>
                <a:lnTo>
                  <a:pt x="239508" y="20937"/>
                </a:lnTo>
                <a:lnTo>
                  <a:pt x="271109" y="20937"/>
                </a:lnTo>
                <a:lnTo>
                  <a:pt x="271129" y="19925"/>
                </a:lnTo>
                <a:lnTo>
                  <a:pt x="265684" y="5371"/>
                </a:lnTo>
                <a:lnTo>
                  <a:pt x="251204" y="0"/>
                </a:lnTo>
                <a:close/>
              </a:path>
            </a:pathLst>
          </a:custGeom>
          <a:solidFill>
            <a:srgbClr val="E7E6E6"/>
          </a:solidFill>
        </p:spPr>
        <p:txBody>
          <a:bodyPr wrap="square" lIns="0" tIns="0" rIns="0" bIns="0" rtlCol="0"/>
          <a:lstStyle/>
          <a:p>
            <a:endParaRPr/>
          </a:p>
        </p:txBody>
      </p:sp>
      <p:sp>
        <p:nvSpPr>
          <p:cNvPr id="14" name="object 14"/>
          <p:cNvSpPr/>
          <p:nvPr/>
        </p:nvSpPr>
        <p:spPr>
          <a:xfrm>
            <a:off x="6630590" y="3179730"/>
            <a:ext cx="68865" cy="6877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6513703" y="3284585"/>
            <a:ext cx="81660" cy="81295"/>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486144" y="5292852"/>
            <a:ext cx="297180" cy="198120"/>
          </a:xfrm>
          <a:custGeom>
            <a:avLst/>
            <a:gdLst/>
            <a:ahLst/>
            <a:cxnLst/>
            <a:rect l="l" t="t" r="r" b="b"/>
            <a:pathLst>
              <a:path w="297179" h="198120">
                <a:moveTo>
                  <a:pt x="77724" y="59690"/>
                </a:moveTo>
                <a:lnTo>
                  <a:pt x="69850" y="59690"/>
                </a:lnTo>
                <a:lnTo>
                  <a:pt x="42755" y="65029"/>
                </a:lnTo>
                <a:lnTo>
                  <a:pt x="20542" y="79644"/>
                </a:lnTo>
                <a:lnTo>
                  <a:pt x="5520" y="101427"/>
                </a:lnTo>
                <a:lnTo>
                  <a:pt x="0" y="128270"/>
                </a:lnTo>
                <a:lnTo>
                  <a:pt x="5520" y="155364"/>
                </a:lnTo>
                <a:lnTo>
                  <a:pt x="20542" y="177577"/>
                </a:lnTo>
                <a:lnTo>
                  <a:pt x="42755" y="192599"/>
                </a:lnTo>
                <a:lnTo>
                  <a:pt x="69850" y="198120"/>
                </a:lnTo>
                <a:lnTo>
                  <a:pt x="95630" y="198120"/>
                </a:lnTo>
                <a:lnTo>
                  <a:pt x="99059" y="193675"/>
                </a:lnTo>
                <a:lnTo>
                  <a:pt x="99059" y="182372"/>
                </a:lnTo>
                <a:lnTo>
                  <a:pt x="95630" y="178943"/>
                </a:lnTo>
                <a:lnTo>
                  <a:pt x="73151" y="178943"/>
                </a:lnTo>
                <a:lnTo>
                  <a:pt x="68706" y="177800"/>
                </a:lnTo>
                <a:lnTo>
                  <a:pt x="67563" y="177800"/>
                </a:lnTo>
                <a:lnTo>
                  <a:pt x="49252" y="173864"/>
                </a:lnTo>
                <a:lnTo>
                  <a:pt x="34226" y="163179"/>
                </a:lnTo>
                <a:lnTo>
                  <a:pt x="24058" y="147421"/>
                </a:lnTo>
                <a:lnTo>
                  <a:pt x="20320" y="128270"/>
                </a:lnTo>
                <a:lnTo>
                  <a:pt x="24094" y="109172"/>
                </a:lnTo>
                <a:lnTo>
                  <a:pt x="34512" y="93408"/>
                </a:lnTo>
                <a:lnTo>
                  <a:pt x="50216" y="82692"/>
                </a:lnTo>
                <a:lnTo>
                  <a:pt x="69850" y="78740"/>
                </a:lnTo>
                <a:lnTo>
                  <a:pt x="98312" y="78740"/>
                </a:lnTo>
                <a:lnTo>
                  <a:pt x="99059" y="76581"/>
                </a:lnTo>
                <a:lnTo>
                  <a:pt x="99059" y="74295"/>
                </a:lnTo>
                <a:lnTo>
                  <a:pt x="102991" y="60833"/>
                </a:lnTo>
                <a:lnTo>
                  <a:pt x="82169" y="60833"/>
                </a:lnTo>
                <a:lnTo>
                  <a:pt x="77724" y="59690"/>
                </a:lnTo>
                <a:close/>
              </a:path>
              <a:path w="297179" h="198120">
                <a:moveTo>
                  <a:pt x="281414" y="99060"/>
                </a:moveTo>
                <a:lnTo>
                  <a:pt x="237489" y="99060"/>
                </a:lnTo>
                <a:lnTo>
                  <a:pt x="253124" y="102211"/>
                </a:lnTo>
                <a:lnTo>
                  <a:pt x="265604" y="110744"/>
                </a:lnTo>
                <a:lnTo>
                  <a:pt x="273869" y="123277"/>
                </a:lnTo>
                <a:lnTo>
                  <a:pt x="276859" y="138430"/>
                </a:lnTo>
                <a:lnTo>
                  <a:pt x="273887" y="153636"/>
                </a:lnTo>
                <a:lnTo>
                  <a:pt x="265747" y="166163"/>
                </a:lnTo>
                <a:lnTo>
                  <a:pt x="253607" y="174666"/>
                </a:lnTo>
                <a:lnTo>
                  <a:pt x="238632" y="177800"/>
                </a:lnTo>
                <a:lnTo>
                  <a:pt x="237489" y="177800"/>
                </a:lnTo>
                <a:lnTo>
                  <a:pt x="217297" y="178943"/>
                </a:lnTo>
                <a:lnTo>
                  <a:pt x="211581" y="178943"/>
                </a:lnTo>
                <a:lnTo>
                  <a:pt x="207136" y="182372"/>
                </a:lnTo>
                <a:lnTo>
                  <a:pt x="207136" y="193675"/>
                </a:lnTo>
                <a:lnTo>
                  <a:pt x="211581" y="198120"/>
                </a:lnTo>
                <a:lnTo>
                  <a:pt x="237489" y="198120"/>
                </a:lnTo>
                <a:lnTo>
                  <a:pt x="260586" y="193383"/>
                </a:lnTo>
                <a:lnTo>
                  <a:pt x="279574" y="180514"/>
                </a:lnTo>
                <a:lnTo>
                  <a:pt x="292443" y="161526"/>
                </a:lnTo>
                <a:lnTo>
                  <a:pt x="297179" y="138430"/>
                </a:lnTo>
                <a:lnTo>
                  <a:pt x="292443" y="115333"/>
                </a:lnTo>
                <a:lnTo>
                  <a:pt x="281414" y="99060"/>
                </a:lnTo>
                <a:close/>
              </a:path>
              <a:path w="297179" h="198120">
                <a:moveTo>
                  <a:pt x="210083" y="20320"/>
                </a:moveTo>
                <a:lnTo>
                  <a:pt x="158750" y="20320"/>
                </a:lnTo>
                <a:lnTo>
                  <a:pt x="181846" y="24858"/>
                </a:lnTo>
                <a:lnTo>
                  <a:pt x="200834" y="37290"/>
                </a:lnTo>
                <a:lnTo>
                  <a:pt x="213703" y="55842"/>
                </a:lnTo>
                <a:lnTo>
                  <a:pt x="218439" y="78740"/>
                </a:lnTo>
                <a:lnTo>
                  <a:pt x="218439" y="82169"/>
                </a:lnTo>
                <a:lnTo>
                  <a:pt x="217297" y="85598"/>
                </a:lnTo>
                <a:lnTo>
                  <a:pt x="217297" y="88900"/>
                </a:lnTo>
                <a:lnTo>
                  <a:pt x="216153" y="92329"/>
                </a:lnTo>
                <a:lnTo>
                  <a:pt x="217297" y="95631"/>
                </a:lnTo>
                <a:lnTo>
                  <a:pt x="219455" y="97917"/>
                </a:lnTo>
                <a:lnTo>
                  <a:pt x="222884" y="100203"/>
                </a:lnTo>
                <a:lnTo>
                  <a:pt x="226313" y="101346"/>
                </a:lnTo>
                <a:lnTo>
                  <a:pt x="228473" y="100203"/>
                </a:lnTo>
                <a:lnTo>
                  <a:pt x="231901" y="99060"/>
                </a:lnTo>
                <a:lnTo>
                  <a:pt x="281414" y="99060"/>
                </a:lnTo>
                <a:lnTo>
                  <a:pt x="279574" y="96345"/>
                </a:lnTo>
                <a:lnTo>
                  <a:pt x="260586" y="83476"/>
                </a:lnTo>
                <a:lnTo>
                  <a:pt x="237489" y="78740"/>
                </a:lnTo>
                <a:lnTo>
                  <a:pt x="231348" y="48434"/>
                </a:lnTo>
                <a:lnTo>
                  <a:pt x="214550" y="23368"/>
                </a:lnTo>
                <a:lnTo>
                  <a:pt x="210083" y="20320"/>
                </a:lnTo>
                <a:close/>
              </a:path>
              <a:path w="297179" h="198120">
                <a:moveTo>
                  <a:pt x="98312" y="78740"/>
                </a:moveTo>
                <a:lnTo>
                  <a:pt x="75437" y="78740"/>
                </a:lnTo>
                <a:lnTo>
                  <a:pt x="79882" y="79883"/>
                </a:lnTo>
                <a:lnTo>
                  <a:pt x="86613" y="82169"/>
                </a:lnTo>
                <a:lnTo>
                  <a:pt x="88900" y="83312"/>
                </a:lnTo>
                <a:lnTo>
                  <a:pt x="92328" y="83312"/>
                </a:lnTo>
                <a:lnTo>
                  <a:pt x="94614" y="81026"/>
                </a:lnTo>
                <a:lnTo>
                  <a:pt x="97916" y="79883"/>
                </a:lnTo>
                <a:lnTo>
                  <a:pt x="98312" y="78740"/>
                </a:lnTo>
                <a:close/>
              </a:path>
              <a:path w="297179" h="198120">
                <a:moveTo>
                  <a:pt x="158750" y="0"/>
                </a:moveTo>
                <a:lnTo>
                  <a:pt x="132193" y="4593"/>
                </a:lnTo>
                <a:lnTo>
                  <a:pt x="109458" y="17319"/>
                </a:lnTo>
                <a:lnTo>
                  <a:pt x="92223" y="36593"/>
                </a:lnTo>
                <a:lnTo>
                  <a:pt x="82169" y="60833"/>
                </a:lnTo>
                <a:lnTo>
                  <a:pt x="102991" y="60833"/>
                </a:lnTo>
                <a:lnTo>
                  <a:pt x="105404" y="52574"/>
                </a:lnTo>
                <a:lnTo>
                  <a:pt x="118379" y="35496"/>
                </a:lnTo>
                <a:lnTo>
                  <a:pt x="136618" y="24324"/>
                </a:lnTo>
                <a:lnTo>
                  <a:pt x="158750" y="20320"/>
                </a:lnTo>
                <a:lnTo>
                  <a:pt x="210083" y="20320"/>
                </a:lnTo>
                <a:lnTo>
                  <a:pt x="189537" y="6302"/>
                </a:lnTo>
                <a:lnTo>
                  <a:pt x="158750" y="0"/>
                </a:lnTo>
                <a:close/>
              </a:path>
            </a:pathLst>
          </a:custGeom>
          <a:solidFill>
            <a:srgbClr val="E7E6E6"/>
          </a:solidFill>
        </p:spPr>
        <p:txBody>
          <a:bodyPr wrap="square" lIns="0" tIns="0" rIns="0" bIns="0" rtlCol="0"/>
          <a:lstStyle/>
          <a:p>
            <a:endParaRPr/>
          </a:p>
        </p:txBody>
      </p:sp>
      <p:sp>
        <p:nvSpPr>
          <p:cNvPr id="17" name="object 17"/>
          <p:cNvSpPr/>
          <p:nvPr/>
        </p:nvSpPr>
        <p:spPr>
          <a:xfrm>
            <a:off x="6594347" y="5362955"/>
            <a:ext cx="99059" cy="16764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6850380" y="4030979"/>
            <a:ext cx="904494" cy="454913"/>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7554468" y="4030979"/>
            <a:ext cx="947166" cy="454913"/>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8299704" y="4030979"/>
            <a:ext cx="497573" cy="454913"/>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8596883" y="4030979"/>
            <a:ext cx="802385" cy="454913"/>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9198864" y="4030979"/>
            <a:ext cx="758190" cy="454913"/>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9756647" y="4030979"/>
            <a:ext cx="997457" cy="454913"/>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6850380" y="4274820"/>
            <a:ext cx="883157" cy="454913"/>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7516368" y="4274820"/>
            <a:ext cx="610362" cy="454913"/>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7912607" y="4274820"/>
            <a:ext cx="1108709" cy="454913"/>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8749283" y="4274820"/>
            <a:ext cx="328409" cy="454913"/>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6854952" y="5068823"/>
            <a:ext cx="1152905" cy="454913"/>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7815071" y="5068823"/>
            <a:ext cx="441198" cy="454913"/>
          </a:xfrm>
          <a:prstGeom prst="rect">
            <a:avLst/>
          </a:prstGeom>
          <a:blipFill>
            <a:blip r:embed="rId18" cstate="print"/>
            <a:stretch>
              <a:fillRect/>
            </a:stretch>
          </a:blipFill>
        </p:spPr>
        <p:txBody>
          <a:bodyPr wrap="square" lIns="0" tIns="0" rIns="0" bIns="0" rtlCol="0"/>
          <a:lstStyle/>
          <a:p>
            <a:endParaRPr/>
          </a:p>
        </p:txBody>
      </p:sp>
      <p:sp>
        <p:nvSpPr>
          <p:cNvPr id="30" name="object 30"/>
          <p:cNvSpPr/>
          <p:nvPr/>
        </p:nvSpPr>
        <p:spPr>
          <a:xfrm>
            <a:off x="8063483" y="5068823"/>
            <a:ext cx="680466" cy="454913"/>
          </a:xfrm>
          <a:prstGeom prst="rect">
            <a:avLst/>
          </a:prstGeom>
          <a:blipFill>
            <a:blip r:embed="rId19" cstate="print"/>
            <a:stretch>
              <a:fillRect/>
            </a:stretch>
          </a:blipFill>
        </p:spPr>
        <p:txBody>
          <a:bodyPr wrap="square" lIns="0" tIns="0" rIns="0" bIns="0" rtlCol="0"/>
          <a:lstStyle/>
          <a:p>
            <a:endParaRPr/>
          </a:p>
        </p:txBody>
      </p:sp>
      <p:sp>
        <p:nvSpPr>
          <p:cNvPr id="31" name="object 31"/>
          <p:cNvSpPr/>
          <p:nvPr/>
        </p:nvSpPr>
        <p:spPr>
          <a:xfrm>
            <a:off x="8551164" y="5068823"/>
            <a:ext cx="1244346" cy="454913"/>
          </a:xfrm>
          <a:prstGeom prst="rect">
            <a:avLst/>
          </a:prstGeom>
          <a:blipFill>
            <a:blip r:embed="rId20" cstate="print"/>
            <a:stretch>
              <a:fillRect/>
            </a:stretch>
          </a:blipFill>
        </p:spPr>
        <p:txBody>
          <a:bodyPr wrap="square" lIns="0" tIns="0" rIns="0" bIns="0" rtlCol="0"/>
          <a:lstStyle/>
          <a:p>
            <a:endParaRPr/>
          </a:p>
        </p:txBody>
      </p:sp>
      <p:sp>
        <p:nvSpPr>
          <p:cNvPr id="32" name="object 32"/>
          <p:cNvSpPr/>
          <p:nvPr/>
        </p:nvSpPr>
        <p:spPr>
          <a:xfrm>
            <a:off x="9602723" y="5068823"/>
            <a:ext cx="1062990" cy="454913"/>
          </a:xfrm>
          <a:prstGeom prst="rect">
            <a:avLst/>
          </a:prstGeom>
          <a:blipFill>
            <a:blip r:embed="rId21" cstate="print"/>
            <a:stretch>
              <a:fillRect/>
            </a:stretch>
          </a:blipFill>
        </p:spPr>
        <p:txBody>
          <a:bodyPr wrap="square" lIns="0" tIns="0" rIns="0" bIns="0" rtlCol="0"/>
          <a:lstStyle/>
          <a:p>
            <a:endParaRPr/>
          </a:p>
        </p:txBody>
      </p:sp>
      <p:sp>
        <p:nvSpPr>
          <p:cNvPr id="33" name="object 33"/>
          <p:cNvSpPr/>
          <p:nvPr/>
        </p:nvSpPr>
        <p:spPr>
          <a:xfrm>
            <a:off x="10472928" y="5068823"/>
            <a:ext cx="499122" cy="454913"/>
          </a:xfrm>
          <a:prstGeom prst="rect">
            <a:avLst/>
          </a:prstGeom>
          <a:blipFill>
            <a:blip r:embed="rId22" cstate="print"/>
            <a:stretch>
              <a:fillRect/>
            </a:stretch>
          </a:blipFill>
        </p:spPr>
        <p:txBody>
          <a:bodyPr wrap="square" lIns="0" tIns="0" rIns="0" bIns="0" rtlCol="0"/>
          <a:lstStyle/>
          <a:p>
            <a:endParaRPr/>
          </a:p>
        </p:txBody>
      </p:sp>
      <p:sp>
        <p:nvSpPr>
          <p:cNvPr id="34" name="object 34"/>
          <p:cNvSpPr/>
          <p:nvPr/>
        </p:nvSpPr>
        <p:spPr>
          <a:xfrm>
            <a:off x="6854952" y="5312664"/>
            <a:ext cx="1117853" cy="454914"/>
          </a:xfrm>
          <a:prstGeom prst="rect">
            <a:avLst/>
          </a:prstGeom>
          <a:blipFill>
            <a:blip r:embed="rId23" cstate="print"/>
            <a:stretch>
              <a:fillRect/>
            </a:stretch>
          </a:blipFill>
        </p:spPr>
        <p:txBody>
          <a:bodyPr wrap="square" lIns="0" tIns="0" rIns="0" bIns="0" rtlCol="0"/>
          <a:lstStyle/>
          <a:p>
            <a:endParaRPr/>
          </a:p>
        </p:txBody>
      </p:sp>
      <p:sp>
        <p:nvSpPr>
          <p:cNvPr id="35" name="object 35"/>
          <p:cNvSpPr/>
          <p:nvPr/>
        </p:nvSpPr>
        <p:spPr>
          <a:xfrm>
            <a:off x="7786116" y="5312664"/>
            <a:ext cx="668274" cy="454914"/>
          </a:xfrm>
          <a:prstGeom prst="rect">
            <a:avLst/>
          </a:prstGeom>
          <a:blipFill>
            <a:blip r:embed="rId24" cstate="print"/>
            <a:stretch>
              <a:fillRect/>
            </a:stretch>
          </a:blipFill>
        </p:spPr>
        <p:txBody>
          <a:bodyPr wrap="square" lIns="0" tIns="0" rIns="0" bIns="0" rtlCol="0"/>
          <a:lstStyle/>
          <a:p>
            <a:endParaRPr/>
          </a:p>
        </p:txBody>
      </p:sp>
      <p:sp>
        <p:nvSpPr>
          <p:cNvPr id="36" name="object 36"/>
          <p:cNvSpPr/>
          <p:nvPr/>
        </p:nvSpPr>
        <p:spPr>
          <a:xfrm>
            <a:off x="8267700" y="5312664"/>
            <a:ext cx="724661" cy="454914"/>
          </a:xfrm>
          <a:prstGeom prst="rect">
            <a:avLst/>
          </a:prstGeom>
          <a:blipFill>
            <a:blip r:embed="rId25" cstate="print"/>
            <a:stretch>
              <a:fillRect/>
            </a:stretch>
          </a:blipFill>
        </p:spPr>
        <p:txBody>
          <a:bodyPr wrap="square" lIns="0" tIns="0" rIns="0" bIns="0" rtlCol="0"/>
          <a:lstStyle/>
          <a:p>
            <a:endParaRPr/>
          </a:p>
        </p:txBody>
      </p:sp>
      <p:sp>
        <p:nvSpPr>
          <p:cNvPr id="37" name="object 37"/>
          <p:cNvSpPr/>
          <p:nvPr/>
        </p:nvSpPr>
        <p:spPr>
          <a:xfrm>
            <a:off x="8807195" y="5312664"/>
            <a:ext cx="610361" cy="454914"/>
          </a:xfrm>
          <a:prstGeom prst="rect">
            <a:avLst/>
          </a:prstGeom>
          <a:blipFill>
            <a:blip r:embed="rId26" cstate="print"/>
            <a:stretch>
              <a:fillRect/>
            </a:stretch>
          </a:blipFill>
        </p:spPr>
        <p:txBody>
          <a:bodyPr wrap="square" lIns="0" tIns="0" rIns="0" bIns="0" rtlCol="0"/>
          <a:lstStyle/>
          <a:p>
            <a:endParaRPr/>
          </a:p>
        </p:txBody>
      </p:sp>
      <p:sp>
        <p:nvSpPr>
          <p:cNvPr id="38" name="object 38"/>
          <p:cNvSpPr/>
          <p:nvPr/>
        </p:nvSpPr>
        <p:spPr>
          <a:xfrm>
            <a:off x="9230868" y="5312664"/>
            <a:ext cx="543293" cy="454914"/>
          </a:xfrm>
          <a:prstGeom prst="rect">
            <a:avLst/>
          </a:prstGeom>
          <a:blipFill>
            <a:blip r:embed="rId27" cstate="print"/>
            <a:stretch>
              <a:fillRect/>
            </a:stretch>
          </a:blipFill>
        </p:spPr>
        <p:txBody>
          <a:bodyPr wrap="square" lIns="0" tIns="0" rIns="0" bIns="0" rtlCol="0"/>
          <a:lstStyle/>
          <a:p>
            <a:endParaRPr/>
          </a:p>
        </p:txBody>
      </p:sp>
      <p:sp>
        <p:nvSpPr>
          <p:cNvPr id="39" name="object 39"/>
          <p:cNvSpPr/>
          <p:nvPr/>
        </p:nvSpPr>
        <p:spPr>
          <a:xfrm>
            <a:off x="9587483" y="5312664"/>
            <a:ext cx="442709" cy="454914"/>
          </a:xfrm>
          <a:prstGeom prst="rect">
            <a:avLst/>
          </a:prstGeom>
          <a:blipFill>
            <a:blip r:embed="rId28" cstate="print"/>
            <a:stretch>
              <a:fillRect/>
            </a:stretch>
          </a:blipFill>
        </p:spPr>
        <p:txBody>
          <a:bodyPr wrap="square" lIns="0" tIns="0" rIns="0" bIns="0" rtlCol="0"/>
          <a:lstStyle/>
          <a:p>
            <a:endParaRPr/>
          </a:p>
        </p:txBody>
      </p:sp>
      <p:sp>
        <p:nvSpPr>
          <p:cNvPr id="40" name="object 40"/>
          <p:cNvSpPr/>
          <p:nvPr/>
        </p:nvSpPr>
        <p:spPr>
          <a:xfrm>
            <a:off x="9845040" y="5312664"/>
            <a:ext cx="555498" cy="454914"/>
          </a:xfrm>
          <a:prstGeom prst="rect">
            <a:avLst/>
          </a:prstGeom>
          <a:blipFill>
            <a:blip r:embed="rId29" cstate="print"/>
            <a:stretch>
              <a:fillRect/>
            </a:stretch>
          </a:blipFill>
        </p:spPr>
        <p:txBody>
          <a:bodyPr wrap="square" lIns="0" tIns="0" rIns="0" bIns="0" rtlCol="0"/>
          <a:lstStyle/>
          <a:p>
            <a:endParaRPr/>
          </a:p>
        </p:txBody>
      </p:sp>
      <p:sp>
        <p:nvSpPr>
          <p:cNvPr id="41" name="object 41"/>
          <p:cNvSpPr/>
          <p:nvPr/>
        </p:nvSpPr>
        <p:spPr>
          <a:xfrm>
            <a:off x="10213847" y="5312664"/>
            <a:ext cx="758190" cy="454914"/>
          </a:xfrm>
          <a:prstGeom prst="rect">
            <a:avLst/>
          </a:prstGeom>
          <a:blipFill>
            <a:blip r:embed="rId30" cstate="print"/>
            <a:stretch>
              <a:fillRect/>
            </a:stretch>
          </a:blipFill>
        </p:spPr>
        <p:txBody>
          <a:bodyPr wrap="square" lIns="0" tIns="0" rIns="0" bIns="0" rtlCol="0"/>
          <a:lstStyle/>
          <a:p>
            <a:endParaRPr/>
          </a:p>
        </p:txBody>
      </p:sp>
      <p:sp>
        <p:nvSpPr>
          <p:cNvPr id="42" name="object 42"/>
          <p:cNvSpPr/>
          <p:nvPr/>
        </p:nvSpPr>
        <p:spPr>
          <a:xfrm>
            <a:off x="6854952" y="5556503"/>
            <a:ext cx="610361" cy="454913"/>
          </a:xfrm>
          <a:prstGeom prst="rect">
            <a:avLst/>
          </a:prstGeom>
          <a:blipFill>
            <a:blip r:embed="rId26" cstate="print"/>
            <a:stretch>
              <a:fillRect/>
            </a:stretch>
          </a:blipFill>
        </p:spPr>
        <p:txBody>
          <a:bodyPr wrap="square" lIns="0" tIns="0" rIns="0" bIns="0" rtlCol="0"/>
          <a:lstStyle/>
          <a:p>
            <a:endParaRPr/>
          </a:p>
        </p:txBody>
      </p:sp>
      <p:sp>
        <p:nvSpPr>
          <p:cNvPr id="43" name="object 43"/>
          <p:cNvSpPr/>
          <p:nvPr/>
        </p:nvSpPr>
        <p:spPr>
          <a:xfrm>
            <a:off x="7257288" y="5556503"/>
            <a:ext cx="782574" cy="454913"/>
          </a:xfrm>
          <a:prstGeom prst="rect">
            <a:avLst/>
          </a:prstGeom>
          <a:blipFill>
            <a:blip r:embed="rId31" cstate="print"/>
            <a:stretch>
              <a:fillRect/>
            </a:stretch>
          </a:blipFill>
        </p:spPr>
        <p:txBody>
          <a:bodyPr wrap="square" lIns="0" tIns="0" rIns="0" bIns="0" rtlCol="0"/>
          <a:lstStyle/>
          <a:p>
            <a:endParaRPr/>
          </a:p>
        </p:txBody>
      </p:sp>
      <p:sp>
        <p:nvSpPr>
          <p:cNvPr id="44" name="object 44"/>
          <p:cNvSpPr/>
          <p:nvPr/>
        </p:nvSpPr>
        <p:spPr>
          <a:xfrm>
            <a:off x="7831835" y="5556503"/>
            <a:ext cx="566153" cy="454913"/>
          </a:xfrm>
          <a:prstGeom prst="rect">
            <a:avLst/>
          </a:prstGeom>
          <a:blipFill>
            <a:blip r:embed="rId32" cstate="print"/>
            <a:stretch>
              <a:fillRect/>
            </a:stretch>
          </a:blipFill>
        </p:spPr>
        <p:txBody>
          <a:bodyPr wrap="square" lIns="0" tIns="0" rIns="0" bIns="0" rtlCol="0"/>
          <a:lstStyle/>
          <a:p>
            <a:endParaRPr/>
          </a:p>
        </p:txBody>
      </p:sp>
      <p:sp>
        <p:nvSpPr>
          <p:cNvPr id="45" name="object 45"/>
          <p:cNvSpPr/>
          <p:nvPr/>
        </p:nvSpPr>
        <p:spPr>
          <a:xfrm>
            <a:off x="8189976" y="5556503"/>
            <a:ext cx="1290066" cy="454913"/>
          </a:xfrm>
          <a:prstGeom prst="rect">
            <a:avLst/>
          </a:prstGeom>
          <a:blipFill>
            <a:blip r:embed="rId33" cstate="print"/>
            <a:stretch>
              <a:fillRect/>
            </a:stretch>
          </a:blipFill>
        </p:spPr>
        <p:txBody>
          <a:bodyPr wrap="square" lIns="0" tIns="0" rIns="0" bIns="0" rtlCol="0"/>
          <a:lstStyle/>
          <a:p>
            <a:endParaRPr/>
          </a:p>
        </p:txBody>
      </p:sp>
      <p:sp>
        <p:nvSpPr>
          <p:cNvPr id="46" name="object 46"/>
          <p:cNvSpPr/>
          <p:nvPr/>
        </p:nvSpPr>
        <p:spPr>
          <a:xfrm>
            <a:off x="9272016" y="5556503"/>
            <a:ext cx="430542" cy="454913"/>
          </a:xfrm>
          <a:prstGeom prst="rect">
            <a:avLst/>
          </a:prstGeom>
          <a:blipFill>
            <a:blip r:embed="rId34" cstate="print"/>
            <a:stretch>
              <a:fillRect/>
            </a:stretch>
          </a:blipFill>
        </p:spPr>
        <p:txBody>
          <a:bodyPr wrap="square" lIns="0" tIns="0" rIns="0" bIns="0" rtlCol="0"/>
          <a:lstStyle/>
          <a:p>
            <a:endParaRPr/>
          </a:p>
        </p:txBody>
      </p:sp>
      <p:sp>
        <p:nvSpPr>
          <p:cNvPr id="47" name="object 47"/>
          <p:cNvSpPr/>
          <p:nvPr/>
        </p:nvSpPr>
        <p:spPr>
          <a:xfrm>
            <a:off x="9494519" y="5556503"/>
            <a:ext cx="1198626" cy="454913"/>
          </a:xfrm>
          <a:prstGeom prst="rect">
            <a:avLst/>
          </a:prstGeom>
          <a:blipFill>
            <a:blip r:embed="rId35" cstate="print"/>
            <a:stretch>
              <a:fillRect/>
            </a:stretch>
          </a:blipFill>
        </p:spPr>
        <p:txBody>
          <a:bodyPr wrap="square" lIns="0" tIns="0" rIns="0" bIns="0" rtlCol="0"/>
          <a:lstStyle/>
          <a:p>
            <a:endParaRPr/>
          </a:p>
        </p:txBody>
      </p:sp>
      <p:sp>
        <p:nvSpPr>
          <p:cNvPr id="48" name="object 48"/>
          <p:cNvSpPr/>
          <p:nvPr/>
        </p:nvSpPr>
        <p:spPr>
          <a:xfrm>
            <a:off x="10485119" y="5556503"/>
            <a:ext cx="486918" cy="454913"/>
          </a:xfrm>
          <a:prstGeom prst="rect">
            <a:avLst/>
          </a:prstGeom>
          <a:blipFill>
            <a:blip r:embed="rId36" cstate="print"/>
            <a:stretch>
              <a:fillRect/>
            </a:stretch>
          </a:blipFill>
        </p:spPr>
        <p:txBody>
          <a:bodyPr wrap="square" lIns="0" tIns="0" rIns="0" bIns="0" rtlCol="0"/>
          <a:lstStyle/>
          <a:p>
            <a:endParaRPr/>
          </a:p>
        </p:txBody>
      </p:sp>
      <p:sp>
        <p:nvSpPr>
          <p:cNvPr id="49" name="object 49"/>
          <p:cNvSpPr/>
          <p:nvPr/>
        </p:nvSpPr>
        <p:spPr>
          <a:xfrm>
            <a:off x="6854952" y="5800344"/>
            <a:ext cx="553974" cy="454914"/>
          </a:xfrm>
          <a:prstGeom prst="rect">
            <a:avLst/>
          </a:prstGeom>
          <a:blipFill>
            <a:blip r:embed="rId37" cstate="print"/>
            <a:stretch>
              <a:fillRect/>
            </a:stretch>
          </a:blipFill>
        </p:spPr>
        <p:txBody>
          <a:bodyPr wrap="square" lIns="0" tIns="0" rIns="0" bIns="0" rtlCol="0"/>
          <a:lstStyle/>
          <a:p>
            <a:endParaRPr/>
          </a:p>
        </p:txBody>
      </p:sp>
      <p:sp>
        <p:nvSpPr>
          <p:cNvPr id="50" name="object 50"/>
          <p:cNvSpPr/>
          <p:nvPr/>
        </p:nvSpPr>
        <p:spPr>
          <a:xfrm>
            <a:off x="7184135" y="5800344"/>
            <a:ext cx="543293" cy="454914"/>
          </a:xfrm>
          <a:prstGeom prst="rect">
            <a:avLst/>
          </a:prstGeom>
          <a:blipFill>
            <a:blip r:embed="rId27" cstate="print"/>
            <a:stretch>
              <a:fillRect/>
            </a:stretch>
          </a:blipFill>
        </p:spPr>
        <p:txBody>
          <a:bodyPr wrap="square" lIns="0" tIns="0" rIns="0" bIns="0" rtlCol="0"/>
          <a:lstStyle/>
          <a:p>
            <a:endParaRPr/>
          </a:p>
        </p:txBody>
      </p:sp>
      <p:sp>
        <p:nvSpPr>
          <p:cNvPr id="51" name="object 51"/>
          <p:cNvSpPr txBox="1">
            <a:spLocks noGrp="1"/>
          </p:cNvSpPr>
          <p:nvPr>
            <p:ph type="title"/>
          </p:nvPr>
        </p:nvSpPr>
        <p:spPr>
          <a:xfrm>
            <a:off x="475894" y="191515"/>
            <a:ext cx="5749925" cy="376555"/>
          </a:xfrm>
          <a:prstGeom prst="rect">
            <a:avLst/>
          </a:prstGeom>
        </p:spPr>
        <p:txBody>
          <a:bodyPr vert="horz" wrap="square" lIns="0" tIns="12700" rIns="0" bIns="0" rtlCol="0">
            <a:spAutoFit/>
          </a:bodyPr>
          <a:lstStyle/>
          <a:p>
            <a:pPr marL="12700">
              <a:lnSpc>
                <a:spcPct val="100000"/>
              </a:lnSpc>
              <a:spcBef>
                <a:spcPts val="100"/>
              </a:spcBef>
            </a:pPr>
            <a:r>
              <a:rPr sz="2300" b="1" spc="-55" dirty="0">
                <a:solidFill>
                  <a:srgbClr val="666666"/>
                </a:solidFill>
                <a:latin typeface="Trebuchet MS"/>
                <a:cs typeface="Trebuchet MS"/>
              </a:rPr>
              <a:t>WHAT </a:t>
            </a:r>
            <a:r>
              <a:rPr sz="2300" b="1" spc="-5" dirty="0">
                <a:solidFill>
                  <a:srgbClr val="666666"/>
                </a:solidFill>
                <a:latin typeface="Trebuchet MS"/>
                <a:cs typeface="Trebuchet MS"/>
              </a:rPr>
              <a:t>IS </a:t>
            </a:r>
            <a:r>
              <a:rPr sz="2300" b="1" spc="-20" dirty="0">
                <a:solidFill>
                  <a:srgbClr val="666666"/>
                </a:solidFill>
                <a:latin typeface="Trebuchet MS"/>
                <a:cs typeface="Trebuchet MS"/>
              </a:rPr>
              <a:t>INTERNATIONAL</a:t>
            </a:r>
            <a:r>
              <a:rPr sz="2300" b="1" spc="-140" dirty="0">
                <a:solidFill>
                  <a:srgbClr val="666666"/>
                </a:solidFill>
                <a:latin typeface="Trebuchet MS"/>
                <a:cs typeface="Trebuchet MS"/>
              </a:rPr>
              <a:t> </a:t>
            </a:r>
            <a:r>
              <a:rPr sz="2300" b="1" spc="-5" dirty="0">
                <a:solidFill>
                  <a:srgbClr val="666666"/>
                </a:solidFill>
                <a:latin typeface="Trebuchet MS"/>
                <a:cs typeface="Trebuchet MS"/>
              </a:rPr>
              <a:t>TRANSACTION???</a:t>
            </a:r>
            <a:endParaRPr sz="2300">
              <a:latin typeface="Trebuchet MS"/>
              <a:cs typeface="Trebuchet MS"/>
            </a:endParaRPr>
          </a:p>
        </p:txBody>
      </p:sp>
      <p:sp>
        <p:nvSpPr>
          <p:cNvPr id="52" name="object 52"/>
          <p:cNvSpPr/>
          <p:nvPr/>
        </p:nvSpPr>
        <p:spPr>
          <a:xfrm>
            <a:off x="0" y="100584"/>
            <a:ext cx="398145" cy="551815"/>
          </a:xfrm>
          <a:custGeom>
            <a:avLst/>
            <a:gdLst/>
            <a:ahLst/>
            <a:cxnLst/>
            <a:rect l="l" t="t" r="r" b="b"/>
            <a:pathLst>
              <a:path w="398145" h="551815">
                <a:moveTo>
                  <a:pt x="0" y="551687"/>
                </a:moveTo>
                <a:lnTo>
                  <a:pt x="397764" y="551687"/>
                </a:lnTo>
                <a:lnTo>
                  <a:pt x="397764" y="0"/>
                </a:lnTo>
                <a:lnTo>
                  <a:pt x="0" y="0"/>
                </a:lnTo>
                <a:lnTo>
                  <a:pt x="0" y="551687"/>
                </a:lnTo>
                <a:close/>
              </a:path>
            </a:pathLst>
          </a:custGeom>
          <a:solidFill>
            <a:srgbClr val="FFC000"/>
          </a:solidFill>
        </p:spPr>
        <p:txBody>
          <a:bodyPr wrap="square" lIns="0" tIns="0" rIns="0" bIns="0" rtlCol="0"/>
          <a:lstStyle/>
          <a:p>
            <a:endParaRPr/>
          </a:p>
        </p:txBody>
      </p:sp>
      <p:sp>
        <p:nvSpPr>
          <p:cNvPr id="53" name="object 53"/>
          <p:cNvSpPr/>
          <p:nvPr/>
        </p:nvSpPr>
        <p:spPr>
          <a:xfrm>
            <a:off x="6859523" y="2904744"/>
            <a:ext cx="1325118" cy="454913"/>
          </a:xfrm>
          <a:prstGeom prst="rect">
            <a:avLst/>
          </a:prstGeom>
          <a:blipFill>
            <a:blip r:embed="rId38" cstate="print"/>
            <a:stretch>
              <a:fillRect/>
            </a:stretch>
          </a:blipFill>
        </p:spPr>
        <p:txBody>
          <a:bodyPr wrap="square" lIns="0" tIns="0" rIns="0" bIns="0" rtlCol="0"/>
          <a:lstStyle/>
          <a:p>
            <a:endParaRPr/>
          </a:p>
        </p:txBody>
      </p:sp>
      <p:sp>
        <p:nvSpPr>
          <p:cNvPr id="54" name="object 54"/>
          <p:cNvSpPr/>
          <p:nvPr/>
        </p:nvSpPr>
        <p:spPr>
          <a:xfrm>
            <a:off x="8049768" y="2904744"/>
            <a:ext cx="1062990" cy="454913"/>
          </a:xfrm>
          <a:prstGeom prst="rect">
            <a:avLst/>
          </a:prstGeom>
          <a:blipFill>
            <a:blip r:embed="rId39" cstate="print"/>
            <a:stretch>
              <a:fillRect/>
            </a:stretch>
          </a:blipFill>
        </p:spPr>
        <p:txBody>
          <a:bodyPr wrap="square" lIns="0" tIns="0" rIns="0" bIns="0" rtlCol="0"/>
          <a:lstStyle/>
          <a:p>
            <a:endParaRPr/>
          </a:p>
        </p:txBody>
      </p:sp>
      <p:sp>
        <p:nvSpPr>
          <p:cNvPr id="55" name="object 55"/>
          <p:cNvSpPr/>
          <p:nvPr/>
        </p:nvSpPr>
        <p:spPr>
          <a:xfrm>
            <a:off x="8977883" y="2904744"/>
            <a:ext cx="1184909" cy="454913"/>
          </a:xfrm>
          <a:prstGeom prst="rect">
            <a:avLst/>
          </a:prstGeom>
          <a:blipFill>
            <a:blip r:embed="rId40" cstate="print"/>
            <a:stretch>
              <a:fillRect/>
            </a:stretch>
          </a:blipFill>
        </p:spPr>
        <p:txBody>
          <a:bodyPr wrap="square" lIns="0" tIns="0" rIns="0" bIns="0" rtlCol="0"/>
          <a:lstStyle/>
          <a:p>
            <a:endParaRPr/>
          </a:p>
        </p:txBody>
      </p:sp>
      <p:sp>
        <p:nvSpPr>
          <p:cNvPr id="56" name="object 56"/>
          <p:cNvSpPr/>
          <p:nvPr/>
        </p:nvSpPr>
        <p:spPr>
          <a:xfrm>
            <a:off x="10027919" y="2904744"/>
            <a:ext cx="735329" cy="454913"/>
          </a:xfrm>
          <a:prstGeom prst="rect">
            <a:avLst/>
          </a:prstGeom>
          <a:blipFill>
            <a:blip r:embed="rId41" cstate="print"/>
            <a:stretch>
              <a:fillRect/>
            </a:stretch>
          </a:blipFill>
        </p:spPr>
        <p:txBody>
          <a:bodyPr wrap="square" lIns="0" tIns="0" rIns="0" bIns="0" rtlCol="0"/>
          <a:lstStyle/>
          <a:p>
            <a:endParaRPr/>
          </a:p>
        </p:txBody>
      </p:sp>
      <p:sp>
        <p:nvSpPr>
          <p:cNvPr id="57" name="object 57"/>
          <p:cNvSpPr/>
          <p:nvPr/>
        </p:nvSpPr>
        <p:spPr>
          <a:xfrm>
            <a:off x="6859523" y="3148583"/>
            <a:ext cx="825246" cy="454913"/>
          </a:xfrm>
          <a:prstGeom prst="rect">
            <a:avLst/>
          </a:prstGeom>
          <a:blipFill>
            <a:blip r:embed="rId42" cstate="print"/>
            <a:stretch>
              <a:fillRect/>
            </a:stretch>
          </a:blipFill>
        </p:spPr>
        <p:txBody>
          <a:bodyPr wrap="square" lIns="0" tIns="0" rIns="0" bIns="0" rtlCol="0"/>
          <a:lstStyle/>
          <a:p>
            <a:endParaRPr/>
          </a:p>
        </p:txBody>
      </p:sp>
      <p:sp>
        <p:nvSpPr>
          <p:cNvPr id="58" name="object 58"/>
          <p:cNvSpPr/>
          <p:nvPr/>
        </p:nvSpPr>
        <p:spPr>
          <a:xfrm>
            <a:off x="7523988" y="3148583"/>
            <a:ext cx="442709" cy="454913"/>
          </a:xfrm>
          <a:prstGeom prst="rect">
            <a:avLst/>
          </a:prstGeom>
          <a:blipFill>
            <a:blip r:embed="rId43" cstate="print"/>
            <a:stretch>
              <a:fillRect/>
            </a:stretch>
          </a:blipFill>
        </p:spPr>
        <p:txBody>
          <a:bodyPr wrap="square" lIns="0" tIns="0" rIns="0" bIns="0" rtlCol="0"/>
          <a:lstStyle/>
          <a:p>
            <a:endParaRPr/>
          </a:p>
        </p:txBody>
      </p:sp>
      <p:sp>
        <p:nvSpPr>
          <p:cNvPr id="59" name="object 59"/>
          <p:cNvSpPr/>
          <p:nvPr/>
        </p:nvSpPr>
        <p:spPr>
          <a:xfrm>
            <a:off x="7805928" y="3148583"/>
            <a:ext cx="1027937" cy="454913"/>
          </a:xfrm>
          <a:prstGeom prst="rect">
            <a:avLst/>
          </a:prstGeom>
          <a:blipFill>
            <a:blip r:embed="rId44" cstate="print"/>
            <a:stretch>
              <a:fillRect/>
            </a:stretch>
          </a:blipFill>
        </p:spPr>
        <p:txBody>
          <a:bodyPr wrap="square" lIns="0" tIns="0" rIns="0" bIns="0" rtlCol="0"/>
          <a:lstStyle/>
          <a:p>
            <a:endParaRPr/>
          </a:p>
        </p:txBody>
      </p:sp>
      <p:sp>
        <p:nvSpPr>
          <p:cNvPr id="60" name="object 60"/>
          <p:cNvSpPr/>
          <p:nvPr/>
        </p:nvSpPr>
        <p:spPr>
          <a:xfrm>
            <a:off x="8673083" y="3148583"/>
            <a:ext cx="329958" cy="454913"/>
          </a:xfrm>
          <a:prstGeom prst="rect">
            <a:avLst/>
          </a:prstGeom>
          <a:blipFill>
            <a:blip r:embed="rId45" cstate="print"/>
            <a:stretch>
              <a:fillRect/>
            </a:stretch>
          </a:blipFill>
        </p:spPr>
        <p:txBody>
          <a:bodyPr wrap="square" lIns="0" tIns="0" rIns="0" bIns="0" rtlCol="0"/>
          <a:lstStyle/>
          <a:p>
            <a:endParaRPr/>
          </a:p>
        </p:txBody>
      </p:sp>
      <p:sp>
        <p:nvSpPr>
          <p:cNvPr id="61" name="object 61"/>
          <p:cNvSpPr/>
          <p:nvPr/>
        </p:nvSpPr>
        <p:spPr>
          <a:xfrm>
            <a:off x="8842247" y="3148583"/>
            <a:ext cx="1154429" cy="454913"/>
          </a:xfrm>
          <a:prstGeom prst="rect">
            <a:avLst/>
          </a:prstGeom>
          <a:blipFill>
            <a:blip r:embed="rId46" cstate="print"/>
            <a:stretch>
              <a:fillRect/>
            </a:stretch>
          </a:blipFill>
        </p:spPr>
        <p:txBody>
          <a:bodyPr wrap="square" lIns="0" tIns="0" rIns="0" bIns="0" rtlCol="0"/>
          <a:lstStyle/>
          <a:p>
            <a:endParaRPr/>
          </a:p>
        </p:txBody>
      </p:sp>
      <p:sp>
        <p:nvSpPr>
          <p:cNvPr id="62" name="object 62"/>
          <p:cNvSpPr/>
          <p:nvPr/>
        </p:nvSpPr>
        <p:spPr>
          <a:xfrm>
            <a:off x="9835895" y="3148583"/>
            <a:ext cx="927353" cy="454913"/>
          </a:xfrm>
          <a:prstGeom prst="rect">
            <a:avLst/>
          </a:prstGeom>
          <a:blipFill>
            <a:blip r:embed="rId47" cstate="print"/>
            <a:stretch>
              <a:fillRect/>
            </a:stretch>
          </a:blipFill>
        </p:spPr>
        <p:txBody>
          <a:bodyPr wrap="square" lIns="0" tIns="0" rIns="0" bIns="0" rtlCol="0"/>
          <a:lstStyle/>
          <a:p>
            <a:endParaRPr/>
          </a:p>
        </p:txBody>
      </p:sp>
      <p:sp>
        <p:nvSpPr>
          <p:cNvPr id="63" name="object 63"/>
          <p:cNvSpPr/>
          <p:nvPr/>
        </p:nvSpPr>
        <p:spPr>
          <a:xfrm>
            <a:off x="6859523" y="3392423"/>
            <a:ext cx="1108709" cy="454913"/>
          </a:xfrm>
          <a:prstGeom prst="rect">
            <a:avLst/>
          </a:prstGeom>
          <a:blipFill>
            <a:blip r:embed="rId48" cstate="print"/>
            <a:stretch>
              <a:fillRect/>
            </a:stretch>
          </a:blipFill>
        </p:spPr>
        <p:txBody>
          <a:bodyPr wrap="square" lIns="0" tIns="0" rIns="0" bIns="0" rtlCol="0"/>
          <a:lstStyle/>
          <a:p>
            <a:endParaRPr/>
          </a:p>
        </p:txBody>
      </p:sp>
      <p:sp>
        <p:nvSpPr>
          <p:cNvPr id="64" name="object 64"/>
          <p:cNvSpPr/>
          <p:nvPr/>
        </p:nvSpPr>
        <p:spPr>
          <a:xfrm>
            <a:off x="7749540" y="3392423"/>
            <a:ext cx="441198" cy="454913"/>
          </a:xfrm>
          <a:prstGeom prst="rect">
            <a:avLst/>
          </a:prstGeom>
          <a:blipFill>
            <a:blip r:embed="rId49" cstate="print"/>
            <a:stretch>
              <a:fillRect/>
            </a:stretch>
          </a:blipFill>
        </p:spPr>
        <p:txBody>
          <a:bodyPr wrap="square" lIns="0" tIns="0" rIns="0" bIns="0" rtlCol="0"/>
          <a:lstStyle/>
          <a:p>
            <a:endParaRPr/>
          </a:p>
        </p:txBody>
      </p:sp>
      <p:sp>
        <p:nvSpPr>
          <p:cNvPr id="65" name="object 65"/>
          <p:cNvSpPr/>
          <p:nvPr/>
        </p:nvSpPr>
        <p:spPr>
          <a:xfrm>
            <a:off x="7976616" y="3392423"/>
            <a:ext cx="1052322" cy="454913"/>
          </a:xfrm>
          <a:prstGeom prst="rect">
            <a:avLst/>
          </a:prstGeom>
          <a:blipFill>
            <a:blip r:embed="rId50" cstate="print"/>
            <a:stretch>
              <a:fillRect/>
            </a:stretch>
          </a:blipFill>
        </p:spPr>
        <p:txBody>
          <a:bodyPr wrap="square" lIns="0" tIns="0" rIns="0" bIns="0" rtlCol="0"/>
          <a:lstStyle/>
          <a:p>
            <a:endParaRPr/>
          </a:p>
        </p:txBody>
      </p:sp>
      <p:sp>
        <p:nvSpPr>
          <p:cNvPr id="66" name="object 66"/>
          <p:cNvSpPr/>
          <p:nvPr/>
        </p:nvSpPr>
        <p:spPr>
          <a:xfrm>
            <a:off x="8811768" y="3392423"/>
            <a:ext cx="543293" cy="454913"/>
          </a:xfrm>
          <a:prstGeom prst="rect">
            <a:avLst/>
          </a:prstGeom>
          <a:blipFill>
            <a:blip r:embed="rId51" cstate="print"/>
            <a:stretch>
              <a:fillRect/>
            </a:stretch>
          </a:blipFill>
        </p:spPr>
        <p:txBody>
          <a:bodyPr wrap="square" lIns="0" tIns="0" rIns="0" bIns="0" rtlCol="0"/>
          <a:lstStyle/>
          <a:p>
            <a:endParaRPr/>
          </a:p>
        </p:txBody>
      </p:sp>
      <p:sp>
        <p:nvSpPr>
          <p:cNvPr id="67" name="object 67"/>
          <p:cNvSpPr/>
          <p:nvPr/>
        </p:nvSpPr>
        <p:spPr>
          <a:xfrm>
            <a:off x="9083040" y="3392423"/>
            <a:ext cx="328409" cy="454913"/>
          </a:xfrm>
          <a:prstGeom prst="rect">
            <a:avLst/>
          </a:prstGeom>
          <a:blipFill>
            <a:blip r:embed="rId52" cstate="print"/>
            <a:stretch>
              <a:fillRect/>
            </a:stretch>
          </a:blipFill>
        </p:spPr>
        <p:txBody>
          <a:bodyPr wrap="square" lIns="0" tIns="0" rIns="0" bIns="0" rtlCol="0"/>
          <a:lstStyle/>
          <a:p>
            <a:endParaRPr/>
          </a:p>
        </p:txBody>
      </p:sp>
      <p:sp>
        <p:nvSpPr>
          <p:cNvPr id="68" name="object 68"/>
          <p:cNvSpPr/>
          <p:nvPr/>
        </p:nvSpPr>
        <p:spPr>
          <a:xfrm>
            <a:off x="10564368" y="964691"/>
            <a:ext cx="1385316" cy="922019"/>
          </a:xfrm>
          <a:prstGeom prst="rect">
            <a:avLst/>
          </a:prstGeom>
          <a:blipFill>
            <a:blip r:embed="rId53" cstate="print"/>
            <a:stretch>
              <a:fillRect/>
            </a:stretch>
          </a:blipFill>
        </p:spPr>
        <p:txBody>
          <a:bodyPr wrap="square" lIns="0" tIns="0" rIns="0" bIns="0" rtlCol="0"/>
          <a:lstStyle/>
          <a:p>
            <a:endParaRPr/>
          </a:p>
        </p:txBody>
      </p:sp>
      <p:sp>
        <p:nvSpPr>
          <p:cNvPr id="69" name="object 69"/>
          <p:cNvSpPr txBox="1"/>
          <p:nvPr/>
        </p:nvSpPr>
        <p:spPr>
          <a:xfrm>
            <a:off x="6948043" y="1906904"/>
            <a:ext cx="4425315" cy="4213225"/>
          </a:xfrm>
          <a:prstGeom prst="rect">
            <a:avLst/>
          </a:prstGeom>
        </p:spPr>
        <p:txBody>
          <a:bodyPr vert="horz" wrap="square" lIns="0" tIns="12700" rIns="0" bIns="0" rtlCol="0">
            <a:spAutoFit/>
          </a:bodyPr>
          <a:lstStyle/>
          <a:p>
            <a:pPr marL="12700">
              <a:lnSpc>
                <a:spcPct val="100000"/>
              </a:lnSpc>
              <a:spcBef>
                <a:spcPts val="100"/>
              </a:spcBef>
              <a:tabLst>
                <a:tab pos="1417320" algn="l"/>
                <a:tab pos="2406650" algn="l"/>
                <a:tab pos="2931160" algn="l"/>
                <a:tab pos="3298190" algn="l"/>
                <a:tab pos="3966210" algn="l"/>
              </a:tabLst>
            </a:pPr>
            <a:r>
              <a:rPr sz="1800" spc="-60" dirty="0">
                <a:solidFill>
                  <a:srgbClr val="8589D1"/>
                </a:solidFill>
                <a:latin typeface="Cambria"/>
                <a:cs typeface="Cambria"/>
              </a:rPr>
              <a:t>T</a:t>
            </a:r>
            <a:r>
              <a:rPr sz="1800" spc="-40" dirty="0">
                <a:solidFill>
                  <a:srgbClr val="8589D1"/>
                </a:solidFill>
                <a:latin typeface="Cambria"/>
                <a:cs typeface="Cambria"/>
              </a:rPr>
              <a:t>r</a:t>
            </a:r>
            <a:r>
              <a:rPr sz="1800" spc="-5" dirty="0">
                <a:solidFill>
                  <a:srgbClr val="8589D1"/>
                </a:solidFill>
                <a:latin typeface="Cambria"/>
                <a:cs typeface="Cambria"/>
              </a:rPr>
              <a:t>ans</a:t>
            </a:r>
            <a:r>
              <a:rPr sz="1800" spc="-10" dirty="0">
                <a:solidFill>
                  <a:srgbClr val="8589D1"/>
                </a:solidFill>
                <a:latin typeface="Cambria"/>
                <a:cs typeface="Cambria"/>
              </a:rPr>
              <a:t>a</a:t>
            </a:r>
            <a:r>
              <a:rPr sz="1800" dirty="0">
                <a:solidFill>
                  <a:srgbClr val="8589D1"/>
                </a:solidFill>
                <a:latin typeface="Cambria"/>
                <a:cs typeface="Cambria"/>
              </a:rPr>
              <a:t>ctions	</a:t>
            </a:r>
            <a:r>
              <a:rPr sz="1800" spc="-5" dirty="0">
                <a:solidFill>
                  <a:srgbClr val="8589D1"/>
                </a:solidFill>
                <a:latin typeface="Cambria"/>
                <a:cs typeface="Cambria"/>
              </a:rPr>
              <a:t>bet</a:t>
            </a:r>
            <a:r>
              <a:rPr sz="1800" spc="-30" dirty="0">
                <a:solidFill>
                  <a:srgbClr val="8589D1"/>
                </a:solidFill>
                <a:latin typeface="Cambria"/>
                <a:cs typeface="Cambria"/>
              </a:rPr>
              <a:t>w</a:t>
            </a:r>
            <a:r>
              <a:rPr sz="1800" dirty="0">
                <a:solidFill>
                  <a:srgbClr val="8589D1"/>
                </a:solidFill>
                <a:latin typeface="Cambria"/>
                <a:cs typeface="Cambria"/>
              </a:rPr>
              <a:t>een	</a:t>
            </a:r>
            <a:r>
              <a:rPr sz="1800" spc="-5" dirty="0">
                <a:solidFill>
                  <a:srgbClr val="8589D1"/>
                </a:solidFill>
                <a:latin typeface="Cambria"/>
                <a:cs typeface="Cambria"/>
              </a:rPr>
              <a:t>t</a:t>
            </a:r>
            <a:r>
              <a:rPr sz="1800" spc="-25" dirty="0">
                <a:solidFill>
                  <a:srgbClr val="8589D1"/>
                </a:solidFill>
                <a:latin typeface="Cambria"/>
                <a:cs typeface="Cambria"/>
              </a:rPr>
              <a:t>w</a:t>
            </a:r>
            <a:r>
              <a:rPr sz="1800" dirty="0">
                <a:solidFill>
                  <a:srgbClr val="8589D1"/>
                </a:solidFill>
                <a:latin typeface="Cambria"/>
                <a:cs typeface="Cambria"/>
              </a:rPr>
              <a:t>o	or	</a:t>
            </a:r>
            <a:r>
              <a:rPr sz="1800" spc="-5" dirty="0">
                <a:solidFill>
                  <a:srgbClr val="8589D1"/>
                </a:solidFill>
                <a:latin typeface="Cambria"/>
                <a:cs typeface="Cambria"/>
              </a:rPr>
              <a:t>m</a:t>
            </a:r>
            <a:r>
              <a:rPr sz="1800" spc="5" dirty="0">
                <a:solidFill>
                  <a:srgbClr val="8589D1"/>
                </a:solidFill>
                <a:latin typeface="Cambria"/>
                <a:cs typeface="Cambria"/>
              </a:rPr>
              <a:t>o</a:t>
            </a:r>
            <a:r>
              <a:rPr sz="1800" spc="-25" dirty="0">
                <a:solidFill>
                  <a:srgbClr val="8589D1"/>
                </a:solidFill>
                <a:latin typeface="Cambria"/>
                <a:cs typeface="Cambria"/>
              </a:rPr>
              <a:t>r</a:t>
            </a:r>
            <a:r>
              <a:rPr sz="1800" dirty="0">
                <a:solidFill>
                  <a:srgbClr val="8589D1"/>
                </a:solidFill>
                <a:latin typeface="Cambria"/>
                <a:cs typeface="Cambria"/>
              </a:rPr>
              <a:t>e	</a:t>
            </a:r>
            <a:r>
              <a:rPr sz="1800" spc="-10" dirty="0">
                <a:solidFill>
                  <a:srgbClr val="8589D1"/>
                </a:solidFill>
                <a:latin typeface="Cambria"/>
                <a:cs typeface="Cambria"/>
              </a:rPr>
              <a:t>A</a:t>
            </a:r>
            <a:r>
              <a:rPr sz="1800" spc="5" dirty="0">
                <a:solidFill>
                  <a:srgbClr val="8589D1"/>
                </a:solidFill>
                <a:latin typeface="Cambria"/>
                <a:cs typeface="Cambria"/>
              </a:rPr>
              <a:t>E</a:t>
            </a:r>
            <a:r>
              <a:rPr sz="1800" spc="-5" dirty="0">
                <a:solidFill>
                  <a:srgbClr val="8589D1"/>
                </a:solidFill>
                <a:latin typeface="Cambria"/>
                <a:cs typeface="Cambria"/>
              </a:rPr>
              <a:t>s</a:t>
            </a:r>
            <a:r>
              <a:rPr sz="1800" spc="-185" dirty="0">
                <a:solidFill>
                  <a:srgbClr val="8589D1"/>
                </a:solidFill>
                <a:latin typeface="Cambria"/>
                <a:cs typeface="Cambria"/>
              </a:rPr>
              <a:t>’</a:t>
            </a:r>
            <a:r>
              <a:rPr sz="1800" dirty="0">
                <a:solidFill>
                  <a:srgbClr val="8589D1"/>
                </a:solidFill>
                <a:latin typeface="Cambria"/>
                <a:cs typeface="Cambria"/>
              </a:rPr>
              <a:t>,</a:t>
            </a:r>
            <a:endParaRPr sz="1800" dirty="0">
              <a:latin typeface="Cambria"/>
              <a:cs typeface="Cambria"/>
            </a:endParaRPr>
          </a:p>
          <a:p>
            <a:pPr marL="12700">
              <a:lnSpc>
                <a:spcPct val="100000"/>
              </a:lnSpc>
            </a:pPr>
            <a:r>
              <a:rPr sz="1800" dirty="0">
                <a:solidFill>
                  <a:srgbClr val="8589D1"/>
                </a:solidFill>
                <a:latin typeface="Cambria"/>
                <a:cs typeface="Cambria"/>
              </a:rPr>
              <a:t>either or </a:t>
            </a:r>
            <a:r>
              <a:rPr sz="1800" spc="-5" dirty="0">
                <a:solidFill>
                  <a:srgbClr val="8589D1"/>
                </a:solidFill>
                <a:latin typeface="Cambria"/>
                <a:cs typeface="Cambria"/>
              </a:rPr>
              <a:t>both </a:t>
            </a:r>
            <a:r>
              <a:rPr sz="1800" dirty="0">
                <a:solidFill>
                  <a:srgbClr val="8589D1"/>
                </a:solidFill>
                <a:latin typeface="Cambria"/>
                <a:cs typeface="Cambria"/>
              </a:rPr>
              <a:t>of </a:t>
            </a:r>
            <a:r>
              <a:rPr sz="1800" spc="-5" dirty="0">
                <a:solidFill>
                  <a:srgbClr val="8589D1"/>
                </a:solidFill>
                <a:latin typeface="Cambria"/>
                <a:cs typeface="Cambria"/>
              </a:rPr>
              <a:t>whom </a:t>
            </a:r>
            <a:r>
              <a:rPr sz="1800" spc="-15" dirty="0">
                <a:solidFill>
                  <a:srgbClr val="8589D1"/>
                </a:solidFill>
                <a:latin typeface="Cambria"/>
                <a:cs typeface="Cambria"/>
              </a:rPr>
              <a:t>are </a:t>
            </a:r>
            <a:r>
              <a:rPr sz="1800" dirty="0">
                <a:solidFill>
                  <a:srgbClr val="8589D1"/>
                </a:solidFill>
                <a:latin typeface="Cambria"/>
                <a:cs typeface="Cambria"/>
              </a:rPr>
              <a:t>non</a:t>
            </a:r>
            <a:r>
              <a:rPr sz="1800" spc="-50" dirty="0">
                <a:solidFill>
                  <a:srgbClr val="8589D1"/>
                </a:solidFill>
                <a:latin typeface="Cambria"/>
                <a:cs typeface="Cambria"/>
              </a:rPr>
              <a:t> </a:t>
            </a:r>
            <a:r>
              <a:rPr sz="1800" spc="-5" dirty="0">
                <a:solidFill>
                  <a:srgbClr val="8589D1"/>
                </a:solidFill>
                <a:latin typeface="Cambria"/>
                <a:cs typeface="Cambria"/>
              </a:rPr>
              <a:t>-residents</a:t>
            </a:r>
            <a:endParaRPr sz="1800" dirty="0">
              <a:latin typeface="Cambria"/>
              <a:cs typeface="Cambria"/>
            </a:endParaRPr>
          </a:p>
          <a:p>
            <a:pPr>
              <a:lnSpc>
                <a:spcPct val="100000"/>
              </a:lnSpc>
            </a:pPr>
            <a:endParaRPr sz="2100" dirty="0">
              <a:latin typeface="Times New Roman"/>
              <a:cs typeface="Times New Roman"/>
            </a:endParaRPr>
          </a:p>
          <a:p>
            <a:pPr marL="49530" marR="735330" algn="just">
              <a:lnSpc>
                <a:spcPct val="100000"/>
              </a:lnSpc>
              <a:spcBef>
                <a:spcPts val="1520"/>
              </a:spcBef>
            </a:pPr>
            <a:r>
              <a:rPr sz="1600" spc="-10" dirty="0">
                <a:solidFill>
                  <a:srgbClr val="2E5496"/>
                </a:solidFill>
                <a:latin typeface="Arial"/>
                <a:cs typeface="Arial"/>
              </a:rPr>
              <a:t>Transaction </a:t>
            </a:r>
            <a:r>
              <a:rPr sz="1600" spc="-5" dirty="0">
                <a:solidFill>
                  <a:srgbClr val="2E5496"/>
                </a:solidFill>
                <a:latin typeface="Arial"/>
                <a:cs typeface="Arial"/>
              </a:rPr>
              <a:t>involving </a:t>
            </a:r>
            <a:r>
              <a:rPr sz="1600" spc="-5" dirty="0">
                <a:solidFill>
                  <a:srgbClr val="FF0000"/>
                </a:solidFill>
                <a:latin typeface="Arial"/>
                <a:cs typeface="Arial"/>
              </a:rPr>
              <a:t>Purchase, Sale,  Lease of </a:t>
            </a:r>
            <a:r>
              <a:rPr sz="1600" spc="-25" dirty="0">
                <a:solidFill>
                  <a:srgbClr val="FF0000"/>
                </a:solidFill>
                <a:latin typeface="Arial"/>
                <a:cs typeface="Arial"/>
              </a:rPr>
              <a:t>Tangible </a:t>
            </a:r>
            <a:r>
              <a:rPr sz="1600" spc="-5" dirty="0">
                <a:solidFill>
                  <a:srgbClr val="FF0000"/>
                </a:solidFill>
                <a:latin typeface="Arial"/>
                <a:cs typeface="Arial"/>
              </a:rPr>
              <a:t>/ Intangible Goods,  Provision of Services</a:t>
            </a:r>
            <a:r>
              <a:rPr sz="1600" spc="-10" dirty="0">
                <a:solidFill>
                  <a:srgbClr val="FF0000"/>
                </a:solidFill>
                <a:latin typeface="Arial"/>
                <a:cs typeface="Arial"/>
              </a:rPr>
              <a:t> </a:t>
            </a:r>
            <a:r>
              <a:rPr sz="1600" spc="-5" dirty="0">
                <a:solidFill>
                  <a:srgbClr val="FF0000"/>
                </a:solidFill>
                <a:latin typeface="Arial"/>
                <a:cs typeface="Arial"/>
              </a:rPr>
              <a:t>etc</a:t>
            </a:r>
            <a:r>
              <a:rPr sz="1600" spc="-5" dirty="0">
                <a:solidFill>
                  <a:srgbClr val="2E5496"/>
                </a:solidFill>
                <a:latin typeface="Arial"/>
                <a:cs typeface="Arial"/>
              </a:rPr>
              <a:t>.</a:t>
            </a:r>
            <a:endParaRPr sz="1600" dirty="0">
              <a:latin typeface="Arial"/>
              <a:cs typeface="Arial"/>
            </a:endParaRPr>
          </a:p>
          <a:p>
            <a:pPr>
              <a:lnSpc>
                <a:spcPct val="100000"/>
              </a:lnSpc>
            </a:pPr>
            <a:endParaRPr sz="1800" dirty="0">
              <a:latin typeface="Times New Roman"/>
              <a:cs typeface="Times New Roman"/>
            </a:endParaRPr>
          </a:p>
          <a:p>
            <a:pPr marL="40005" marR="746125">
              <a:lnSpc>
                <a:spcPct val="100000"/>
              </a:lnSpc>
              <a:spcBef>
                <a:spcPts val="1035"/>
              </a:spcBef>
            </a:pPr>
            <a:r>
              <a:rPr sz="1600" spc="-5" dirty="0">
                <a:solidFill>
                  <a:srgbClr val="FFC000"/>
                </a:solidFill>
                <a:latin typeface="Arial"/>
                <a:cs typeface="Arial"/>
              </a:rPr>
              <a:t>Having bearing on Profit, Loss, </a:t>
            </a:r>
            <a:r>
              <a:rPr sz="1600" dirty="0">
                <a:solidFill>
                  <a:srgbClr val="FFC000"/>
                </a:solidFill>
                <a:latin typeface="Arial"/>
                <a:cs typeface="Arial"/>
              </a:rPr>
              <a:t>Income,  </a:t>
            </a:r>
            <a:r>
              <a:rPr sz="1600" spc="-5" dirty="0">
                <a:solidFill>
                  <a:srgbClr val="FFC000"/>
                </a:solidFill>
                <a:latin typeface="Arial"/>
                <a:cs typeface="Arial"/>
              </a:rPr>
              <a:t>Assets and</a:t>
            </a:r>
            <a:r>
              <a:rPr sz="1600" spc="5" dirty="0">
                <a:solidFill>
                  <a:srgbClr val="FFC000"/>
                </a:solidFill>
                <a:latin typeface="Arial"/>
                <a:cs typeface="Arial"/>
              </a:rPr>
              <a:t> </a:t>
            </a:r>
            <a:r>
              <a:rPr sz="1600" spc="-5" dirty="0">
                <a:solidFill>
                  <a:srgbClr val="FFC000"/>
                </a:solidFill>
                <a:latin typeface="Arial"/>
                <a:cs typeface="Arial"/>
              </a:rPr>
              <a:t>Liabilities.</a:t>
            </a:r>
            <a:endParaRPr sz="1600" dirty="0">
              <a:latin typeface="Arial"/>
              <a:cs typeface="Arial"/>
            </a:endParaRPr>
          </a:p>
          <a:p>
            <a:pPr>
              <a:lnSpc>
                <a:spcPct val="100000"/>
              </a:lnSpc>
            </a:pPr>
            <a:endParaRPr sz="1800" dirty="0">
              <a:latin typeface="Times New Roman"/>
              <a:cs typeface="Times New Roman"/>
            </a:endParaRPr>
          </a:p>
          <a:p>
            <a:pPr>
              <a:lnSpc>
                <a:spcPct val="100000"/>
              </a:lnSpc>
              <a:spcBef>
                <a:spcPts val="15"/>
              </a:spcBef>
            </a:pPr>
            <a:endParaRPr sz="1950" dirty="0">
              <a:latin typeface="Times New Roman"/>
              <a:cs typeface="Times New Roman"/>
            </a:endParaRPr>
          </a:p>
          <a:p>
            <a:pPr marL="45085" marR="523875" algn="just">
              <a:lnSpc>
                <a:spcPct val="100000"/>
              </a:lnSpc>
            </a:pPr>
            <a:r>
              <a:rPr sz="1600" spc="-5" dirty="0">
                <a:solidFill>
                  <a:srgbClr val="525252"/>
                </a:solidFill>
                <a:latin typeface="Arial"/>
                <a:cs typeface="Arial"/>
              </a:rPr>
              <a:t>Existence of </a:t>
            </a:r>
            <a:r>
              <a:rPr sz="1600" dirty="0">
                <a:solidFill>
                  <a:srgbClr val="525252"/>
                </a:solidFill>
                <a:latin typeface="Arial"/>
                <a:cs typeface="Arial"/>
              </a:rPr>
              <a:t>prior </a:t>
            </a:r>
            <a:r>
              <a:rPr sz="1600" spc="-5" dirty="0">
                <a:solidFill>
                  <a:srgbClr val="525252"/>
                </a:solidFill>
                <a:latin typeface="Arial"/>
                <a:cs typeface="Arial"/>
              </a:rPr>
              <a:t>agreement Between an  unrelated third </a:t>
            </a:r>
            <a:r>
              <a:rPr sz="1600" dirty="0">
                <a:solidFill>
                  <a:srgbClr val="525252"/>
                </a:solidFill>
                <a:latin typeface="Arial"/>
                <a:cs typeface="Arial"/>
              </a:rPr>
              <a:t>party </a:t>
            </a:r>
            <a:r>
              <a:rPr sz="1600" spc="-5" dirty="0">
                <a:solidFill>
                  <a:srgbClr val="525252"/>
                </a:solidFill>
                <a:latin typeface="Arial"/>
                <a:cs typeface="Arial"/>
              </a:rPr>
              <a:t>and AE of </a:t>
            </a:r>
            <a:r>
              <a:rPr sz="1600" dirty="0">
                <a:solidFill>
                  <a:srgbClr val="525252"/>
                </a:solidFill>
                <a:latin typeface="Arial"/>
                <a:cs typeface="Arial"/>
              </a:rPr>
              <a:t>the entity  </a:t>
            </a:r>
            <a:r>
              <a:rPr sz="1600" spc="-5" dirty="0">
                <a:solidFill>
                  <a:srgbClr val="525252"/>
                </a:solidFill>
                <a:latin typeface="Arial"/>
                <a:cs typeface="Arial"/>
              </a:rPr>
              <a:t>and </a:t>
            </a:r>
            <a:r>
              <a:rPr sz="1600" dirty="0">
                <a:solidFill>
                  <a:srgbClr val="525252"/>
                </a:solidFill>
                <a:latin typeface="Arial"/>
                <a:cs typeface="Arial"/>
              </a:rPr>
              <a:t>terms </a:t>
            </a:r>
            <a:r>
              <a:rPr sz="1600" spc="-5" dirty="0">
                <a:solidFill>
                  <a:srgbClr val="525252"/>
                </a:solidFill>
                <a:latin typeface="Arial"/>
                <a:cs typeface="Arial"/>
              </a:rPr>
              <a:t>are determined </a:t>
            </a:r>
            <a:r>
              <a:rPr sz="1600" dirty="0">
                <a:solidFill>
                  <a:srgbClr val="525252"/>
                </a:solidFill>
                <a:latin typeface="Arial"/>
                <a:cs typeface="Arial"/>
              </a:rPr>
              <a:t>in </a:t>
            </a:r>
            <a:r>
              <a:rPr sz="1600" spc="-5" dirty="0">
                <a:solidFill>
                  <a:srgbClr val="525252"/>
                </a:solidFill>
                <a:latin typeface="Arial"/>
                <a:cs typeface="Arial"/>
              </a:rPr>
              <a:t>substance </a:t>
            </a:r>
            <a:r>
              <a:rPr sz="1600" spc="5" dirty="0">
                <a:solidFill>
                  <a:srgbClr val="525252"/>
                </a:solidFill>
                <a:latin typeface="Arial"/>
                <a:cs typeface="Arial"/>
              </a:rPr>
              <a:t>by  </a:t>
            </a:r>
            <a:r>
              <a:rPr sz="1600" spc="-5" dirty="0">
                <a:solidFill>
                  <a:srgbClr val="525252"/>
                </a:solidFill>
                <a:latin typeface="Arial"/>
                <a:cs typeface="Arial"/>
              </a:rPr>
              <a:t>the</a:t>
            </a:r>
            <a:r>
              <a:rPr sz="1600" spc="-80" dirty="0">
                <a:solidFill>
                  <a:srgbClr val="525252"/>
                </a:solidFill>
                <a:latin typeface="Arial"/>
                <a:cs typeface="Arial"/>
              </a:rPr>
              <a:t> </a:t>
            </a:r>
            <a:r>
              <a:rPr sz="1600" dirty="0">
                <a:solidFill>
                  <a:srgbClr val="525252"/>
                </a:solidFill>
                <a:latin typeface="Arial"/>
                <a:cs typeface="Arial"/>
              </a:rPr>
              <a:t>AE</a:t>
            </a:r>
            <a:endParaRPr sz="1600" dirty="0">
              <a:latin typeface="Arial"/>
              <a:cs typeface="Aria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865</TotalTime>
  <Words>3916</Words>
  <Application>Microsoft Office PowerPoint</Application>
  <PresentationFormat>Widescreen</PresentationFormat>
  <Paragraphs>649</Paragraphs>
  <Slides>57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57</vt:i4>
      </vt:variant>
    </vt:vector>
  </HeadingPairs>
  <TitlesOfParts>
    <vt:vector size="72" baseType="lpstr">
      <vt:lpstr>Arial</vt:lpstr>
      <vt:lpstr>Book Antiqua</vt:lpstr>
      <vt:lpstr>Calibri</vt:lpstr>
      <vt:lpstr>Calibri Light</vt:lpstr>
      <vt:lpstr>Cam`</vt:lpstr>
      <vt:lpstr>Cambria</vt:lpstr>
      <vt:lpstr>Courier New</vt:lpstr>
      <vt:lpstr>Maiandra GD</vt:lpstr>
      <vt:lpstr>Rockwell</vt:lpstr>
      <vt:lpstr>Segoe UI</vt:lpstr>
      <vt:lpstr>Times New Roman</vt:lpstr>
      <vt:lpstr>Trebuchet MS</vt:lpstr>
      <vt:lpstr>Wingdings</vt:lpstr>
      <vt:lpstr>Wingdings 3</vt:lpstr>
      <vt:lpstr>Retrospect</vt:lpstr>
      <vt:lpstr>Transfer Pricing -An Overview</vt:lpstr>
      <vt:lpstr>Tranfer Pricing Regulations…….Why???</vt:lpstr>
      <vt:lpstr>PowerPoint Presentation</vt:lpstr>
      <vt:lpstr>SECTION 92 and its scope</vt:lpstr>
      <vt:lpstr>ASSOCIATED ENTERPRISE-92(A)(1)</vt:lpstr>
      <vt:lpstr>Meaning of Associated Enterprises…</vt:lpstr>
      <vt:lpstr>DEEMED ASSOCIATED ENTERPRISE-92(A)(2)</vt:lpstr>
      <vt:lpstr>Details of International Transactions</vt:lpstr>
      <vt:lpstr>WHAT IS INTERNATIONAL TRANSACTION???</vt:lpstr>
      <vt:lpstr>DEEMED INTERNATIONAL TRANSACTION</vt:lpstr>
      <vt:lpstr>Provisions of Section 2D 9r/w. Rule 10D: TP Documentation</vt:lpstr>
      <vt:lpstr>Information to be provided in TP Document</vt:lpstr>
      <vt:lpstr>DISCLOSURE REQUIREMENT in TP Document</vt:lpstr>
      <vt:lpstr>PowerPoint Presentation</vt:lpstr>
      <vt:lpstr>ROLE OF FAR</vt:lpstr>
      <vt:lpstr>Functional Analysis</vt:lpstr>
      <vt:lpstr>NEED TO PREPARE DETAILED QUESTIONNAIRE FOR FUNCTIONAL ANALYSIS</vt:lpstr>
      <vt:lpstr>ASSETS ANALYSIS</vt:lpstr>
      <vt:lpstr>RISK ANALYSIS</vt:lpstr>
      <vt:lpstr>FAR SUMMARY: (Format)</vt:lpstr>
      <vt:lpstr>PROFIT LEVEL INDICATOR</vt:lpstr>
      <vt:lpstr>CONCLUSION ON PLI</vt:lpstr>
      <vt:lpstr>SELECTING MOST APPROPRIATE METHOD</vt:lpstr>
      <vt:lpstr>Transfer Pricing Methods and Degree of Comparability</vt:lpstr>
      <vt:lpstr>COMPARABLE UNCONTROLLED PRICE (CUP)</vt:lpstr>
      <vt:lpstr>COST PLUS METHOD</vt:lpstr>
      <vt:lpstr>RESALE PRICE METHOD</vt:lpstr>
      <vt:lpstr>PROFIT SPLIT METHOD</vt:lpstr>
      <vt:lpstr>TRANSACTIONAL NET MARGIN METHOD (TNMM)</vt:lpstr>
      <vt:lpstr>OTHER METHOD</vt:lpstr>
      <vt:lpstr>PowerPoint Presentation</vt:lpstr>
      <vt:lpstr>01. TESTED PARTY</vt:lpstr>
      <vt:lpstr>SEARCH OF COMPARABLES ON DATABASE</vt:lpstr>
      <vt:lpstr>RANGE CONCEPT</vt:lpstr>
      <vt:lpstr>DATABASE AVAILABLE FOR SEARCH OF COMPARABLES</vt:lpstr>
      <vt:lpstr>ACE TP HOME PAGE</vt:lpstr>
      <vt:lpstr>BENCHMARKING APPROACH</vt:lpstr>
      <vt:lpstr>Filing of Form 3CEB</vt:lpstr>
      <vt:lpstr>Checklist form filing Form 3CEB</vt:lpstr>
      <vt:lpstr>Section 92BA of the Income-tax Act relating to Specified Domestic Transactions,40A(2)(b):</vt:lpstr>
      <vt:lpstr>PowerPoint Presentation</vt:lpstr>
      <vt:lpstr>PowerPoint Presentation</vt:lpstr>
      <vt:lpstr>Industry Specific Analysis</vt:lpstr>
      <vt:lpstr>IT Industry and the Transfer Pricing Conundrum</vt:lpstr>
      <vt:lpstr>Reasons for Differences Between Taxpayer and Department</vt:lpstr>
      <vt:lpstr>Section 92CA : Reference to Transfer pricing officer</vt:lpstr>
      <vt:lpstr>Draft Assessment Order by 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APA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Pricing -An Overview</dc:title>
  <dc:creator>NunnaVaishnavi</dc:creator>
  <cp:lastModifiedBy>Admin</cp:lastModifiedBy>
  <cp:revision>96</cp:revision>
  <dcterms:created xsi:type="dcterms:W3CDTF">2018-11-20T10:51:52Z</dcterms:created>
  <dcterms:modified xsi:type="dcterms:W3CDTF">2018-11-22T11:20:52Z</dcterms:modified>
</cp:coreProperties>
</file>