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drawing3.xml" ContentType="application/vnd.ms-office.drawingml.diagramDrawing+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6.xml" ContentType="application/vnd.openxmlformats-officedocument.presentationml.notesSlide+xml"/>
  <Override PartName="/ppt/diagrams/data3.xml" ContentType="application/vnd.openxmlformats-officedocument.drawingml.diagramData+xml"/>
  <Override PartName="/ppt/slides/slide8.xml" ContentType="application/vnd.openxmlformats-officedocument.presentationml.slide+xml"/>
  <Override PartName="/ppt/diagrams/data1.xml" ContentType="application/vnd.openxmlformats-officedocument.drawingml.diagramData+xml"/>
  <Override PartName="/ppt/notesSlides/notesSlide4.xml" ContentType="application/vnd.openxmlformats-officedocument.presentationml.notesSlide+xml"/>
  <Override PartName="/ppt/diagrams/colors3.xml" ContentType="application/vnd.openxmlformats-officedocument.drawingml.diagramColor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5"/>
  </p:notesMasterIdLst>
  <p:sldIdLst>
    <p:sldId id="272" r:id="rId2"/>
    <p:sldId id="257" r:id="rId3"/>
    <p:sldId id="334" r:id="rId4"/>
    <p:sldId id="337" r:id="rId5"/>
    <p:sldId id="258" r:id="rId6"/>
    <p:sldId id="259" r:id="rId7"/>
    <p:sldId id="261" r:id="rId8"/>
    <p:sldId id="260" r:id="rId9"/>
    <p:sldId id="262" r:id="rId10"/>
    <p:sldId id="263" r:id="rId11"/>
    <p:sldId id="265" r:id="rId12"/>
    <p:sldId id="264" r:id="rId13"/>
    <p:sldId id="266" r:id="rId14"/>
    <p:sldId id="267" r:id="rId15"/>
    <p:sldId id="338" r:id="rId16"/>
    <p:sldId id="298" r:id="rId17"/>
    <p:sldId id="299" r:id="rId18"/>
    <p:sldId id="300" r:id="rId19"/>
    <p:sldId id="301" r:id="rId20"/>
    <p:sldId id="302" r:id="rId21"/>
    <p:sldId id="304" r:id="rId22"/>
    <p:sldId id="305" r:id="rId23"/>
    <p:sldId id="306" r:id="rId24"/>
    <p:sldId id="332" r:id="rId25"/>
    <p:sldId id="307" r:id="rId26"/>
    <p:sldId id="309" r:id="rId27"/>
    <p:sldId id="333" r:id="rId28"/>
    <p:sldId id="310" r:id="rId29"/>
    <p:sldId id="311" r:id="rId30"/>
    <p:sldId id="313" r:id="rId31"/>
    <p:sldId id="314" r:id="rId32"/>
    <p:sldId id="315" r:id="rId33"/>
    <p:sldId id="336" r:id="rId34"/>
    <p:sldId id="317" r:id="rId35"/>
    <p:sldId id="318" r:id="rId36"/>
    <p:sldId id="319" r:id="rId37"/>
    <p:sldId id="320" r:id="rId38"/>
    <p:sldId id="324" r:id="rId39"/>
    <p:sldId id="328" r:id="rId40"/>
    <p:sldId id="327" r:id="rId41"/>
    <p:sldId id="330" r:id="rId42"/>
    <p:sldId id="331" r:id="rId43"/>
    <p:sldId id="329" r:id="rId4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170317"/>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30" d="100"/>
          <a:sy n="30" d="100"/>
        </p:scale>
        <p:origin x="-258" y="-516"/>
      </p:cViewPr>
      <p:guideLst>
        <p:guide orient="horz" pos="2160"/>
        <p:guide pos="3840"/>
      </p:guideLst>
    </p:cSldViewPr>
  </p:slideViewPr>
  <p:notesTextViewPr>
    <p:cViewPr>
      <p:scale>
        <a:sx n="1" d="1"/>
        <a:sy n="1" d="1"/>
      </p:scale>
      <p:origin x="0" y="0"/>
    </p:cViewPr>
  </p:notesTextViewPr>
  <p:sorterViewPr>
    <p:cViewPr>
      <p:scale>
        <a:sx n="66" d="100"/>
        <a:sy n="66" d="100"/>
      </p:scale>
      <p:origin x="0" y="546"/>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966C05-4AAB-4CB8-9305-E0A1BED2125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7CD8A6B0-1FAD-4072-8889-4D37270874CE}">
      <dgm:prSet phldrT="[Text]" custT="1"/>
      <dgm:spPr>
        <a:xfrm rot="5400000">
          <a:off x="4921470" y="-2253035"/>
          <a:ext cx="1049945" cy="5563723"/>
        </a:xfrm>
        <a:prstGeom prst="round2SameRect">
          <a:avLst/>
        </a:prstGeom>
        <a:noFill/>
        <a:ln w="25400" cap="flat" cmpd="sng" algn="ctr">
          <a:solidFill>
            <a:srgbClr val="FFFFFF">
              <a:lumMod val="65000"/>
              <a:alpha val="90000"/>
            </a:srgbClr>
          </a:solidFill>
          <a:prstDash val="solid"/>
        </a:ln>
        <a:effectLst/>
      </dgm:spPr>
      <dgm:t>
        <a:bodyPr/>
        <a:lstStyle/>
        <a:p>
          <a:r>
            <a:rPr lang="en-US" sz="2000" b="0" dirty="0">
              <a:solidFill>
                <a:srgbClr val="000000">
                  <a:hueOff val="0"/>
                  <a:satOff val="0"/>
                  <a:lumOff val="0"/>
                  <a:alphaOff val="0"/>
                </a:srgbClr>
              </a:solidFill>
              <a:latin typeface="+mn-lt"/>
              <a:ea typeface="+mn-ea"/>
              <a:cs typeface="Arial"/>
            </a:rPr>
            <a:t>Purchase, Sale of tangible property and / or intangible property, </a:t>
          </a:r>
        </a:p>
      </dgm:t>
    </dgm:pt>
    <dgm:pt modelId="{1871867C-C49F-4799-913C-8D0E95DE2167}" type="parTrans" cxnId="{22B44A98-A159-492D-AC70-5CDD74572BE3}">
      <dgm:prSet/>
      <dgm:spPr/>
      <dgm:t>
        <a:bodyPr/>
        <a:lstStyle/>
        <a:p>
          <a:endParaRPr lang="en-US"/>
        </a:p>
      </dgm:t>
    </dgm:pt>
    <dgm:pt modelId="{C5765E7B-EBFE-4D5E-A7AA-1D29ADC64672}" type="sibTrans" cxnId="{22B44A98-A159-492D-AC70-5CDD74572BE3}">
      <dgm:prSet/>
      <dgm:spPr/>
      <dgm:t>
        <a:bodyPr/>
        <a:lstStyle/>
        <a:p>
          <a:endParaRPr lang="en-US"/>
        </a:p>
      </dgm:t>
    </dgm:pt>
    <dgm:pt modelId="{C96CABB9-BC84-4F24-B408-5D1657F08D05}">
      <dgm:prSet phldrT="[Text]" custT="1"/>
      <dgm:spPr>
        <a:xfrm rot="5400000">
          <a:off x="4921470" y="-2253035"/>
          <a:ext cx="1049945" cy="5563723"/>
        </a:xfrm>
        <a:prstGeom prst="round2SameRect">
          <a:avLst/>
        </a:prstGeom>
        <a:noFill/>
        <a:ln w="25400" cap="flat" cmpd="sng" algn="ctr">
          <a:solidFill>
            <a:srgbClr val="FFFFFF">
              <a:lumMod val="65000"/>
              <a:alpha val="90000"/>
            </a:srgbClr>
          </a:solidFill>
          <a:prstDash val="solid"/>
        </a:ln>
        <a:effectLst/>
      </dgm:spPr>
      <dgm:t>
        <a:bodyPr/>
        <a:lstStyle/>
        <a:p>
          <a:r>
            <a:rPr lang="en-US" sz="2000" b="0" dirty="0">
              <a:solidFill>
                <a:srgbClr val="000000">
                  <a:hueOff val="0"/>
                  <a:satOff val="0"/>
                  <a:lumOff val="0"/>
                  <a:alphaOff val="0"/>
                </a:srgbClr>
              </a:solidFill>
              <a:latin typeface="+mn-lt"/>
              <a:ea typeface="+mn-ea"/>
              <a:cs typeface="Arial"/>
            </a:rPr>
            <a:t>Provision of services, financing,</a:t>
          </a:r>
        </a:p>
      </dgm:t>
    </dgm:pt>
    <dgm:pt modelId="{73E5CC24-A535-427F-9D88-ECE63A5B1693}" type="parTrans" cxnId="{E24428A3-113C-4EFC-B598-08382A896C44}">
      <dgm:prSet/>
      <dgm:spPr/>
      <dgm:t>
        <a:bodyPr/>
        <a:lstStyle/>
        <a:p>
          <a:endParaRPr lang="en-US"/>
        </a:p>
      </dgm:t>
    </dgm:pt>
    <dgm:pt modelId="{3C9A1D01-E3C3-4009-BE0B-0A3875B55EC2}" type="sibTrans" cxnId="{E24428A3-113C-4EFC-B598-08382A896C44}">
      <dgm:prSet/>
      <dgm:spPr/>
      <dgm:t>
        <a:bodyPr/>
        <a:lstStyle/>
        <a:p>
          <a:endParaRPr lang="en-US"/>
        </a:p>
      </dgm:t>
    </dgm:pt>
    <dgm:pt modelId="{543655B4-4B12-414C-8C2A-2136BBBC8E3A}">
      <dgm:prSet phldrT="[Text]" custT="1"/>
      <dgm:spPr>
        <a:xfrm rot="5400000">
          <a:off x="4921470" y="-2253035"/>
          <a:ext cx="1049945" cy="5563723"/>
        </a:xfrm>
        <a:prstGeom prst="round2SameRect">
          <a:avLst/>
        </a:prstGeom>
        <a:noFill/>
        <a:ln w="25400" cap="flat" cmpd="sng" algn="ctr">
          <a:solidFill>
            <a:srgbClr val="FFFFFF">
              <a:lumMod val="65000"/>
              <a:alpha val="90000"/>
            </a:srgbClr>
          </a:solidFill>
          <a:prstDash val="solid"/>
        </a:ln>
        <a:effectLst/>
      </dgm:spPr>
      <dgm:t>
        <a:bodyPr/>
        <a:lstStyle/>
        <a:p>
          <a:r>
            <a:rPr lang="en-US" sz="2000" b="0" dirty="0">
              <a:solidFill>
                <a:srgbClr val="000000">
                  <a:hueOff val="0"/>
                  <a:satOff val="0"/>
                  <a:lumOff val="0"/>
                  <a:alphaOff val="0"/>
                </a:srgbClr>
              </a:solidFill>
              <a:latin typeface="+mn-lt"/>
              <a:ea typeface="+mn-ea"/>
              <a:cs typeface="Arial"/>
            </a:rPr>
            <a:t>Cost sharing / cost contribution arrangements</a:t>
          </a:r>
        </a:p>
      </dgm:t>
    </dgm:pt>
    <dgm:pt modelId="{DB829F30-1306-4FA8-A6F2-0B69A7EDD678}" type="parTrans" cxnId="{2F92A087-9183-49E2-888D-378DADF283E1}">
      <dgm:prSet/>
      <dgm:spPr/>
      <dgm:t>
        <a:bodyPr/>
        <a:lstStyle/>
        <a:p>
          <a:endParaRPr lang="en-US"/>
        </a:p>
      </dgm:t>
    </dgm:pt>
    <dgm:pt modelId="{53B9AB56-19BF-4EFA-86B3-201B104BE0DF}" type="sibTrans" cxnId="{2F92A087-9183-49E2-888D-378DADF283E1}">
      <dgm:prSet/>
      <dgm:spPr/>
      <dgm:t>
        <a:bodyPr/>
        <a:lstStyle/>
        <a:p>
          <a:endParaRPr lang="en-US"/>
        </a:p>
      </dgm:t>
    </dgm:pt>
    <dgm:pt modelId="{E83737BA-C8F3-44A0-8021-FAA7DD633CEC}">
      <dgm:prSet phldrT="[Text]" custT="1"/>
      <dgm:spPr>
        <a:xfrm rot="5400000">
          <a:off x="4921470" y="-2253035"/>
          <a:ext cx="1049945" cy="5563723"/>
        </a:xfrm>
        <a:prstGeom prst="round2SameRect">
          <a:avLst/>
        </a:prstGeom>
        <a:noFill/>
        <a:ln w="25400" cap="flat" cmpd="sng" algn="ctr">
          <a:solidFill>
            <a:srgbClr val="FFFFFF">
              <a:lumMod val="65000"/>
              <a:alpha val="90000"/>
            </a:srgbClr>
          </a:solidFill>
          <a:prstDash val="solid"/>
        </a:ln>
        <a:effectLst/>
      </dgm:spPr>
      <dgm:t>
        <a:bodyPr/>
        <a:lstStyle/>
        <a:p>
          <a:r>
            <a:rPr lang="en-US" sz="2000" b="0" dirty="0">
              <a:solidFill>
                <a:srgbClr val="000000">
                  <a:hueOff val="0"/>
                  <a:satOff val="0"/>
                  <a:lumOff val="0"/>
                  <a:alphaOff val="0"/>
                </a:srgbClr>
              </a:solidFill>
              <a:latin typeface="+mn-lt"/>
              <a:ea typeface="+mn-ea"/>
              <a:cs typeface="Arial"/>
            </a:rPr>
            <a:t>Lease of tangible property and / or intangible property, </a:t>
          </a:r>
        </a:p>
      </dgm:t>
    </dgm:pt>
    <dgm:pt modelId="{9A173023-358C-4229-A117-1989515A7DEC}" type="parTrans" cxnId="{1598B6B7-D543-48D0-82C6-31B5B568DCA6}">
      <dgm:prSet/>
      <dgm:spPr/>
      <dgm:t>
        <a:bodyPr/>
        <a:lstStyle/>
        <a:p>
          <a:endParaRPr lang="en-US"/>
        </a:p>
      </dgm:t>
    </dgm:pt>
    <dgm:pt modelId="{5EC36761-2CB5-4E18-8C36-17CC2D4AEFAB}" type="sibTrans" cxnId="{1598B6B7-D543-48D0-82C6-31B5B568DCA6}">
      <dgm:prSet/>
      <dgm:spPr/>
      <dgm:t>
        <a:bodyPr/>
        <a:lstStyle/>
        <a:p>
          <a:endParaRPr lang="en-US"/>
        </a:p>
      </dgm:t>
    </dgm:pt>
    <dgm:pt modelId="{3EED6D2F-DC1D-4164-9038-DEBB53085100}">
      <dgm:prSet phldrT="[Text]" custT="1"/>
      <dgm:spPr>
        <a:xfrm>
          <a:off x="1297" y="1098477"/>
          <a:ext cx="2663283" cy="1054458"/>
        </a:xfrm>
        <a:prstGeom prst="roundRect">
          <a:avLst/>
        </a:prstGeom>
        <a:solidFill>
          <a:schemeClr val="accent1"/>
        </a:solidFill>
        <a:ln w="25400" cap="flat" cmpd="sng" algn="ctr">
          <a:solidFill>
            <a:srgbClr val="DC6900">
              <a:lumMod val="75000"/>
            </a:srgbClr>
          </a:solidFill>
          <a:prstDash val="solid"/>
        </a:ln>
        <a:effectLst/>
      </dgm:spPr>
      <dgm:t>
        <a:bodyPr/>
        <a:lstStyle/>
        <a:p>
          <a:r>
            <a:rPr lang="en-US" sz="2200" b="1" dirty="0">
              <a:solidFill>
                <a:srgbClr val="FFFFFF"/>
              </a:solidFill>
              <a:latin typeface="+mn-lt"/>
              <a:ea typeface="+mn-ea"/>
              <a:cs typeface="Arial"/>
            </a:rPr>
            <a:t>Having bearing on</a:t>
          </a:r>
        </a:p>
      </dgm:t>
    </dgm:pt>
    <dgm:pt modelId="{A20BEF4D-198A-439B-AC09-E8E3271A9075}" type="parTrans" cxnId="{849966B5-7160-4334-AFA6-DABBEC52ADA2}">
      <dgm:prSet/>
      <dgm:spPr/>
      <dgm:t>
        <a:bodyPr/>
        <a:lstStyle/>
        <a:p>
          <a:endParaRPr lang="en-US"/>
        </a:p>
      </dgm:t>
    </dgm:pt>
    <dgm:pt modelId="{CD1C6644-28EA-4CA2-AE48-D1DAFF0F1E16}" type="sibTrans" cxnId="{849966B5-7160-4334-AFA6-DABBEC52ADA2}">
      <dgm:prSet/>
      <dgm:spPr/>
      <dgm:t>
        <a:bodyPr/>
        <a:lstStyle/>
        <a:p>
          <a:endParaRPr lang="en-US"/>
        </a:p>
      </dgm:t>
    </dgm:pt>
    <dgm:pt modelId="{407B2A60-3A95-469E-9C39-0EA667DFBE9D}">
      <dgm:prSet phldrT="[Text]" custT="1"/>
      <dgm:spPr>
        <a:xfrm>
          <a:off x="1297" y="1597"/>
          <a:ext cx="2663283" cy="1054458"/>
        </a:xfrm>
        <a:prstGeom prst="roundRect">
          <a:avLst/>
        </a:prstGeom>
        <a:solidFill>
          <a:schemeClr val="accent1"/>
        </a:solidFill>
        <a:ln w="25400" cap="flat" cmpd="sng" algn="ctr">
          <a:solidFill>
            <a:srgbClr val="DC6900">
              <a:lumMod val="75000"/>
            </a:srgbClr>
          </a:solidFill>
          <a:prstDash val="solid"/>
        </a:ln>
        <a:effectLst/>
      </dgm:spPr>
      <dgm:t>
        <a:bodyPr/>
        <a:lstStyle/>
        <a:p>
          <a:r>
            <a:rPr lang="en-US" sz="2200" b="1" dirty="0">
              <a:solidFill>
                <a:srgbClr val="FFFFFF"/>
              </a:solidFill>
              <a:latin typeface="+mn-lt"/>
              <a:ea typeface="+mn-ea"/>
              <a:cs typeface="Arial"/>
            </a:rPr>
            <a:t>Transactions involving</a:t>
          </a:r>
        </a:p>
      </dgm:t>
    </dgm:pt>
    <dgm:pt modelId="{8956BB44-0945-4389-AA9D-20607EB17077}" type="parTrans" cxnId="{D99B2930-73B8-4916-A98F-CEFDC2F4F2CB}">
      <dgm:prSet/>
      <dgm:spPr/>
      <dgm:t>
        <a:bodyPr/>
        <a:lstStyle/>
        <a:p>
          <a:endParaRPr lang="en-US"/>
        </a:p>
      </dgm:t>
    </dgm:pt>
    <dgm:pt modelId="{1CBD88FB-180C-467D-9F5E-BC7349BFED5E}" type="sibTrans" cxnId="{D99B2930-73B8-4916-A98F-CEFDC2F4F2CB}">
      <dgm:prSet/>
      <dgm:spPr/>
      <dgm:t>
        <a:bodyPr/>
        <a:lstStyle/>
        <a:p>
          <a:endParaRPr lang="en-US"/>
        </a:p>
      </dgm:t>
    </dgm:pt>
    <dgm:pt modelId="{F0FB9BAF-2D95-4DAD-8315-23BFC5AC97DC}">
      <dgm:prSet phldrT="[Text]" custT="1"/>
      <dgm:spPr>
        <a:xfrm rot="5400000">
          <a:off x="4936034" y="-1156153"/>
          <a:ext cx="1020817" cy="5563723"/>
        </a:xfrm>
        <a:prstGeom prst="round2SameRect">
          <a:avLst/>
        </a:prstGeom>
        <a:noFill/>
        <a:ln w="25400" cap="flat" cmpd="sng" algn="ctr">
          <a:solidFill>
            <a:srgbClr val="FFFFFF">
              <a:lumMod val="65000"/>
              <a:alpha val="90000"/>
            </a:srgbClr>
          </a:solidFill>
          <a:prstDash val="solid"/>
        </a:ln>
        <a:effectLst/>
      </dgm:spPr>
      <dgm:t>
        <a:bodyPr/>
        <a:lstStyle/>
        <a:p>
          <a:r>
            <a:rPr lang="en-US" sz="2200" b="0" dirty="0">
              <a:solidFill>
                <a:srgbClr val="000000">
                  <a:hueOff val="0"/>
                  <a:satOff val="0"/>
                  <a:lumOff val="0"/>
                  <a:alphaOff val="0"/>
                </a:srgbClr>
              </a:solidFill>
              <a:latin typeface="+mn-lt"/>
              <a:ea typeface="+mn-ea"/>
              <a:cs typeface="Arial"/>
            </a:rPr>
            <a:t>Profits, </a:t>
          </a:r>
        </a:p>
      </dgm:t>
    </dgm:pt>
    <dgm:pt modelId="{4A302EE4-B876-4793-ADD6-3474A23C3564}" type="parTrans" cxnId="{22118745-FC73-4C89-B03A-7D20F2068581}">
      <dgm:prSet/>
      <dgm:spPr/>
      <dgm:t>
        <a:bodyPr/>
        <a:lstStyle/>
        <a:p>
          <a:endParaRPr lang="en-US"/>
        </a:p>
      </dgm:t>
    </dgm:pt>
    <dgm:pt modelId="{FA49583D-9404-414E-A69F-F0B92EDD2C00}" type="sibTrans" cxnId="{22118745-FC73-4C89-B03A-7D20F2068581}">
      <dgm:prSet/>
      <dgm:spPr/>
      <dgm:t>
        <a:bodyPr/>
        <a:lstStyle/>
        <a:p>
          <a:endParaRPr lang="en-US"/>
        </a:p>
      </dgm:t>
    </dgm:pt>
    <dgm:pt modelId="{DFF2F71B-2BAF-4200-8521-4ECDE0CC2DD1}">
      <dgm:prSet phldrT="[Text]" custT="1"/>
      <dgm:spPr>
        <a:xfrm rot="5400000">
          <a:off x="4936034" y="-1156153"/>
          <a:ext cx="1020817" cy="5563723"/>
        </a:xfrm>
        <a:prstGeom prst="round2SameRect">
          <a:avLst/>
        </a:prstGeom>
        <a:noFill/>
        <a:ln w="25400" cap="flat" cmpd="sng" algn="ctr">
          <a:solidFill>
            <a:srgbClr val="FFFFFF">
              <a:lumMod val="65000"/>
              <a:alpha val="90000"/>
            </a:srgbClr>
          </a:solidFill>
          <a:prstDash val="solid"/>
        </a:ln>
        <a:effectLst/>
      </dgm:spPr>
      <dgm:t>
        <a:bodyPr/>
        <a:lstStyle/>
        <a:p>
          <a:r>
            <a:rPr lang="en-US" sz="2200" b="0" dirty="0">
              <a:solidFill>
                <a:srgbClr val="000000">
                  <a:hueOff val="0"/>
                  <a:satOff val="0"/>
                  <a:lumOff val="0"/>
                  <a:alphaOff val="0"/>
                </a:srgbClr>
              </a:solidFill>
              <a:latin typeface="+mn-lt"/>
              <a:ea typeface="+mn-ea"/>
              <a:cs typeface="Arial"/>
            </a:rPr>
            <a:t>Losses, </a:t>
          </a:r>
        </a:p>
      </dgm:t>
    </dgm:pt>
    <dgm:pt modelId="{2CEA3223-0A86-44A2-8079-9E21C4347996}" type="parTrans" cxnId="{60F48209-8FD9-4AF3-8A8E-8C51FE7D8AF2}">
      <dgm:prSet/>
      <dgm:spPr/>
      <dgm:t>
        <a:bodyPr/>
        <a:lstStyle/>
        <a:p>
          <a:endParaRPr lang="en-US"/>
        </a:p>
      </dgm:t>
    </dgm:pt>
    <dgm:pt modelId="{4AA5A716-9AD8-43EB-807E-B306273CEB5D}" type="sibTrans" cxnId="{60F48209-8FD9-4AF3-8A8E-8C51FE7D8AF2}">
      <dgm:prSet/>
      <dgm:spPr/>
      <dgm:t>
        <a:bodyPr/>
        <a:lstStyle/>
        <a:p>
          <a:endParaRPr lang="en-US"/>
        </a:p>
      </dgm:t>
    </dgm:pt>
    <dgm:pt modelId="{D6C4F6AD-F8D8-4DEF-8433-29BE6748AFB3}">
      <dgm:prSet phldrT="[Text]" custT="1"/>
      <dgm:spPr>
        <a:xfrm rot="5400000">
          <a:off x="4936034" y="-1156153"/>
          <a:ext cx="1020817" cy="5563723"/>
        </a:xfrm>
        <a:prstGeom prst="round2SameRect">
          <a:avLst/>
        </a:prstGeom>
        <a:noFill/>
        <a:ln w="25400" cap="flat" cmpd="sng" algn="ctr">
          <a:solidFill>
            <a:srgbClr val="FFFFFF">
              <a:lumMod val="65000"/>
              <a:alpha val="90000"/>
            </a:srgbClr>
          </a:solidFill>
          <a:prstDash val="solid"/>
        </a:ln>
        <a:effectLst/>
      </dgm:spPr>
      <dgm:t>
        <a:bodyPr/>
        <a:lstStyle/>
        <a:p>
          <a:r>
            <a:rPr lang="en-US" sz="2200" b="0" dirty="0">
              <a:solidFill>
                <a:srgbClr val="000000">
                  <a:hueOff val="0"/>
                  <a:satOff val="0"/>
                  <a:lumOff val="0"/>
                  <a:alphaOff val="0"/>
                </a:srgbClr>
              </a:solidFill>
              <a:latin typeface="+mn-lt"/>
              <a:ea typeface="+mn-ea"/>
              <a:cs typeface="Arial"/>
            </a:rPr>
            <a:t>Income, </a:t>
          </a:r>
        </a:p>
      </dgm:t>
    </dgm:pt>
    <dgm:pt modelId="{68176250-F3B7-4F30-B6BF-7D08ADDE8B0B}" type="parTrans" cxnId="{7B119D3C-6BEF-4E5F-A907-3900BFABF446}">
      <dgm:prSet/>
      <dgm:spPr/>
      <dgm:t>
        <a:bodyPr/>
        <a:lstStyle/>
        <a:p>
          <a:endParaRPr lang="en-US"/>
        </a:p>
      </dgm:t>
    </dgm:pt>
    <dgm:pt modelId="{E374BF58-BEB6-4891-954B-69F055599A23}" type="sibTrans" cxnId="{7B119D3C-6BEF-4E5F-A907-3900BFABF446}">
      <dgm:prSet/>
      <dgm:spPr/>
      <dgm:t>
        <a:bodyPr/>
        <a:lstStyle/>
        <a:p>
          <a:endParaRPr lang="en-US"/>
        </a:p>
      </dgm:t>
    </dgm:pt>
    <dgm:pt modelId="{86F52281-99D2-49DF-8A5F-CD586005A60A}">
      <dgm:prSet phldrT="[Text]" custT="1"/>
      <dgm:spPr>
        <a:xfrm rot="5400000">
          <a:off x="4936034" y="-1156153"/>
          <a:ext cx="1020817" cy="5563723"/>
        </a:xfrm>
        <a:prstGeom prst="round2SameRect">
          <a:avLst/>
        </a:prstGeom>
        <a:noFill/>
        <a:ln w="25400" cap="flat" cmpd="sng" algn="ctr">
          <a:solidFill>
            <a:srgbClr val="FFFFFF">
              <a:lumMod val="65000"/>
              <a:alpha val="90000"/>
            </a:srgbClr>
          </a:solidFill>
          <a:prstDash val="solid"/>
        </a:ln>
        <a:effectLst/>
      </dgm:spPr>
      <dgm:t>
        <a:bodyPr/>
        <a:lstStyle/>
        <a:p>
          <a:r>
            <a:rPr lang="en-US" sz="2200" b="0" dirty="0">
              <a:solidFill>
                <a:srgbClr val="000000">
                  <a:hueOff val="0"/>
                  <a:satOff val="0"/>
                  <a:lumOff val="0"/>
                  <a:alphaOff val="0"/>
                </a:srgbClr>
              </a:solidFill>
              <a:latin typeface="+mn-lt"/>
              <a:ea typeface="+mn-ea"/>
              <a:cs typeface="Arial"/>
            </a:rPr>
            <a:t>Assets or</a:t>
          </a:r>
        </a:p>
      </dgm:t>
    </dgm:pt>
    <dgm:pt modelId="{BB4AA191-213E-4B21-93ED-9A1DBFA112D4}" type="parTrans" cxnId="{FB4FF394-E695-4CFB-9E3A-A5BC59CC89D6}">
      <dgm:prSet/>
      <dgm:spPr/>
      <dgm:t>
        <a:bodyPr/>
        <a:lstStyle/>
        <a:p>
          <a:endParaRPr lang="en-US"/>
        </a:p>
      </dgm:t>
    </dgm:pt>
    <dgm:pt modelId="{DFEAC09D-153D-424B-B092-0C4464AEBC9C}" type="sibTrans" cxnId="{FB4FF394-E695-4CFB-9E3A-A5BC59CC89D6}">
      <dgm:prSet/>
      <dgm:spPr/>
      <dgm:t>
        <a:bodyPr/>
        <a:lstStyle/>
        <a:p>
          <a:endParaRPr lang="en-US"/>
        </a:p>
      </dgm:t>
    </dgm:pt>
    <dgm:pt modelId="{788A4257-B234-49CF-A646-21485C30CFAB}">
      <dgm:prSet phldrT="[Text]" custT="1"/>
      <dgm:spPr>
        <a:xfrm rot="5400000">
          <a:off x="4936034" y="-1156153"/>
          <a:ext cx="1020817" cy="5563723"/>
        </a:xfrm>
        <a:prstGeom prst="round2SameRect">
          <a:avLst/>
        </a:prstGeom>
        <a:noFill/>
        <a:ln w="25400" cap="flat" cmpd="sng" algn="ctr">
          <a:solidFill>
            <a:srgbClr val="FFFFFF">
              <a:lumMod val="65000"/>
              <a:alpha val="90000"/>
            </a:srgbClr>
          </a:solidFill>
          <a:prstDash val="solid"/>
        </a:ln>
        <a:effectLst/>
      </dgm:spPr>
      <dgm:t>
        <a:bodyPr/>
        <a:lstStyle/>
        <a:p>
          <a:r>
            <a:rPr lang="en-US" sz="2200" b="0" dirty="0">
              <a:solidFill>
                <a:srgbClr val="000000">
                  <a:hueOff val="0"/>
                  <a:satOff val="0"/>
                  <a:lumOff val="0"/>
                  <a:alphaOff val="0"/>
                </a:srgbClr>
              </a:solidFill>
              <a:latin typeface="+mn-lt"/>
              <a:ea typeface="+mn-ea"/>
              <a:cs typeface="Arial"/>
            </a:rPr>
            <a:t>Liabilities</a:t>
          </a:r>
        </a:p>
      </dgm:t>
    </dgm:pt>
    <dgm:pt modelId="{46BC28C1-CE22-4C23-B98F-C1D424FEC9EB}" type="parTrans" cxnId="{688C19FB-B150-4635-8181-033E969457B4}">
      <dgm:prSet/>
      <dgm:spPr/>
      <dgm:t>
        <a:bodyPr/>
        <a:lstStyle/>
        <a:p>
          <a:endParaRPr lang="en-US"/>
        </a:p>
      </dgm:t>
    </dgm:pt>
    <dgm:pt modelId="{A53E2CED-86B4-45F5-AA18-7B0D553144BF}" type="sibTrans" cxnId="{688C19FB-B150-4635-8181-033E969457B4}">
      <dgm:prSet/>
      <dgm:spPr/>
      <dgm:t>
        <a:bodyPr/>
        <a:lstStyle/>
        <a:p>
          <a:endParaRPr lang="en-US"/>
        </a:p>
      </dgm:t>
    </dgm:pt>
    <dgm:pt modelId="{4746985F-1572-4DB7-A096-D5DA67E0302B}">
      <dgm:prSet phldrT="[Text]" custT="1"/>
      <dgm:spPr>
        <a:xfrm>
          <a:off x="1297" y="2215960"/>
          <a:ext cx="2663283" cy="1054458"/>
        </a:xfrm>
        <a:prstGeom prst="roundRect">
          <a:avLst/>
        </a:prstGeom>
        <a:solidFill>
          <a:schemeClr val="accent1"/>
        </a:solidFill>
        <a:ln w="25400" cap="flat" cmpd="sng" algn="ctr">
          <a:solidFill>
            <a:srgbClr val="DC6900">
              <a:lumMod val="75000"/>
            </a:srgbClr>
          </a:solidFill>
          <a:prstDash val="solid"/>
        </a:ln>
        <a:effectLst/>
      </dgm:spPr>
      <dgm:t>
        <a:bodyPr/>
        <a:lstStyle/>
        <a:p>
          <a:r>
            <a:rPr lang="en-US" sz="2200" b="1" dirty="0">
              <a:solidFill>
                <a:srgbClr val="FFFFFF"/>
              </a:solidFill>
              <a:latin typeface="+mn-lt"/>
              <a:ea typeface="+mn-ea"/>
              <a:cs typeface="Arial"/>
            </a:rPr>
            <a:t>Existence of prior agreement</a:t>
          </a:r>
        </a:p>
      </dgm:t>
    </dgm:pt>
    <dgm:pt modelId="{1442FED7-C18D-4F02-98B3-67C822233EFC}" type="parTrans" cxnId="{3DEC3B84-08F4-4EF5-8D4B-D37FFF21C3D4}">
      <dgm:prSet/>
      <dgm:spPr/>
      <dgm:t>
        <a:bodyPr/>
        <a:lstStyle/>
        <a:p>
          <a:endParaRPr lang="en-US"/>
        </a:p>
      </dgm:t>
    </dgm:pt>
    <dgm:pt modelId="{FADC55AC-0891-4FA5-BAE2-62C836D4B6F7}" type="sibTrans" cxnId="{3DEC3B84-08F4-4EF5-8D4B-D37FFF21C3D4}">
      <dgm:prSet/>
      <dgm:spPr/>
      <dgm:t>
        <a:bodyPr/>
        <a:lstStyle/>
        <a:p>
          <a:endParaRPr lang="en-US"/>
        </a:p>
      </dgm:t>
    </dgm:pt>
    <dgm:pt modelId="{041134BE-F3CC-4CB5-87B0-CFDEB5ABC376}">
      <dgm:prSet phldrT="[Text]" custT="1"/>
      <dgm:spPr>
        <a:xfrm rot="5400000">
          <a:off x="4948755" y="-38671"/>
          <a:ext cx="995375" cy="5563723"/>
        </a:xfrm>
        <a:prstGeom prst="round2SameRect">
          <a:avLst/>
        </a:prstGeom>
        <a:noFill/>
        <a:ln w="25400" cap="flat" cmpd="sng" algn="ctr">
          <a:solidFill>
            <a:srgbClr val="FFFFFF">
              <a:lumMod val="65000"/>
              <a:alpha val="90000"/>
            </a:srgbClr>
          </a:solidFill>
          <a:prstDash val="solid"/>
        </a:ln>
        <a:effectLst/>
      </dgm:spPr>
      <dgm:t>
        <a:bodyPr/>
        <a:lstStyle/>
        <a:p>
          <a:r>
            <a:rPr lang="en-US" sz="2200" b="0" dirty="0">
              <a:solidFill>
                <a:srgbClr val="000000">
                  <a:hueOff val="0"/>
                  <a:satOff val="0"/>
                  <a:lumOff val="0"/>
                  <a:alphaOff val="0"/>
                </a:srgbClr>
              </a:solidFill>
              <a:latin typeface="+mn-lt"/>
              <a:ea typeface="+mn-ea"/>
              <a:cs typeface="Arial"/>
            </a:rPr>
            <a:t>Between an unrelated third party and AE of the entity and terms are determined in substance by the AE</a:t>
          </a:r>
        </a:p>
      </dgm:t>
    </dgm:pt>
    <dgm:pt modelId="{58E981A4-A849-43D6-9B2A-C50E519D8419}" type="parTrans" cxnId="{C617422B-CB24-4E4A-9CF8-A1E88E239308}">
      <dgm:prSet/>
      <dgm:spPr/>
      <dgm:t>
        <a:bodyPr/>
        <a:lstStyle/>
        <a:p>
          <a:endParaRPr lang="en-US"/>
        </a:p>
      </dgm:t>
    </dgm:pt>
    <dgm:pt modelId="{B00B83B0-4101-4472-92B8-7DD238AE0786}" type="sibTrans" cxnId="{C617422B-CB24-4E4A-9CF8-A1E88E239308}">
      <dgm:prSet/>
      <dgm:spPr/>
      <dgm:t>
        <a:bodyPr/>
        <a:lstStyle/>
        <a:p>
          <a:endParaRPr lang="en-US"/>
        </a:p>
      </dgm:t>
    </dgm:pt>
    <dgm:pt modelId="{565C7FA9-867F-49F9-A160-D6894974B48F}">
      <dgm:prSet phldrT="[Text]" custT="1"/>
      <dgm:spPr>
        <a:xfrm rot="5400000">
          <a:off x="4948755" y="-38671"/>
          <a:ext cx="995375" cy="5563723"/>
        </a:xfrm>
        <a:prstGeom prst="round2SameRect">
          <a:avLst/>
        </a:prstGeom>
        <a:noFill/>
        <a:ln w="25400" cap="flat" cmpd="sng" algn="ctr">
          <a:solidFill>
            <a:srgbClr val="FFFFFF">
              <a:lumMod val="65000"/>
              <a:alpha val="90000"/>
            </a:srgbClr>
          </a:solidFill>
          <a:prstDash val="solid"/>
        </a:ln>
        <a:effectLst/>
      </dgm:spPr>
      <dgm:t>
        <a:bodyPr/>
        <a:lstStyle/>
        <a:p>
          <a:r>
            <a:rPr lang="en-US" sz="2200" b="0" dirty="0">
              <a:solidFill>
                <a:srgbClr val="000000">
                  <a:hueOff val="0"/>
                  <a:satOff val="0"/>
                  <a:lumOff val="0"/>
                  <a:alphaOff val="0"/>
                </a:srgbClr>
              </a:solidFill>
              <a:latin typeface="+mn-lt"/>
              <a:ea typeface="+mn-ea"/>
              <a:cs typeface="Arial"/>
            </a:rPr>
            <a:t>For undertaking the transaction with such unrelated third party</a:t>
          </a:r>
        </a:p>
      </dgm:t>
    </dgm:pt>
    <dgm:pt modelId="{9F5E2F8E-3D33-4C7F-A98F-B1E3A794374C}" type="parTrans" cxnId="{5696878B-479B-45A5-BDC8-658F5A2B5E5A}">
      <dgm:prSet/>
      <dgm:spPr/>
      <dgm:t>
        <a:bodyPr/>
        <a:lstStyle/>
        <a:p>
          <a:endParaRPr lang="en-US"/>
        </a:p>
      </dgm:t>
    </dgm:pt>
    <dgm:pt modelId="{3693BFB1-8F9D-497B-B91E-38134EA96302}" type="sibTrans" cxnId="{5696878B-479B-45A5-BDC8-658F5A2B5E5A}">
      <dgm:prSet/>
      <dgm:spPr/>
      <dgm:t>
        <a:bodyPr/>
        <a:lstStyle/>
        <a:p>
          <a:endParaRPr lang="en-US"/>
        </a:p>
      </dgm:t>
    </dgm:pt>
    <dgm:pt modelId="{CC345AA3-DA69-41EF-A783-AF7A21F7D51A}" type="pres">
      <dgm:prSet presAssocID="{6F966C05-4AAB-4CB8-9305-E0A1BED2125A}" presName="Name0" presStyleCnt="0">
        <dgm:presLayoutVars>
          <dgm:dir/>
          <dgm:animLvl val="lvl"/>
          <dgm:resizeHandles val="exact"/>
        </dgm:presLayoutVars>
      </dgm:prSet>
      <dgm:spPr/>
      <dgm:t>
        <a:bodyPr/>
        <a:lstStyle/>
        <a:p>
          <a:endParaRPr lang="en-IN"/>
        </a:p>
      </dgm:t>
    </dgm:pt>
    <dgm:pt modelId="{CA21C477-91E3-4B65-B631-105B87E26F1C}" type="pres">
      <dgm:prSet presAssocID="{407B2A60-3A95-469E-9C39-0EA667DFBE9D}" presName="linNode" presStyleCnt="0"/>
      <dgm:spPr/>
    </dgm:pt>
    <dgm:pt modelId="{CE71A9B8-96FE-4DCB-9559-2B067055C13A}" type="pres">
      <dgm:prSet presAssocID="{407B2A60-3A95-469E-9C39-0EA667DFBE9D}" presName="parentText" presStyleLbl="node1" presStyleIdx="0" presStyleCnt="3" custScaleX="88565" custScaleY="86751">
        <dgm:presLayoutVars>
          <dgm:chMax val="1"/>
          <dgm:bulletEnabled val="1"/>
        </dgm:presLayoutVars>
      </dgm:prSet>
      <dgm:spPr/>
      <dgm:t>
        <a:bodyPr/>
        <a:lstStyle/>
        <a:p>
          <a:endParaRPr lang="en-IN"/>
        </a:p>
      </dgm:t>
    </dgm:pt>
    <dgm:pt modelId="{362773B6-B2DB-4D05-BE28-9AF7805BA05A}" type="pres">
      <dgm:prSet presAssocID="{407B2A60-3A95-469E-9C39-0EA667DFBE9D}" presName="descendantText" presStyleLbl="alignAccFollowNode1" presStyleIdx="0" presStyleCnt="3" custScaleX="105738" custScaleY="124465" custLinFactNeighborX="11649" custLinFactNeighborY="0">
        <dgm:presLayoutVars>
          <dgm:bulletEnabled val="1"/>
        </dgm:presLayoutVars>
      </dgm:prSet>
      <dgm:spPr/>
      <dgm:t>
        <a:bodyPr/>
        <a:lstStyle/>
        <a:p>
          <a:endParaRPr lang="en-IN"/>
        </a:p>
      </dgm:t>
    </dgm:pt>
    <dgm:pt modelId="{5BA4E8C0-5C54-4180-94D1-DA553ECCC805}" type="pres">
      <dgm:prSet presAssocID="{1CBD88FB-180C-467D-9F5E-BC7349BFED5E}" presName="sp" presStyleCnt="0"/>
      <dgm:spPr/>
    </dgm:pt>
    <dgm:pt modelId="{E0153913-6DAD-4D8B-89B6-734BA8C8AB3C}" type="pres">
      <dgm:prSet presAssocID="{3EED6D2F-DC1D-4164-9038-DEBB53085100}" presName="linNode" presStyleCnt="0"/>
      <dgm:spPr/>
    </dgm:pt>
    <dgm:pt modelId="{BCB3D3FE-7670-4D2C-92FC-13EEC13C83C3}" type="pres">
      <dgm:prSet presAssocID="{3EED6D2F-DC1D-4164-9038-DEBB53085100}" presName="parentText" presStyleLbl="node1" presStyleIdx="1" presStyleCnt="3" custScaleX="89984" custScaleY="86657" custLinFactNeighborX="-2564" custLinFactNeighborY="3302">
        <dgm:presLayoutVars>
          <dgm:chMax val="1"/>
          <dgm:bulletEnabled val="1"/>
        </dgm:presLayoutVars>
      </dgm:prSet>
      <dgm:spPr/>
      <dgm:t>
        <a:bodyPr/>
        <a:lstStyle/>
        <a:p>
          <a:endParaRPr lang="en-IN"/>
        </a:p>
      </dgm:t>
    </dgm:pt>
    <dgm:pt modelId="{B77232E9-BAA5-4C7D-A4B1-3FD2CAB0113C}" type="pres">
      <dgm:prSet presAssocID="{3EED6D2F-DC1D-4164-9038-DEBB53085100}" presName="descendantText" presStyleLbl="alignAccFollowNode1" presStyleIdx="1" presStyleCnt="3" custScaleX="105738" custScaleY="121012" custLinFactNeighborX="6072" custLinFactNeighborY="-1221">
        <dgm:presLayoutVars>
          <dgm:bulletEnabled val="1"/>
        </dgm:presLayoutVars>
      </dgm:prSet>
      <dgm:spPr/>
      <dgm:t>
        <a:bodyPr/>
        <a:lstStyle/>
        <a:p>
          <a:endParaRPr lang="en-IN"/>
        </a:p>
      </dgm:t>
    </dgm:pt>
    <dgm:pt modelId="{2EFB95B0-E3B2-48B3-BC0C-CDE4186CE2CD}" type="pres">
      <dgm:prSet presAssocID="{CD1C6644-28EA-4CA2-AE48-D1DAFF0F1E16}" presName="sp" presStyleCnt="0"/>
      <dgm:spPr/>
    </dgm:pt>
    <dgm:pt modelId="{720C5DF0-AE75-41E8-A1B4-4C9A5016A028}" type="pres">
      <dgm:prSet presAssocID="{4746985F-1572-4DB7-A096-D5DA67E0302B}" presName="linNode" presStyleCnt="0"/>
      <dgm:spPr/>
    </dgm:pt>
    <dgm:pt modelId="{432F3FFC-B93E-436E-A378-A324EB5F60F3}" type="pres">
      <dgm:prSet presAssocID="{4746985F-1572-4DB7-A096-D5DA67E0302B}" presName="parentText" presStyleLbl="node1" presStyleIdx="2" presStyleCnt="3" custScaleX="91308" custScaleY="86577">
        <dgm:presLayoutVars>
          <dgm:chMax val="1"/>
          <dgm:bulletEnabled val="1"/>
        </dgm:presLayoutVars>
      </dgm:prSet>
      <dgm:spPr/>
      <dgm:t>
        <a:bodyPr/>
        <a:lstStyle/>
        <a:p>
          <a:endParaRPr lang="en-IN"/>
        </a:p>
      </dgm:t>
    </dgm:pt>
    <dgm:pt modelId="{32FF4626-BB7C-450C-AE41-3B76E228A91F}" type="pres">
      <dgm:prSet presAssocID="{4746985F-1572-4DB7-A096-D5DA67E0302B}" presName="descendantText" presStyleLbl="alignAccFollowNode1" presStyleIdx="2" presStyleCnt="3" custScaleX="105738" custScaleY="117996">
        <dgm:presLayoutVars>
          <dgm:bulletEnabled val="1"/>
        </dgm:presLayoutVars>
      </dgm:prSet>
      <dgm:spPr/>
      <dgm:t>
        <a:bodyPr/>
        <a:lstStyle/>
        <a:p>
          <a:endParaRPr lang="en-IN"/>
        </a:p>
      </dgm:t>
    </dgm:pt>
  </dgm:ptLst>
  <dgm:cxnLst>
    <dgm:cxn modelId="{0BBA4227-B94D-49DB-A21F-002AEED51493}" type="presOf" srcId="{D6C4F6AD-F8D8-4DEF-8433-29BE6748AFB3}" destId="{B77232E9-BAA5-4C7D-A4B1-3FD2CAB0113C}" srcOrd="0" destOrd="2" presId="urn:microsoft.com/office/officeart/2005/8/layout/vList5"/>
    <dgm:cxn modelId="{3DEC3B84-08F4-4EF5-8D4B-D37FFF21C3D4}" srcId="{6F966C05-4AAB-4CB8-9305-E0A1BED2125A}" destId="{4746985F-1572-4DB7-A096-D5DA67E0302B}" srcOrd="2" destOrd="0" parTransId="{1442FED7-C18D-4F02-98B3-67C822233EFC}" sibTransId="{FADC55AC-0891-4FA5-BAE2-62C836D4B6F7}"/>
    <dgm:cxn modelId="{22B44A98-A159-492D-AC70-5CDD74572BE3}" srcId="{407B2A60-3A95-469E-9C39-0EA667DFBE9D}" destId="{7CD8A6B0-1FAD-4072-8889-4D37270874CE}" srcOrd="0" destOrd="0" parTransId="{1871867C-C49F-4799-913C-8D0E95DE2167}" sibTransId="{C5765E7B-EBFE-4D5E-A7AA-1D29ADC64672}"/>
    <dgm:cxn modelId="{6EDBAF38-FADB-44D9-9D77-6D1300927B14}" type="presOf" srcId="{565C7FA9-867F-49F9-A160-D6894974B48F}" destId="{32FF4626-BB7C-450C-AE41-3B76E228A91F}" srcOrd="0" destOrd="1" presId="urn:microsoft.com/office/officeart/2005/8/layout/vList5"/>
    <dgm:cxn modelId="{132D9542-309C-4360-AF32-F0012D9E6931}" type="presOf" srcId="{C96CABB9-BC84-4F24-B408-5D1657F08D05}" destId="{362773B6-B2DB-4D05-BE28-9AF7805BA05A}" srcOrd="0" destOrd="2" presId="urn:microsoft.com/office/officeart/2005/8/layout/vList5"/>
    <dgm:cxn modelId="{DDED2F3B-013C-4156-8FCF-58841015BA42}" type="presOf" srcId="{E83737BA-C8F3-44A0-8021-FAA7DD633CEC}" destId="{362773B6-B2DB-4D05-BE28-9AF7805BA05A}" srcOrd="0" destOrd="1" presId="urn:microsoft.com/office/officeart/2005/8/layout/vList5"/>
    <dgm:cxn modelId="{7B119D3C-6BEF-4E5F-A907-3900BFABF446}" srcId="{3EED6D2F-DC1D-4164-9038-DEBB53085100}" destId="{D6C4F6AD-F8D8-4DEF-8433-29BE6748AFB3}" srcOrd="2" destOrd="0" parTransId="{68176250-F3B7-4F30-B6BF-7D08ADDE8B0B}" sibTransId="{E374BF58-BEB6-4891-954B-69F055599A23}"/>
    <dgm:cxn modelId="{688C19FB-B150-4635-8181-033E969457B4}" srcId="{3EED6D2F-DC1D-4164-9038-DEBB53085100}" destId="{788A4257-B234-49CF-A646-21485C30CFAB}" srcOrd="4" destOrd="0" parTransId="{46BC28C1-CE22-4C23-B98F-C1D424FEC9EB}" sibTransId="{A53E2CED-86B4-45F5-AA18-7B0D553144BF}"/>
    <dgm:cxn modelId="{D19EC015-4986-418C-9ED7-6C79F0919037}" type="presOf" srcId="{543655B4-4B12-414C-8C2A-2136BBBC8E3A}" destId="{362773B6-B2DB-4D05-BE28-9AF7805BA05A}" srcOrd="0" destOrd="3" presId="urn:microsoft.com/office/officeart/2005/8/layout/vList5"/>
    <dgm:cxn modelId="{22118745-FC73-4C89-B03A-7D20F2068581}" srcId="{3EED6D2F-DC1D-4164-9038-DEBB53085100}" destId="{F0FB9BAF-2D95-4DAD-8315-23BFC5AC97DC}" srcOrd="0" destOrd="0" parTransId="{4A302EE4-B876-4793-ADD6-3474A23C3564}" sibTransId="{FA49583D-9404-414E-A69F-F0B92EDD2C00}"/>
    <dgm:cxn modelId="{A8F033A4-0358-424F-82AB-0CB4D2DEC25B}" type="presOf" srcId="{041134BE-F3CC-4CB5-87B0-CFDEB5ABC376}" destId="{32FF4626-BB7C-450C-AE41-3B76E228A91F}" srcOrd="0" destOrd="0" presId="urn:microsoft.com/office/officeart/2005/8/layout/vList5"/>
    <dgm:cxn modelId="{ED2655E2-AA35-488E-BC8B-D5711F58CCA0}" type="presOf" srcId="{4746985F-1572-4DB7-A096-D5DA67E0302B}" destId="{432F3FFC-B93E-436E-A378-A324EB5F60F3}" srcOrd="0" destOrd="0" presId="urn:microsoft.com/office/officeart/2005/8/layout/vList5"/>
    <dgm:cxn modelId="{69FCCABB-5DCA-425C-AE55-2F5F6412D36E}" type="presOf" srcId="{DFF2F71B-2BAF-4200-8521-4ECDE0CC2DD1}" destId="{B77232E9-BAA5-4C7D-A4B1-3FD2CAB0113C}" srcOrd="0" destOrd="1" presId="urn:microsoft.com/office/officeart/2005/8/layout/vList5"/>
    <dgm:cxn modelId="{05F29459-DF44-4D68-844C-4D84FA8714A7}" type="presOf" srcId="{407B2A60-3A95-469E-9C39-0EA667DFBE9D}" destId="{CE71A9B8-96FE-4DCB-9559-2B067055C13A}" srcOrd="0" destOrd="0" presId="urn:microsoft.com/office/officeart/2005/8/layout/vList5"/>
    <dgm:cxn modelId="{611F312C-8C15-44FF-AF59-D1FBDC90831D}" type="presOf" srcId="{7CD8A6B0-1FAD-4072-8889-4D37270874CE}" destId="{362773B6-B2DB-4D05-BE28-9AF7805BA05A}" srcOrd="0" destOrd="0" presId="urn:microsoft.com/office/officeart/2005/8/layout/vList5"/>
    <dgm:cxn modelId="{60F48209-8FD9-4AF3-8A8E-8C51FE7D8AF2}" srcId="{3EED6D2F-DC1D-4164-9038-DEBB53085100}" destId="{DFF2F71B-2BAF-4200-8521-4ECDE0CC2DD1}" srcOrd="1" destOrd="0" parTransId="{2CEA3223-0A86-44A2-8079-9E21C4347996}" sibTransId="{4AA5A716-9AD8-43EB-807E-B306273CEB5D}"/>
    <dgm:cxn modelId="{C617422B-CB24-4E4A-9CF8-A1E88E239308}" srcId="{4746985F-1572-4DB7-A096-D5DA67E0302B}" destId="{041134BE-F3CC-4CB5-87B0-CFDEB5ABC376}" srcOrd="0" destOrd="0" parTransId="{58E981A4-A849-43D6-9B2A-C50E519D8419}" sibTransId="{B00B83B0-4101-4472-92B8-7DD238AE0786}"/>
    <dgm:cxn modelId="{FB4FF394-E695-4CFB-9E3A-A5BC59CC89D6}" srcId="{3EED6D2F-DC1D-4164-9038-DEBB53085100}" destId="{86F52281-99D2-49DF-8A5F-CD586005A60A}" srcOrd="3" destOrd="0" parTransId="{BB4AA191-213E-4B21-93ED-9A1DBFA112D4}" sibTransId="{DFEAC09D-153D-424B-B092-0C4464AEBC9C}"/>
    <dgm:cxn modelId="{693C2509-641C-4ABA-8104-9318E8678B14}" type="presOf" srcId="{86F52281-99D2-49DF-8A5F-CD586005A60A}" destId="{B77232E9-BAA5-4C7D-A4B1-3FD2CAB0113C}" srcOrd="0" destOrd="3" presId="urn:microsoft.com/office/officeart/2005/8/layout/vList5"/>
    <dgm:cxn modelId="{99DACDFE-BCBC-408E-AEDB-4E3E7CD85654}" type="presOf" srcId="{F0FB9BAF-2D95-4DAD-8315-23BFC5AC97DC}" destId="{B77232E9-BAA5-4C7D-A4B1-3FD2CAB0113C}" srcOrd="0" destOrd="0" presId="urn:microsoft.com/office/officeart/2005/8/layout/vList5"/>
    <dgm:cxn modelId="{98CB8A91-54B9-4ED2-BF1C-10FDF3333D74}" type="presOf" srcId="{788A4257-B234-49CF-A646-21485C30CFAB}" destId="{B77232E9-BAA5-4C7D-A4B1-3FD2CAB0113C}" srcOrd="0" destOrd="4" presId="urn:microsoft.com/office/officeart/2005/8/layout/vList5"/>
    <dgm:cxn modelId="{5696878B-479B-45A5-BDC8-658F5A2B5E5A}" srcId="{4746985F-1572-4DB7-A096-D5DA67E0302B}" destId="{565C7FA9-867F-49F9-A160-D6894974B48F}" srcOrd="1" destOrd="0" parTransId="{9F5E2F8E-3D33-4C7F-A98F-B1E3A794374C}" sibTransId="{3693BFB1-8F9D-497B-B91E-38134EA96302}"/>
    <dgm:cxn modelId="{2F92A087-9183-49E2-888D-378DADF283E1}" srcId="{407B2A60-3A95-469E-9C39-0EA667DFBE9D}" destId="{543655B4-4B12-414C-8C2A-2136BBBC8E3A}" srcOrd="3" destOrd="0" parTransId="{DB829F30-1306-4FA8-A6F2-0B69A7EDD678}" sibTransId="{53B9AB56-19BF-4EFA-86B3-201B104BE0DF}"/>
    <dgm:cxn modelId="{B660D706-87CE-4CF7-838B-2414979D0A61}" type="presOf" srcId="{6F966C05-4AAB-4CB8-9305-E0A1BED2125A}" destId="{CC345AA3-DA69-41EF-A783-AF7A21F7D51A}" srcOrd="0" destOrd="0" presId="urn:microsoft.com/office/officeart/2005/8/layout/vList5"/>
    <dgm:cxn modelId="{E24428A3-113C-4EFC-B598-08382A896C44}" srcId="{407B2A60-3A95-469E-9C39-0EA667DFBE9D}" destId="{C96CABB9-BC84-4F24-B408-5D1657F08D05}" srcOrd="2" destOrd="0" parTransId="{73E5CC24-A535-427F-9D88-ECE63A5B1693}" sibTransId="{3C9A1D01-E3C3-4009-BE0B-0A3875B55EC2}"/>
    <dgm:cxn modelId="{1598B6B7-D543-48D0-82C6-31B5B568DCA6}" srcId="{407B2A60-3A95-469E-9C39-0EA667DFBE9D}" destId="{E83737BA-C8F3-44A0-8021-FAA7DD633CEC}" srcOrd="1" destOrd="0" parTransId="{9A173023-358C-4229-A117-1989515A7DEC}" sibTransId="{5EC36761-2CB5-4E18-8C36-17CC2D4AEFAB}"/>
    <dgm:cxn modelId="{B7F29386-AF18-419A-BB89-C3FC1F5AE3DF}" type="presOf" srcId="{3EED6D2F-DC1D-4164-9038-DEBB53085100}" destId="{BCB3D3FE-7670-4D2C-92FC-13EEC13C83C3}" srcOrd="0" destOrd="0" presId="urn:microsoft.com/office/officeart/2005/8/layout/vList5"/>
    <dgm:cxn modelId="{D99B2930-73B8-4916-A98F-CEFDC2F4F2CB}" srcId="{6F966C05-4AAB-4CB8-9305-E0A1BED2125A}" destId="{407B2A60-3A95-469E-9C39-0EA667DFBE9D}" srcOrd="0" destOrd="0" parTransId="{8956BB44-0945-4389-AA9D-20607EB17077}" sibTransId="{1CBD88FB-180C-467D-9F5E-BC7349BFED5E}"/>
    <dgm:cxn modelId="{849966B5-7160-4334-AFA6-DABBEC52ADA2}" srcId="{6F966C05-4AAB-4CB8-9305-E0A1BED2125A}" destId="{3EED6D2F-DC1D-4164-9038-DEBB53085100}" srcOrd="1" destOrd="0" parTransId="{A20BEF4D-198A-439B-AC09-E8E3271A9075}" sibTransId="{CD1C6644-28EA-4CA2-AE48-D1DAFF0F1E16}"/>
    <dgm:cxn modelId="{DDF00875-B7ED-459A-B80C-F8E051BC9AF7}" type="presParOf" srcId="{CC345AA3-DA69-41EF-A783-AF7A21F7D51A}" destId="{CA21C477-91E3-4B65-B631-105B87E26F1C}" srcOrd="0" destOrd="0" presId="urn:microsoft.com/office/officeart/2005/8/layout/vList5"/>
    <dgm:cxn modelId="{6201C27A-E57A-49DA-BD21-34D64CF91316}" type="presParOf" srcId="{CA21C477-91E3-4B65-B631-105B87E26F1C}" destId="{CE71A9B8-96FE-4DCB-9559-2B067055C13A}" srcOrd="0" destOrd="0" presId="urn:microsoft.com/office/officeart/2005/8/layout/vList5"/>
    <dgm:cxn modelId="{52FC45B5-F313-4516-9D04-31E29460A4B6}" type="presParOf" srcId="{CA21C477-91E3-4B65-B631-105B87E26F1C}" destId="{362773B6-B2DB-4D05-BE28-9AF7805BA05A}" srcOrd="1" destOrd="0" presId="urn:microsoft.com/office/officeart/2005/8/layout/vList5"/>
    <dgm:cxn modelId="{ADFDB069-7F70-4977-A37C-1BCF59332318}" type="presParOf" srcId="{CC345AA3-DA69-41EF-A783-AF7A21F7D51A}" destId="{5BA4E8C0-5C54-4180-94D1-DA553ECCC805}" srcOrd="1" destOrd="0" presId="urn:microsoft.com/office/officeart/2005/8/layout/vList5"/>
    <dgm:cxn modelId="{3089A7AF-3C52-4A92-A695-F1FEBFAB0996}" type="presParOf" srcId="{CC345AA3-DA69-41EF-A783-AF7A21F7D51A}" destId="{E0153913-6DAD-4D8B-89B6-734BA8C8AB3C}" srcOrd="2" destOrd="0" presId="urn:microsoft.com/office/officeart/2005/8/layout/vList5"/>
    <dgm:cxn modelId="{0827D952-E729-4A4F-96EA-3A84680EC87C}" type="presParOf" srcId="{E0153913-6DAD-4D8B-89B6-734BA8C8AB3C}" destId="{BCB3D3FE-7670-4D2C-92FC-13EEC13C83C3}" srcOrd="0" destOrd="0" presId="urn:microsoft.com/office/officeart/2005/8/layout/vList5"/>
    <dgm:cxn modelId="{75778622-2D86-46E5-A143-BEC145799779}" type="presParOf" srcId="{E0153913-6DAD-4D8B-89B6-734BA8C8AB3C}" destId="{B77232E9-BAA5-4C7D-A4B1-3FD2CAB0113C}" srcOrd="1" destOrd="0" presId="urn:microsoft.com/office/officeart/2005/8/layout/vList5"/>
    <dgm:cxn modelId="{ED74828F-2E4C-47AF-92E0-83D7B3E2FA24}" type="presParOf" srcId="{CC345AA3-DA69-41EF-A783-AF7A21F7D51A}" destId="{2EFB95B0-E3B2-48B3-BC0C-CDE4186CE2CD}" srcOrd="3" destOrd="0" presId="urn:microsoft.com/office/officeart/2005/8/layout/vList5"/>
    <dgm:cxn modelId="{78279896-BE0A-496E-A969-2E4FC669D1E7}" type="presParOf" srcId="{CC345AA3-DA69-41EF-A783-AF7A21F7D51A}" destId="{720C5DF0-AE75-41E8-A1B4-4C9A5016A028}" srcOrd="4" destOrd="0" presId="urn:microsoft.com/office/officeart/2005/8/layout/vList5"/>
    <dgm:cxn modelId="{518FC54A-4603-46F8-A085-EF7A1B0D74F5}" type="presParOf" srcId="{720C5DF0-AE75-41E8-A1B4-4C9A5016A028}" destId="{432F3FFC-B93E-436E-A378-A324EB5F60F3}" srcOrd="0" destOrd="0" presId="urn:microsoft.com/office/officeart/2005/8/layout/vList5"/>
    <dgm:cxn modelId="{9BF96FDE-682E-4908-8705-F76FDAAC436F}" type="presParOf" srcId="{720C5DF0-AE75-41E8-A1B4-4C9A5016A028}" destId="{32FF4626-BB7C-450C-AE41-3B76E228A91F}"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40E8A1E-6F4F-480D-9951-1C582EC88416}"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n-US"/>
        </a:p>
      </dgm:t>
    </dgm:pt>
    <dgm:pt modelId="{33928D64-F789-4CD9-B4BE-FB60C19F4CA1}">
      <dgm:prSet phldrT="[Text]" custT="1">
        <dgm:style>
          <a:lnRef idx="3">
            <a:schemeClr val="lt1"/>
          </a:lnRef>
          <a:fillRef idx="1">
            <a:schemeClr val="accent1"/>
          </a:fillRef>
          <a:effectRef idx="1">
            <a:schemeClr val="accent1"/>
          </a:effectRef>
          <a:fontRef idx="minor">
            <a:schemeClr val="lt1"/>
          </a:fontRef>
        </dgm:style>
      </dgm:prSet>
      <dgm:spPr>
        <a:xfrm rot="16200000">
          <a:off x="653663" y="784246"/>
          <a:ext cx="2718681" cy="1255765"/>
        </a:xfrm>
        <a:prstGeom prst="roundRect">
          <a:avLst/>
        </a:prstGeom>
        <a:ln/>
      </dgm:spPr>
      <dgm:t>
        <a:bodyPr/>
        <a:lstStyle/>
        <a:p>
          <a:r>
            <a:rPr lang="en-US" sz="2200" b="1" dirty="0">
              <a:solidFill>
                <a:srgbClr val="FFFFFF"/>
              </a:solidFill>
              <a:latin typeface="+mn-lt"/>
              <a:ea typeface="+mn-ea"/>
              <a:cs typeface="Arial"/>
            </a:rPr>
            <a:t>Means direct or indirect participation in</a:t>
          </a:r>
        </a:p>
      </dgm:t>
    </dgm:pt>
    <dgm:pt modelId="{656A2B25-0B1A-4CC6-8200-1918A2EE266C}" type="parTrans" cxnId="{FA372C96-9237-44B4-BF41-ADA6E33CEA26}">
      <dgm:prSet/>
      <dgm:spPr/>
      <dgm:t>
        <a:bodyPr/>
        <a:lstStyle/>
        <a:p>
          <a:endParaRPr lang="en-US"/>
        </a:p>
      </dgm:t>
    </dgm:pt>
    <dgm:pt modelId="{44A52A9F-0F89-4FCF-B00E-C5A92222BCBF}" type="sibTrans" cxnId="{FA372C96-9237-44B4-BF41-ADA6E33CEA26}">
      <dgm:prSet/>
      <dgm:spPr/>
      <dgm:t>
        <a:bodyPr/>
        <a:lstStyle/>
        <a:p>
          <a:endParaRPr lang="en-US"/>
        </a:p>
      </dgm:t>
    </dgm:pt>
    <dgm:pt modelId="{1FBD5C86-489A-4B7D-9185-A782C327158C}">
      <dgm:prSet phldrT="[Text]" custT="1"/>
      <dgm:spPr>
        <a:xfrm>
          <a:off x="3904992" y="0"/>
          <a:ext cx="1914418" cy="900794"/>
        </a:xfrm>
        <a:prstGeom prst="roundRect">
          <a:avLst/>
        </a:prstGeom>
        <a:solidFill>
          <a:schemeClr val="accent1"/>
        </a:solidFill>
        <a:ln w="25400" cap="flat" cmpd="sng" algn="ctr">
          <a:solidFill>
            <a:srgbClr val="FFFFFF">
              <a:hueOff val="0"/>
              <a:satOff val="0"/>
              <a:lumOff val="0"/>
              <a:alphaOff val="0"/>
            </a:srgbClr>
          </a:solidFill>
          <a:prstDash val="solid"/>
        </a:ln>
        <a:effectLst/>
      </dgm:spPr>
      <dgm:t>
        <a:bodyPr/>
        <a:lstStyle/>
        <a:p>
          <a:r>
            <a:rPr lang="en-US" sz="2200" b="1" dirty="0">
              <a:solidFill>
                <a:srgbClr val="FFFFFF"/>
              </a:solidFill>
              <a:latin typeface="+mn-lt"/>
              <a:ea typeface="+mn-ea"/>
              <a:cs typeface="Arial"/>
            </a:rPr>
            <a:t>Management</a:t>
          </a:r>
        </a:p>
      </dgm:t>
    </dgm:pt>
    <dgm:pt modelId="{0B15B550-C4E4-44AD-97DD-765357FB6A5F}" type="parTrans" cxnId="{2D2D1586-A6C1-4B17-9314-6937AF536DBF}">
      <dgm:prSet/>
      <dgm:spPr>
        <a:xfrm>
          <a:off x="2640886" y="450397"/>
          <a:ext cx="1264105" cy="961731"/>
        </a:xfrm>
        <a:custGeom>
          <a:avLst/>
          <a:gdLst/>
          <a:ahLst/>
          <a:cxnLst/>
          <a:rect l="0" t="0" r="0" b="0"/>
          <a:pathLst>
            <a:path>
              <a:moveTo>
                <a:pt x="0" y="961731"/>
              </a:moveTo>
              <a:lnTo>
                <a:pt x="632052" y="961731"/>
              </a:lnTo>
              <a:lnTo>
                <a:pt x="632052" y="0"/>
              </a:lnTo>
              <a:lnTo>
                <a:pt x="1264105" y="0"/>
              </a:lnTo>
            </a:path>
          </a:pathLst>
        </a:custGeom>
        <a:noFill/>
        <a:ln w="25400" cap="flat" cmpd="sng" algn="ctr">
          <a:noFill/>
          <a:prstDash val="solid"/>
        </a:ln>
        <a:effectLst/>
      </dgm:spPr>
      <dgm:t>
        <a:bodyPr/>
        <a:lstStyle/>
        <a:p>
          <a:endParaRPr lang="en-US">
            <a:solidFill>
              <a:srgbClr val="000000">
                <a:hueOff val="0"/>
                <a:satOff val="0"/>
                <a:lumOff val="0"/>
                <a:alphaOff val="0"/>
              </a:srgbClr>
            </a:solidFill>
            <a:latin typeface="Futura Lt BT"/>
            <a:ea typeface="+mn-ea"/>
            <a:cs typeface="Arial"/>
          </a:endParaRPr>
        </a:p>
      </dgm:t>
    </dgm:pt>
    <dgm:pt modelId="{09341F58-535D-472E-B47B-86A6E3E66326}" type="sibTrans" cxnId="{2D2D1586-A6C1-4B17-9314-6937AF536DBF}">
      <dgm:prSet/>
      <dgm:spPr/>
      <dgm:t>
        <a:bodyPr/>
        <a:lstStyle/>
        <a:p>
          <a:endParaRPr lang="en-US"/>
        </a:p>
      </dgm:t>
    </dgm:pt>
    <dgm:pt modelId="{D409B0C0-F3AF-494A-A2DC-F36C098BCE65}">
      <dgm:prSet phldrT="[Text]" custT="1"/>
      <dgm:spPr>
        <a:xfrm>
          <a:off x="3904992" y="950218"/>
          <a:ext cx="1914418" cy="900794"/>
        </a:xfrm>
        <a:prstGeom prst="roundRect">
          <a:avLst/>
        </a:prstGeom>
        <a:solidFill>
          <a:schemeClr val="accent1"/>
        </a:solidFill>
        <a:ln w="25400" cap="flat" cmpd="sng" algn="ctr">
          <a:solidFill>
            <a:srgbClr val="FFFFFF">
              <a:hueOff val="0"/>
              <a:satOff val="0"/>
              <a:lumOff val="0"/>
              <a:alphaOff val="0"/>
            </a:srgbClr>
          </a:solidFill>
          <a:prstDash val="solid"/>
        </a:ln>
        <a:effectLst/>
      </dgm:spPr>
      <dgm:t>
        <a:bodyPr/>
        <a:lstStyle/>
        <a:p>
          <a:r>
            <a:rPr lang="en-US" sz="2200" b="1" dirty="0" smtClean="0">
              <a:solidFill>
                <a:srgbClr val="FFFFFF"/>
              </a:solidFill>
              <a:latin typeface="+mn-lt"/>
              <a:ea typeface="+mn-ea"/>
              <a:cs typeface="Arial"/>
            </a:rPr>
            <a:t>Capital </a:t>
          </a:r>
          <a:endParaRPr lang="en-US" sz="2200" b="1" dirty="0">
            <a:solidFill>
              <a:srgbClr val="FFFFFF"/>
            </a:solidFill>
            <a:latin typeface="+mn-lt"/>
            <a:ea typeface="+mn-ea"/>
            <a:cs typeface="Arial"/>
          </a:endParaRPr>
        </a:p>
      </dgm:t>
    </dgm:pt>
    <dgm:pt modelId="{09068C1A-FD96-4B2F-9910-61DCB46D98AB}" type="parTrans" cxnId="{0FD83885-1A6A-4AA9-BC83-4C8491478C55}">
      <dgm:prSet/>
      <dgm:spPr>
        <a:xfrm>
          <a:off x="2640886" y="1354895"/>
          <a:ext cx="1264105" cy="91440"/>
        </a:xfrm>
        <a:custGeom>
          <a:avLst/>
          <a:gdLst/>
          <a:ahLst/>
          <a:cxnLst/>
          <a:rect l="0" t="0" r="0" b="0"/>
          <a:pathLst>
            <a:path>
              <a:moveTo>
                <a:pt x="0" y="57233"/>
              </a:moveTo>
              <a:lnTo>
                <a:pt x="632052" y="57233"/>
              </a:lnTo>
              <a:lnTo>
                <a:pt x="632052" y="45720"/>
              </a:lnTo>
              <a:lnTo>
                <a:pt x="1264105" y="45720"/>
              </a:lnTo>
            </a:path>
          </a:pathLst>
        </a:custGeom>
        <a:noFill/>
        <a:ln w="25400" cap="flat" cmpd="sng" algn="ctr">
          <a:noFill/>
          <a:prstDash val="solid"/>
        </a:ln>
        <a:effectLst/>
      </dgm:spPr>
      <dgm:t>
        <a:bodyPr/>
        <a:lstStyle/>
        <a:p>
          <a:endParaRPr lang="en-US">
            <a:solidFill>
              <a:srgbClr val="000000">
                <a:hueOff val="0"/>
                <a:satOff val="0"/>
                <a:lumOff val="0"/>
                <a:alphaOff val="0"/>
              </a:srgbClr>
            </a:solidFill>
            <a:latin typeface="Futura Lt BT"/>
            <a:ea typeface="+mn-ea"/>
            <a:cs typeface="Arial"/>
          </a:endParaRPr>
        </a:p>
      </dgm:t>
    </dgm:pt>
    <dgm:pt modelId="{7A8FDF0D-23ED-4469-8AB1-513AD6739262}" type="sibTrans" cxnId="{0FD83885-1A6A-4AA9-BC83-4C8491478C55}">
      <dgm:prSet/>
      <dgm:spPr/>
      <dgm:t>
        <a:bodyPr/>
        <a:lstStyle/>
        <a:p>
          <a:endParaRPr lang="en-US"/>
        </a:p>
      </dgm:t>
    </dgm:pt>
    <dgm:pt modelId="{35AE0470-2A81-43FA-9FCB-73D7C921E33A}">
      <dgm:prSet phldrT="[Text]" custT="1"/>
      <dgm:spPr>
        <a:xfrm>
          <a:off x="3904992" y="1923463"/>
          <a:ext cx="1914418" cy="900794"/>
        </a:xfrm>
        <a:prstGeom prst="roundRect">
          <a:avLst/>
        </a:prstGeom>
        <a:solidFill>
          <a:schemeClr val="accent1"/>
        </a:solidFill>
        <a:ln w="25400" cap="flat" cmpd="sng" algn="ctr">
          <a:solidFill>
            <a:srgbClr val="FFFFFF">
              <a:hueOff val="0"/>
              <a:satOff val="0"/>
              <a:lumOff val="0"/>
              <a:alphaOff val="0"/>
            </a:srgbClr>
          </a:solidFill>
          <a:prstDash val="solid"/>
        </a:ln>
        <a:effectLst/>
      </dgm:spPr>
      <dgm:t>
        <a:bodyPr/>
        <a:lstStyle/>
        <a:p>
          <a:r>
            <a:rPr lang="en-US" sz="2200" b="1" dirty="0" smtClean="0">
              <a:solidFill>
                <a:srgbClr val="FFFFFF"/>
              </a:solidFill>
              <a:latin typeface="+mn-lt"/>
              <a:ea typeface="+mn-ea"/>
              <a:cs typeface="Arial"/>
            </a:rPr>
            <a:t>Control</a:t>
          </a:r>
          <a:endParaRPr lang="en-US" sz="2200" b="1" dirty="0">
            <a:solidFill>
              <a:srgbClr val="FFFFFF"/>
            </a:solidFill>
            <a:latin typeface="+mn-lt"/>
            <a:ea typeface="+mn-ea"/>
            <a:cs typeface="Arial"/>
          </a:endParaRPr>
        </a:p>
      </dgm:t>
    </dgm:pt>
    <dgm:pt modelId="{B78387F5-9614-4C69-AB33-35BB1E37606A}" type="parTrans" cxnId="{AC72F37D-24A7-4392-B571-D3E4C9CA329B}">
      <dgm:prSet/>
      <dgm:spPr>
        <a:xfrm>
          <a:off x="2640886" y="1412129"/>
          <a:ext cx="1264105" cy="961731"/>
        </a:xfrm>
        <a:custGeom>
          <a:avLst/>
          <a:gdLst/>
          <a:ahLst/>
          <a:cxnLst/>
          <a:rect l="0" t="0" r="0" b="0"/>
          <a:pathLst>
            <a:path>
              <a:moveTo>
                <a:pt x="0" y="0"/>
              </a:moveTo>
              <a:lnTo>
                <a:pt x="632052" y="0"/>
              </a:lnTo>
              <a:lnTo>
                <a:pt x="632052" y="961731"/>
              </a:lnTo>
              <a:lnTo>
                <a:pt x="1264105" y="961731"/>
              </a:lnTo>
            </a:path>
          </a:pathLst>
        </a:custGeom>
        <a:noFill/>
        <a:ln w="25400" cap="flat" cmpd="sng" algn="ctr">
          <a:noFill/>
          <a:prstDash val="solid"/>
        </a:ln>
        <a:effectLst/>
      </dgm:spPr>
      <dgm:t>
        <a:bodyPr/>
        <a:lstStyle/>
        <a:p>
          <a:endParaRPr lang="en-US">
            <a:solidFill>
              <a:srgbClr val="000000">
                <a:hueOff val="0"/>
                <a:satOff val="0"/>
                <a:lumOff val="0"/>
                <a:alphaOff val="0"/>
              </a:srgbClr>
            </a:solidFill>
            <a:latin typeface="Futura Lt BT"/>
            <a:ea typeface="+mn-ea"/>
            <a:cs typeface="Arial"/>
          </a:endParaRPr>
        </a:p>
      </dgm:t>
    </dgm:pt>
    <dgm:pt modelId="{25EDFF6C-E569-4BB1-AFB3-001E95033494}" type="sibTrans" cxnId="{AC72F37D-24A7-4392-B571-D3E4C9CA329B}">
      <dgm:prSet/>
      <dgm:spPr/>
      <dgm:t>
        <a:bodyPr/>
        <a:lstStyle/>
        <a:p>
          <a:endParaRPr lang="en-US"/>
        </a:p>
      </dgm:t>
    </dgm:pt>
    <dgm:pt modelId="{63FB85DF-C1A6-49BB-ABC0-4F7A054BDEAE}" type="pres">
      <dgm:prSet presAssocID="{540E8A1E-6F4F-480D-9951-1C582EC88416}" presName="Name0" presStyleCnt="0">
        <dgm:presLayoutVars>
          <dgm:chPref val="1"/>
          <dgm:dir/>
          <dgm:animOne val="branch"/>
          <dgm:animLvl val="lvl"/>
          <dgm:resizeHandles val="exact"/>
        </dgm:presLayoutVars>
      </dgm:prSet>
      <dgm:spPr/>
      <dgm:t>
        <a:bodyPr/>
        <a:lstStyle/>
        <a:p>
          <a:endParaRPr lang="en-IN"/>
        </a:p>
      </dgm:t>
    </dgm:pt>
    <dgm:pt modelId="{AE9C7D48-784F-45A6-AB79-DE255D04FEA4}" type="pres">
      <dgm:prSet presAssocID="{33928D64-F789-4CD9-B4BE-FB60C19F4CA1}" presName="root1" presStyleCnt="0"/>
      <dgm:spPr/>
    </dgm:pt>
    <dgm:pt modelId="{D41CCF1E-AD3F-4A53-8D73-16CAD058AF67}" type="pres">
      <dgm:prSet presAssocID="{33928D64-F789-4CD9-B4BE-FB60C19F4CA1}" presName="LevelOneTextNode" presStyleLbl="node0" presStyleIdx="0" presStyleCnt="1" custScaleX="529513" custScaleY="217811" custLinFactX="-259770" custLinFactNeighborX="-300000" custLinFactNeighborY="0">
        <dgm:presLayoutVars>
          <dgm:chPref val="3"/>
        </dgm:presLayoutVars>
      </dgm:prSet>
      <dgm:spPr>
        <a:prstGeom prst="roundRect">
          <a:avLst/>
        </a:prstGeom>
      </dgm:spPr>
      <dgm:t>
        <a:bodyPr/>
        <a:lstStyle/>
        <a:p>
          <a:endParaRPr lang="en-IN"/>
        </a:p>
      </dgm:t>
    </dgm:pt>
    <dgm:pt modelId="{466C3B14-8F1C-4412-9C90-E9B9E8377478}" type="pres">
      <dgm:prSet presAssocID="{33928D64-F789-4CD9-B4BE-FB60C19F4CA1}" presName="level2hierChild" presStyleCnt="0"/>
      <dgm:spPr/>
    </dgm:pt>
    <dgm:pt modelId="{E767CBDD-8021-4291-BF77-A6F479B384F7}" type="pres">
      <dgm:prSet presAssocID="{0B15B550-C4E4-44AD-97DD-765357FB6A5F}" presName="conn2-1" presStyleLbl="parChTrans1D2" presStyleIdx="0" presStyleCnt="3"/>
      <dgm:spPr/>
      <dgm:t>
        <a:bodyPr/>
        <a:lstStyle/>
        <a:p>
          <a:endParaRPr lang="en-IN"/>
        </a:p>
      </dgm:t>
    </dgm:pt>
    <dgm:pt modelId="{82B1A1BF-F10F-47EA-AFE3-471303BB3B45}" type="pres">
      <dgm:prSet presAssocID="{0B15B550-C4E4-44AD-97DD-765357FB6A5F}" presName="connTx" presStyleLbl="parChTrans1D2" presStyleIdx="0" presStyleCnt="3"/>
      <dgm:spPr/>
      <dgm:t>
        <a:bodyPr/>
        <a:lstStyle/>
        <a:p>
          <a:endParaRPr lang="en-IN"/>
        </a:p>
      </dgm:t>
    </dgm:pt>
    <dgm:pt modelId="{E66B7007-4236-4D2A-978D-985C72CADFD3}" type="pres">
      <dgm:prSet presAssocID="{1FBD5C86-489A-4B7D-9185-A782C327158C}" presName="root2" presStyleCnt="0"/>
      <dgm:spPr/>
    </dgm:pt>
    <dgm:pt modelId="{577EEC67-2C42-46B5-AB3B-AD95748365CB}" type="pres">
      <dgm:prSet presAssocID="{1FBD5C86-489A-4B7D-9185-A782C327158C}" presName="LevelTwoTextNode" presStyleLbl="node2" presStyleIdx="0" presStyleCnt="3" custScaleX="246111" custScaleY="379834" custLinFactY="197363" custLinFactNeighborX="-35736" custLinFactNeighborY="200000">
        <dgm:presLayoutVars>
          <dgm:chPref val="3"/>
        </dgm:presLayoutVars>
      </dgm:prSet>
      <dgm:spPr>
        <a:prstGeom prst="roundRect">
          <a:avLst/>
        </a:prstGeom>
      </dgm:spPr>
      <dgm:t>
        <a:bodyPr/>
        <a:lstStyle/>
        <a:p>
          <a:endParaRPr lang="en-IN"/>
        </a:p>
      </dgm:t>
    </dgm:pt>
    <dgm:pt modelId="{07CA9268-EEAD-49DC-8132-25DCC1FEB84C}" type="pres">
      <dgm:prSet presAssocID="{1FBD5C86-489A-4B7D-9185-A782C327158C}" presName="level3hierChild" presStyleCnt="0"/>
      <dgm:spPr/>
    </dgm:pt>
    <dgm:pt modelId="{837FF013-5BB0-4850-81C7-739764D38D10}" type="pres">
      <dgm:prSet presAssocID="{09068C1A-FD96-4B2F-9910-61DCB46D98AB}" presName="conn2-1" presStyleLbl="parChTrans1D2" presStyleIdx="1" presStyleCnt="3"/>
      <dgm:spPr/>
      <dgm:t>
        <a:bodyPr/>
        <a:lstStyle/>
        <a:p>
          <a:endParaRPr lang="en-IN"/>
        </a:p>
      </dgm:t>
    </dgm:pt>
    <dgm:pt modelId="{8E7C2B00-CF74-4975-B975-CA331FEAECE9}" type="pres">
      <dgm:prSet presAssocID="{09068C1A-FD96-4B2F-9910-61DCB46D98AB}" presName="connTx" presStyleLbl="parChTrans1D2" presStyleIdx="1" presStyleCnt="3"/>
      <dgm:spPr/>
      <dgm:t>
        <a:bodyPr/>
        <a:lstStyle/>
        <a:p>
          <a:endParaRPr lang="en-IN"/>
        </a:p>
      </dgm:t>
    </dgm:pt>
    <dgm:pt modelId="{B622F902-2560-4301-B32F-32C5A13FA087}" type="pres">
      <dgm:prSet presAssocID="{D409B0C0-F3AF-494A-A2DC-F36C098BCE65}" presName="root2" presStyleCnt="0"/>
      <dgm:spPr/>
    </dgm:pt>
    <dgm:pt modelId="{A71A0AA9-34D5-4C5F-8056-F2929D6C9D6F}" type="pres">
      <dgm:prSet presAssocID="{D409B0C0-F3AF-494A-A2DC-F36C098BCE65}" presName="LevelTwoTextNode" presStyleLbl="node2" presStyleIdx="1" presStyleCnt="3" custScaleX="246111" custScaleY="379834" custLinFactY="-190473" custLinFactNeighborX="-35738" custLinFactNeighborY="-200000">
        <dgm:presLayoutVars>
          <dgm:chPref val="3"/>
        </dgm:presLayoutVars>
      </dgm:prSet>
      <dgm:spPr>
        <a:prstGeom prst="roundRect">
          <a:avLst/>
        </a:prstGeom>
      </dgm:spPr>
      <dgm:t>
        <a:bodyPr/>
        <a:lstStyle/>
        <a:p>
          <a:endParaRPr lang="en-IN"/>
        </a:p>
      </dgm:t>
    </dgm:pt>
    <dgm:pt modelId="{133D390A-4324-45B9-8342-2E5C5BCBB87D}" type="pres">
      <dgm:prSet presAssocID="{D409B0C0-F3AF-494A-A2DC-F36C098BCE65}" presName="level3hierChild" presStyleCnt="0"/>
      <dgm:spPr/>
    </dgm:pt>
    <dgm:pt modelId="{24BD798A-5506-4D19-BF4D-D3B010A13F60}" type="pres">
      <dgm:prSet presAssocID="{B78387F5-9614-4C69-AB33-35BB1E37606A}" presName="conn2-1" presStyleLbl="parChTrans1D2" presStyleIdx="2" presStyleCnt="3"/>
      <dgm:spPr/>
      <dgm:t>
        <a:bodyPr/>
        <a:lstStyle/>
        <a:p>
          <a:endParaRPr lang="en-IN"/>
        </a:p>
      </dgm:t>
    </dgm:pt>
    <dgm:pt modelId="{F1C58D13-C7C3-4CB4-85F7-FC26C0AF557C}" type="pres">
      <dgm:prSet presAssocID="{B78387F5-9614-4C69-AB33-35BB1E37606A}" presName="connTx" presStyleLbl="parChTrans1D2" presStyleIdx="2" presStyleCnt="3"/>
      <dgm:spPr/>
      <dgm:t>
        <a:bodyPr/>
        <a:lstStyle/>
        <a:p>
          <a:endParaRPr lang="en-IN"/>
        </a:p>
      </dgm:t>
    </dgm:pt>
    <dgm:pt modelId="{46774123-9650-4299-B780-5E87C545AFF2}" type="pres">
      <dgm:prSet presAssocID="{35AE0470-2A81-43FA-9FCB-73D7C921E33A}" presName="root2" presStyleCnt="0"/>
      <dgm:spPr/>
    </dgm:pt>
    <dgm:pt modelId="{EF90CB9B-92F1-40F0-AC5C-48366EB8EC66}" type="pres">
      <dgm:prSet presAssocID="{35AE0470-2A81-43FA-9FCB-73D7C921E33A}" presName="LevelTwoTextNode" presStyleLbl="node2" presStyleIdx="2" presStyleCnt="3" custScaleX="246111" custScaleY="379834" custLinFactNeighborX="-33841" custLinFactNeighborY="-42842">
        <dgm:presLayoutVars>
          <dgm:chPref val="3"/>
        </dgm:presLayoutVars>
      </dgm:prSet>
      <dgm:spPr>
        <a:prstGeom prst="roundRect">
          <a:avLst/>
        </a:prstGeom>
      </dgm:spPr>
      <dgm:t>
        <a:bodyPr/>
        <a:lstStyle/>
        <a:p>
          <a:endParaRPr lang="en-IN"/>
        </a:p>
      </dgm:t>
    </dgm:pt>
    <dgm:pt modelId="{59BCAB23-B3E1-4B7D-A8B8-9BE522BA8275}" type="pres">
      <dgm:prSet presAssocID="{35AE0470-2A81-43FA-9FCB-73D7C921E33A}" presName="level3hierChild" presStyleCnt="0"/>
      <dgm:spPr/>
    </dgm:pt>
  </dgm:ptLst>
  <dgm:cxnLst>
    <dgm:cxn modelId="{0039F79C-003E-44A1-B7C9-8E725074E575}" type="presOf" srcId="{35AE0470-2A81-43FA-9FCB-73D7C921E33A}" destId="{EF90CB9B-92F1-40F0-AC5C-48366EB8EC66}" srcOrd="0" destOrd="0" presId="urn:microsoft.com/office/officeart/2008/layout/HorizontalMultiLevelHierarchy"/>
    <dgm:cxn modelId="{FA372C96-9237-44B4-BF41-ADA6E33CEA26}" srcId="{540E8A1E-6F4F-480D-9951-1C582EC88416}" destId="{33928D64-F789-4CD9-B4BE-FB60C19F4CA1}" srcOrd="0" destOrd="0" parTransId="{656A2B25-0B1A-4CC6-8200-1918A2EE266C}" sibTransId="{44A52A9F-0F89-4FCF-B00E-C5A92222BCBF}"/>
    <dgm:cxn modelId="{4414DBB4-9BAF-4D56-B0CD-9A197E6AD805}" type="presOf" srcId="{09068C1A-FD96-4B2F-9910-61DCB46D98AB}" destId="{8E7C2B00-CF74-4975-B975-CA331FEAECE9}" srcOrd="1" destOrd="0" presId="urn:microsoft.com/office/officeart/2008/layout/HorizontalMultiLevelHierarchy"/>
    <dgm:cxn modelId="{4211AB31-DD5A-4BF6-A824-918BA065283D}" type="presOf" srcId="{1FBD5C86-489A-4B7D-9185-A782C327158C}" destId="{577EEC67-2C42-46B5-AB3B-AD95748365CB}" srcOrd="0" destOrd="0" presId="urn:microsoft.com/office/officeart/2008/layout/HorizontalMultiLevelHierarchy"/>
    <dgm:cxn modelId="{4DC287A4-3C84-4004-8EB5-275731DE3A36}" type="presOf" srcId="{33928D64-F789-4CD9-B4BE-FB60C19F4CA1}" destId="{D41CCF1E-AD3F-4A53-8D73-16CAD058AF67}" srcOrd="0" destOrd="0" presId="urn:microsoft.com/office/officeart/2008/layout/HorizontalMultiLevelHierarchy"/>
    <dgm:cxn modelId="{F884707F-3080-4D42-BDF5-952690838E8C}" type="presOf" srcId="{0B15B550-C4E4-44AD-97DD-765357FB6A5F}" destId="{E767CBDD-8021-4291-BF77-A6F479B384F7}" srcOrd="0" destOrd="0" presId="urn:microsoft.com/office/officeart/2008/layout/HorizontalMultiLevelHierarchy"/>
    <dgm:cxn modelId="{BDD88A00-50BB-46D9-BC0E-E6B5EBB053EF}" type="presOf" srcId="{B78387F5-9614-4C69-AB33-35BB1E37606A}" destId="{24BD798A-5506-4D19-BF4D-D3B010A13F60}" srcOrd="0" destOrd="0" presId="urn:microsoft.com/office/officeart/2008/layout/HorizontalMultiLevelHierarchy"/>
    <dgm:cxn modelId="{4434DB13-72F2-4058-BCEF-31E51D6A0536}" type="presOf" srcId="{D409B0C0-F3AF-494A-A2DC-F36C098BCE65}" destId="{A71A0AA9-34D5-4C5F-8056-F2929D6C9D6F}" srcOrd="0" destOrd="0" presId="urn:microsoft.com/office/officeart/2008/layout/HorizontalMultiLevelHierarchy"/>
    <dgm:cxn modelId="{73874898-3BFE-439E-9FA9-E09C3846E366}" type="presOf" srcId="{0B15B550-C4E4-44AD-97DD-765357FB6A5F}" destId="{82B1A1BF-F10F-47EA-AFE3-471303BB3B45}" srcOrd="1" destOrd="0" presId="urn:microsoft.com/office/officeart/2008/layout/HorizontalMultiLevelHierarchy"/>
    <dgm:cxn modelId="{EEDFA7F5-0CAF-4B20-ACD4-DAECAF1BACB2}" type="presOf" srcId="{B78387F5-9614-4C69-AB33-35BB1E37606A}" destId="{F1C58D13-C7C3-4CB4-85F7-FC26C0AF557C}" srcOrd="1" destOrd="0" presId="urn:microsoft.com/office/officeart/2008/layout/HorizontalMultiLevelHierarchy"/>
    <dgm:cxn modelId="{AC72F37D-24A7-4392-B571-D3E4C9CA329B}" srcId="{33928D64-F789-4CD9-B4BE-FB60C19F4CA1}" destId="{35AE0470-2A81-43FA-9FCB-73D7C921E33A}" srcOrd="2" destOrd="0" parTransId="{B78387F5-9614-4C69-AB33-35BB1E37606A}" sibTransId="{25EDFF6C-E569-4BB1-AFB3-001E95033494}"/>
    <dgm:cxn modelId="{0FD83885-1A6A-4AA9-BC83-4C8491478C55}" srcId="{33928D64-F789-4CD9-B4BE-FB60C19F4CA1}" destId="{D409B0C0-F3AF-494A-A2DC-F36C098BCE65}" srcOrd="1" destOrd="0" parTransId="{09068C1A-FD96-4B2F-9910-61DCB46D98AB}" sibTransId="{7A8FDF0D-23ED-4469-8AB1-513AD6739262}"/>
    <dgm:cxn modelId="{B4E205F2-60DE-435B-B0E9-72D818CB15AB}" type="presOf" srcId="{540E8A1E-6F4F-480D-9951-1C582EC88416}" destId="{63FB85DF-C1A6-49BB-ABC0-4F7A054BDEAE}" srcOrd="0" destOrd="0" presId="urn:microsoft.com/office/officeart/2008/layout/HorizontalMultiLevelHierarchy"/>
    <dgm:cxn modelId="{AAE8C493-9454-4B12-AF49-CE3039E2B142}" type="presOf" srcId="{09068C1A-FD96-4B2F-9910-61DCB46D98AB}" destId="{837FF013-5BB0-4850-81C7-739764D38D10}" srcOrd="0" destOrd="0" presId="urn:microsoft.com/office/officeart/2008/layout/HorizontalMultiLevelHierarchy"/>
    <dgm:cxn modelId="{2D2D1586-A6C1-4B17-9314-6937AF536DBF}" srcId="{33928D64-F789-4CD9-B4BE-FB60C19F4CA1}" destId="{1FBD5C86-489A-4B7D-9185-A782C327158C}" srcOrd="0" destOrd="0" parTransId="{0B15B550-C4E4-44AD-97DD-765357FB6A5F}" sibTransId="{09341F58-535D-472E-B47B-86A6E3E66326}"/>
    <dgm:cxn modelId="{4F65E187-A8F9-4003-AD2C-B2EECA3F4022}" type="presParOf" srcId="{63FB85DF-C1A6-49BB-ABC0-4F7A054BDEAE}" destId="{AE9C7D48-784F-45A6-AB79-DE255D04FEA4}" srcOrd="0" destOrd="0" presId="urn:microsoft.com/office/officeart/2008/layout/HorizontalMultiLevelHierarchy"/>
    <dgm:cxn modelId="{5B1509FC-D67A-4E33-9FC5-8A3B891E03EB}" type="presParOf" srcId="{AE9C7D48-784F-45A6-AB79-DE255D04FEA4}" destId="{D41CCF1E-AD3F-4A53-8D73-16CAD058AF67}" srcOrd="0" destOrd="0" presId="urn:microsoft.com/office/officeart/2008/layout/HorizontalMultiLevelHierarchy"/>
    <dgm:cxn modelId="{502A71BE-7647-4A3B-B2BE-D635B3B44F46}" type="presParOf" srcId="{AE9C7D48-784F-45A6-AB79-DE255D04FEA4}" destId="{466C3B14-8F1C-4412-9C90-E9B9E8377478}" srcOrd="1" destOrd="0" presId="urn:microsoft.com/office/officeart/2008/layout/HorizontalMultiLevelHierarchy"/>
    <dgm:cxn modelId="{4526E0D9-484B-4AF1-8921-A85AC27BDF5E}" type="presParOf" srcId="{466C3B14-8F1C-4412-9C90-E9B9E8377478}" destId="{E767CBDD-8021-4291-BF77-A6F479B384F7}" srcOrd="0" destOrd="0" presId="urn:microsoft.com/office/officeart/2008/layout/HorizontalMultiLevelHierarchy"/>
    <dgm:cxn modelId="{1A7D61A6-C52D-4E76-BAB1-BBEAEEF42E82}" type="presParOf" srcId="{E767CBDD-8021-4291-BF77-A6F479B384F7}" destId="{82B1A1BF-F10F-47EA-AFE3-471303BB3B45}" srcOrd="0" destOrd="0" presId="urn:microsoft.com/office/officeart/2008/layout/HorizontalMultiLevelHierarchy"/>
    <dgm:cxn modelId="{D666C2C7-143C-431E-9FA8-4CA362A35D17}" type="presParOf" srcId="{466C3B14-8F1C-4412-9C90-E9B9E8377478}" destId="{E66B7007-4236-4D2A-978D-985C72CADFD3}" srcOrd="1" destOrd="0" presId="urn:microsoft.com/office/officeart/2008/layout/HorizontalMultiLevelHierarchy"/>
    <dgm:cxn modelId="{FF663A1B-4B5A-41B9-9ABC-8E2A0DFAE65D}" type="presParOf" srcId="{E66B7007-4236-4D2A-978D-985C72CADFD3}" destId="{577EEC67-2C42-46B5-AB3B-AD95748365CB}" srcOrd="0" destOrd="0" presId="urn:microsoft.com/office/officeart/2008/layout/HorizontalMultiLevelHierarchy"/>
    <dgm:cxn modelId="{61FACFE3-1B8F-4DBD-9F57-DE6247552F83}" type="presParOf" srcId="{E66B7007-4236-4D2A-978D-985C72CADFD3}" destId="{07CA9268-EEAD-49DC-8132-25DCC1FEB84C}" srcOrd="1" destOrd="0" presId="urn:microsoft.com/office/officeart/2008/layout/HorizontalMultiLevelHierarchy"/>
    <dgm:cxn modelId="{5417AE77-0AA0-4B3F-BA6B-5590E4858FF8}" type="presParOf" srcId="{466C3B14-8F1C-4412-9C90-E9B9E8377478}" destId="{837FF013-5BB0-4850-81C7-739764D38D10}" srcOrd="2" destOrd="0" presId="urn:microsoft.com/office/officeart/2008/layout/HorizontalMultiLevelHierarchy"/>
    <dgm:cxn modelId="{3075F5F7-4AA7-4C74-8373-6B101DAC1E1B}" type="presParOf" srcId="{837FF013-5BB0-4850-81C7-739764D38D10}" destId="{8E7C2B00-CF74-4975-B975-CA331FEAECE9}" srcOrd="0" destOrd="0" presId="urn:microsoft.com/office/officeart/2008/layout/HorizontalMultiLevelHierarchy"/>
    <dgm:cxn modelId="{9129B45B-498C-4A61-8170-017B9F69F583}" type="presParOf" srcId="{466C3B14-8F1C-4412-9C90-E9B9E8377478}" destId="{B622F902-2560-4301-B32F-32C5A13FA087}" srcOrd="3" destOrd="0" presId="urn:microsoft.com/office/officeart/2008/layout/HorizontalMultiLevelHierarchy"/>
    <dgm:cxn modelId="{7901095A-C889-4C6B-B021-593FD9C590AF}" type="presParOf" srcId="{B622F902-2560-4301-B32F-32C5A13FA087}" destId="{A71A0AA9-34D5-4C5F-8056-F2929D6C9D6F}" srcOrd="0" destOrd="0" presId="urn:microsoft.com/office/officeart/2008/layout/HorizontalMultiLevelHierarchy"/>
    <dgm:cxn modelId="{A97508DA-3438-46E5-9A08-316AF3574EBB}" type="presParOf" srcId="{B622F902-2560-4301-B32F-32C5A13FA087}" destId="{133D390A-4324-45B9-8342-2E5C5BCBB87D}" srcOrd="1" destOrd="0" presId="urn:microsoft.com/office/officeart/2008/layout/HorizontalMultiLevelHierarchy"/>
    <dgm:cxn modelId="{7D2F9F5D-C35E-4B79-9FEF-6B0BF24D27A9}" type="presParOf" srcId="{466C3B14-8F1C-4412-9C90-E9B9E8377478}" destId="{24BD798A-5506-4D19-BF4D-D3B010A13F60}" srcOrd="4" destOrd="0" presId="urn:microsoft.com/office/officeart/2008/layout/HorizontalMultiLevelHierarchy"/>
    <dgm:cxn modelId="{703940B4-8E69-4DAF-9618-834816D1F8A5}" type="presParOf" srcId="{24BD798A-5506-4D19-BF4D-D3B010A13F60}" destId="{F1C58D13-C7C3-4CB4-85F7-FC26C0AF557C}" srcOrd="0" destOrd="0" presId="urn:microsoft.com/office/officeart/2008/layout/HorizontalMultiLevelHierarchy"/>
    <dgm:cxn modelId="{971C800C-0C17-4A5B-B99A-D688DC099AC6}" type="presParOf" srcId="{466C3B14-8F1C-4412-9C90-E9B9E8377478}" destId="{46774123-9650-4299-B780-5E87C545AFF2}" srcOrd="5" destOrd="0" presId="urn:microsoft.com/office/officeart/2008/layout/HorizontalMultiLevelHierarchy"/>
    <dgm:cxn modelId="{C14D926F-D6AE-4433-B80F-4A8174087DBF}" type="presParOf" srcId="{46774123-9650-4299-B780-5E87C545AFF2}" destId="{EF90CB9B-92F1-40F0-AC5C-48366EB8EC66}" srcOrd="0" destOrd="0" presId="urn:microsoft.com/office/officeart/2008/layout/HorizontalMultiLevelHierarchy"/>
    <dgm:cxn modelId="{C82894A1-C530-4D15-9BF4-BB0C0D1D9713}" type="presParOf" srcId="{46774123-9650-4299-B780-5E87C545AFF2}" destId="{59BCAB23-B3E1-4B7D-A8B8-9BE522BA8275}" srcOrd="1" destOrd="0" presId="urn:microsoft.com/office/officeart/2008/layout/HorizontalMultiLevelHierarchy"/>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2A57702-71D9-4FF2-BBC3-1035BA94D5BF}" type="doc">
      <dgm:prSet loTypeId="urn:microsoft.com/office/officeart/2005/8/layout/pyramid2" loCatId="list" qsTypeId="urn:microsoft.com/office/officeart/2005/8/quickstyle/simple1" qsCatId="simple" csTypeId="urn:microsoft.com/office/officeart/2005/8/colors/accent5_1" csCatId="accent5" phldr="1"/>
      <dgm:spPr/>
    </dgm:pt>
    <dgm:pt modelId="{8080B2C1-9D70-4D71-B5B2-05ABD348D8D3}">
      <dgm:prSet phldrT="[Text]" custT="1"/>
      <dgm:spPr/>
      <dgm:t>
        <a:bodyPr/>
        <a:lstStyle/>
        <a:p>
          <a:r>
            <a:rPr lang="en-US" sz="2200" dirty="0" smtClean="0"/>
            <a:t>Master File</a:t>
          </a:r>
          <a:endParaRPr lang="en-US" sz="2200" dirty="0"/>
        </a:p>
      </dgm:t>
    </dgm:pt>
    <dgm:pt modelId="{61B81894-05A8-42C0-8D6E-05DCF918F948}" type="parTrans" cxnId="{BF628CC8-EC67-45B4-95EA-E2E51E9AFDFA}">
      <dgm:prSet/>
      <dgm:spPr/>
      <dgm:t>
        <a:bodyPr/>
        <a:lstStyle/>
        <a:p>
          <a:endParaRPr lang="en-US"/>
        </a:p>
      </dgm:t>
    </dgm:pt>
    <dgm:pt modelId="{5E3D1811-0CC8-4D34-B9DA-FDC8920A1394}" type="sibTrans" cxnId="{BF628CC8-EC67-45B4-95EA-E2E51E9AFDFA}">
      <dgm:prSet/>
      <dgm:spPr/>
      <dgm:t>
        <a:bodyPr/>
        <a:lstStyle/>
        <a:p>
          <a:endParaRPr lang="en-US"/>
        </a:p>
      </dgm:t>
    </dgm:pt>
    <dgm:pt modelId="{81130DD3-DD6A-45C1-951D-4DEF9CEEB81E}">
      <dgm:prSet phldrT="[Text]" custT="1"/>
      <dgm:spPr/>
      <dgm:t>
        <a:bodyPr/>
        <a:lstStyle/>
        <a:p>
          <a:r>
            <a:rPr lang="en-US" sz="2200" dirty="0" smtClean="0"/>
            <a:t>Local File</a:t>
          </a:r>
          <a:endParaRPr lang="en-US" sz="2200" dirty="0"/>
        </a:p>
      </dgm:t>
    </dgm:pt>
    <dgm:pt modelId="{FF130EAB-0370-42DE-B7EF-B62AAD06729D}" type="parTrans" cxnId="{AC878610-CB71-4AC9-9FBF-D788208BE8BA}">
      <dgm:prSet/>
      <dgm:spPr/>
      <dgm:t>
        <a:bodyPr/>
        <a:lstStyle/>
        <a:p>
          <a:endParaRPr lang="en-US"/>
        </a:p>
      </dgm:t>
    </dgm:pt>
    <dgm:pt modelId="{3E428CCD-2911-4655-9E76-9D189ECD0A1F}" type="sibTrans" cxnId="{AC878610-CB71-4AC9-9FBF-D788208BE8BA}">
      <dgm:prSet/>
      <dgm:spPr/>
      <dgm:t>
        <a:bodyPr/>
        <a:lstStyle/>
        <a:p>
          <a:endParaRPr lang="en-US"/>
        </a:p>
      </dgm:t>
    </dgm:pt>
    <dgm:pt modelId="{DDA1424C-B0F9-4701-B434-677895742B5E}">
      <dgm:prSet phldrT="[Text]" custT="1"/>
      <dgm:spPr/>
      <dgm:t>
        <a:bodyPr/>
        <a:lstStyle/>
        <a:p>
          <a:r>
            <a:rPr lang="en-US" sz="2200" dirty="0" smtClean="0"/>
            <a:t>Country-by-Country Report</a:t>
          </a:r>
          <a:endParaRPr lang="en-US" sz="2200" dirty="0"/>
        </a:p>
      </dgm:t>
    </dgm:pt>
    <dgm:pt modelId="{552BA004-87A4-4ACE-8099-78576EE04604}" type="parTrans" cxnId="{1796FCA1-3A2B-4D89-BA8F-4796FA05770F}">
      <dgm:prSet/>
      <dgm:spPr/>
      <dgm:t>
        <a:bodyPr/>
        <a:lstStyle/>
        <a:p>
          <a:endParaRPr lang="en-US"/>
        </a:p>
      </dgm:t>
    </dgm:pt>
    <dgm:pt modelId="{028BC14F-30D9-4202-BBD1-7B34503DC8FF}" type="sibTrans" cxnId="{1796FCA1-3A2B-4D89-BA8F-4796FA05770F}">
      <dgm:prSet/>
      <dgm:spPr/>
      <dgm:t>
        <a:bodyPr/>
        <a:lstStyle/>
        <a:p>
          <a:endParaRPr lang="en-US"/>
        </a:p>
      </dgm:t>
    </dgm:pt>
    <dgm:pt modelId="{086F3B13-9468-4F81-BD11-AAC454567EEE}" type="pres">
      <dgm:prSet presAssocID="{02A57702-71D9-4FF2-BBC3-1035BA94D5BF}" presName="compositeShape" presStyleCnt="0">
        <dgm:presLayoutVars>
          <dgm:dir/>
          <dgm:resizeHandles/>
        </dgm:presLayoutVars>
      </dgm:prSet>
      <dgm:spPr/>
    </dgm:pt>
    <dgm:pt modelId="{610D49D8-CBBA-4D39-B092-0B155AD1F61A}" type="pres">
      <dgm:prSet presAssocID="{02A57702-71D9-4FF2-BBC3-1035BA94D5BF}" presName="pyramid" presStyleLbl="node1" presStyleIdx="0" presStyleCnt="1" custScaleX="47518" custScaleY="38331" custLinFactNeighborX="3391" custLinFactNeighborY="8977"/>
      <dgm:spPr/>
    </dgm:pt>
    <dgm:pt modelId="{37691DE4-2EB4-459E-BF43-E1F32059F9BB}" type="pres">
      <dgm:prSet presAssocID="{02A57702-71D9-4FF2-BBC3-1035BA94D5BF}" presName="theList" presStyleCnt="0"/>
      <dgm:spPr/>
    </dgm:pt>
    <dgm:pt modelId="{F19B3E26-F0C0-4F35-9BB8-8326BD64BE88}" type="pres">
      <dgm:prSet presAssocID="{8080B2C1-9D70-4D71-B5B2-05ABD348D8D3}" presName="aNode" presStyleLbl="fgAcc1" presStyleIdx="0" presStyleCnt="3" custScaleX="59852" custScaleY="12069" custLinFactY="17083" custLinFactNeighborX="-10378" custLinFactNeighborY="100000">
        <dgm:presLayoutVars>
          <dgm:bulletEnabled val="1"/>
        </dgm:presLayoutVars>
      </dgm:prSet>
      <dgm:spPr/>
      <dgm:t>
        <a:bodyPr/>
        <a:lstStyle/>
        <a:p>
          <a:endParaRPr lang="en-US"/>
        </a:p>
      </dgm:t>
    </dgm:pt>
    <dgm:pt modelId="{542BD867-6D02-48C3-8337-AA0776D29D9A}" type="pres">
      <dgm:prSet presAssocID="{8080B2C1-9D70-4D71-B5B2-05ABD348D8D3}" presName="aSpace" presStyleCnt="0"/>
      <dgm:spPr/>
    </dgm:pt>
    <dgm:pt modelId="{00F0BC5B-719D-497C-9F5C-AFEAEFCE0410}" type="pres">
      <dgm:prSet presAssocID="{81130DD3-DD6A-45C1-951D-4DEF9CEEB81E}" presName="aNode" presStyleLbl="fgAcc1" presStyleIdx="1" presStyleCnt="3" custScaleX="60088" custScaleY="11181" custLinFactY="7020" custLinFactNeighborX="-10180" custLinFactNeighborY="100000">
        <dgm:presLayoutVars>
          <dgm:bulletEnabled val="1"/>
        </dgm:presLayoutVars>
      </dgm:prSet>
      <dgm:spPr/>
      <dgm:t>
        <a:bodyPr/>
        <a:lstStyle/>
        <a:p>
          <a:endParaRPr lang="en-US"/>
        </a:p>
      </dgm:t>
    </dgm:pt>
    <dgm:pt modelId="{77F90784-030E-4F8F-ADA4-9835B439FFB1}" type="pres">
      <dgm:prSet presAssocID="{81130DD3-DD6A-45C1-951D-4DEF9CEEB81E}" presName="aSpace" presStyleCnt="0"/>
      <dgm:spPr/>
    </dgm:pt>
    <dgm:pt modelId="{B96349AB-169A-4CAE-B894-7FAE3AFA15A8}" type="pres">
      <dgm:prSet presAssocID="{DDA1424C-B0F9-4701-B434-677895742B5E}" presName="aNode" presStyleLbl="fgAcc1" presStyleIdx="2" presStyleCnt="3" custScaleX="58711" custScaleY="11523" custLinFactNeighborX="-10847" custLinFactNeighborY="73724">
        <dgm:presLayoutVars>
          <dgm:bulletEnabled val="1"/>
        </dgm:presLayoutVars>
      </dgm:prSet>
      <dgm:spPr/>
      <dgm:t>
        <a:bodyPr/>
        <a:lstStyle/>
        <a:p>
          <a:endParaRPr lang="en-US"/>
        </a:p>
      </dgm:t>
    </dgm:pt>
    <dgm:pt modelId="{E40D0219-4570-47BA-8F23-5BEA1232AE32}" type="pres">
      <dgm:prSet presAssocID="{DDA1424C-B0F9-4701-B434-677895742B5E}" presName="aSpace" presStyleCnt="0"/>
      <dgm:spPr/>
    </dgm:pt>
  </dgm:ptLst>
  <dgm:cxnLst>
    <dgm:cxn modelId="{3794C2C0-0F99-4508-8D4B-C64D8BC54802}" type="presOf" srcId="{DDA1424C-B0F9-4701-B434-677895742B5E}" destId="{B96349AB-169A-4CAE-B894-7FAE3AFA15A8}" srcOrd="0" destOrd="0" presId="urn:microsoft.com/office/officeart/2005/8/layout/pyramid2"/>
    <dgm:cxn modelId="{791E7C38-0C98-4DDB-8E79-74C2A077658D}" type="presOf" srcId="{02A57702-71D9-4FF2-BBC3-1035BA94D5BF}" destId="{086F3B13-9468-4F81-BD11-AAC454567EEE}" srcOrd="0" destOrd="0" presId="urn:microsoft.com/office/officeart/2005/8/layout/pyramid2"/>
    <dgm:cxn modelId="{BF628CC8-EC67-45B4-95EA-E2E51E9AFDFA}" srcId="{02A57702-71D9-4FF2-BBC3-1035BA94D5BF}" destId="{8080B2C1-9D70-4D71-B5B2-05ABD348D8D3}" srcOrd="0" destOrd="0" parTransId="{61B81894-05A8-42C0-8D6E-05DCF918F948}" sibTransId="{5E3D1811-0CC8-4D34-B9DA-FDC8920A1394}"/>
    <dgm:cxn modelId="{5F912E91-3890-4773-B79B-26673C13D58E}" type="presOf" srcId="{8080B2C1-9D70-4D71-B5B2-05ABD348D8D3}" destId="{F19B3E26-F0C0-4F35-9BB8-8326BD64BE88}" srcOrd="0" destOrd="0" presId="urn:microsoft.com/office/officeart/2005/8/layout/pyramid2"/>
    <dgm:cxn modelId="{1796FCA1-3A2B-4D89-BA8F-4796FA05770F}" srcId="{02A57702-71D9-4FF2-BBC3-1035BA94D5BF}" destId="{DDA1424C-B0F9-4701-B434-677895742B5E}" srcOrd="2" destOrd="0" parTransId="{552BA004-87A4-4ACE-8099-78576EE04604}" sibTransId="{028BC14F-30D9-4202-BBD1-7B34503DC8FF}"/>
    <dgm:cxn modelId="{AC878610-CB71-4AC9-9FBF-D788208BE8BA}" srcId="{02A57702-71D9-4FF2-BBC3-1035BA94D5BF}" destId="{81130DD3-DD6A-45C1-951D-4DEF9CEEB81E}" srcOrd="1" destOrd="0" parTransId="{FF130EAB-0370-42DE-B7EF-B62AAD06729D}" sibTransId="{3E428CCD-2911-4655-9E76-9D189ECD0A1F}"/>
    <dgm:cxn modelId="{91AF03F9-F1BF-4C7D-9064-9CA1FBF3B900}" type="presOf" srcId="{81130DD3-DD6A-45C1-951D-4DEF9CEEB81E}" destId="{00F0BC5B-719D-497C-9F5C-AFEAEFCE0410}" srcOrd="0" destOrd="0" presId="urn:microsoft.com/office/officeart/2005/8/layout/pyramid2"/>
    <dgm:cxn modelId="{6A32FF2F-A0C4-495A-837B-42E6FECA3DEF}" type="presParOf" srcId="{086F3B13-9468-4F81-BD11-AAC454567EEE}" destId="{610D49D8-CBBA-4D39-B092-0B155AD1F61A}" srcOrd="0" destOrd="0" presId="urn:microsoft.com/office/officeart/2005/8/layout/pyramid2"/>
    <dgm:cxn modelId="{DDE194F1-E0F3-4277-9E2D-AFC47A314F23}" type="presParOf" srcId="{086F3B13-9468-4F81-BD11-AAC454567EEE}" destId="{37691DE4-2EB4-459E-BF43-E1F32059F9BB}" srcOrd="1" destOrd="0" presId="urn:microsoft.com/office/officeart/2005/8/layout/pyramid2"/>
    <dgm:cxn modelId="{0046A314-8FC9-43B2-8579-6920DF7AF1F4}" type="presParOf" srcId="{37691DE4-2EB4-459E-BF43-E1F32059F9BB}" destId="{F19B3E26-F0C0-4F35-9BB8-8326BD64BE88}" srcOrd="0" destOrd="0" presId="urn:microsoft.com/office/officeart/2005/8/layout/pyramid2"/>
    <dgm:cxn modelId="{6976D176-9BAD-4791-8828-CA39F7708DD6}" type="presParOf" srcId="{37691DE4-2EB4-459E-BF43-E1F32059F9BB}" destId="{542BD867-6D02-48C3-8337-AA0776D29D9A}" srcOrd="1" destOrd="0" presId="urn:microsoft.com/office/officeart/2005/8/layout/pyramid2"/>
    <dgm:cxn modelId="{4D3A5720-CBEA-4487-9D26-99208F75138A}" type="presParOf" srcId="{37691DE4-2EB4-459E-BF43-E1F32059F9BB}" destId="{00F0BC5B-719D-497C-9F5C-AFEAEFCE0410}" srcOrd="2" destOrd="0" presId="urn:microsoft.com/office/officeart/2005/8/layout/pyramid2"/>
    <dgm:cxn modelId="{FA9E4178-7A23-48A3-BD52-C27B6A6ED88D}" type="presParOf" srcId="{37691DE4-2EB4-459E-BF43-E1F32059F9BB}" destId="{77F90784-030E-4F8F-ADA4-9835B439FFB1}" srcOrd="3" destOrd="0" presId="urn:microsoft.com/office/officeart/2005/8/layout/pyramid2"/>
    <dgm:cxn modelId="{62C06026-3AAE-4675-A805-74BA30AAF3EA}" type="presParOf" srcId="{37691DE4-2EB4-459E-BF43-E1F32059F9BB}" destId="{B96349AB-169A-4CAE-B894-7FAE3AFA15A8}" srcOrd="4" destOrd="0" presId="urn:microsoft.com/office/officeart/2005/8/layout/pyramid2"/>
    <dgm:cxn modelId="{72985D03-5707-43D7-869D-4F0FB94C8A5F}" type="presParOf" srcId="{37691DE4-2EB4-459E-BF43-E1F32059F9BB}" destId="{E40D0219-4570-47BA-8F23-5BEA1232AE32}" srcOrd="5" destOrd="0" presId="urn:microsoft.com/office/officeart/2005/8/layout/pyramid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62773B6-B2DB-4D05-BE28-9AF7805BA05A}">
      <dsp:nvSpPr>
        <dsp:cNvPr id="0" name=""/>
        <dsp:cNvSpPr/>
      </dsp:nvSpPr>
      <dsp:spPr>
        <a:xfrm rot="5400000">
          <a:off x="4441450" y="-1776999"/>
          <a:ext cx="2007139" cy="5569162"/>
        </a:xfrm>
        <a:prstGeom prst="round2SameRect">
          <a:avLst/>
        </a:prstGeom>
        <a:noFill/>
        <a:ln w="25400" cap="flat" cmpd="sng" algn="ctr">
          <a:solidFill>
            <a:srgbClr val="FFFFFF">
              <a:lumMod val="65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b="0" kern="1200" dirty="0">
              <a:solidFill>
                <a:srgbClr val="000000">
                  <a:hueOff val="0"/>
                  <a:satOff val="0"/>
                  <a:lumOff val="0"/>
                  <a:alphaOff val="0"/>
                </a:srgbClr>
              </a:solidFill>
              <a:latin typeface="+mn-lt"/>
              <a:ea typeface="+mn-ea"/>
              <a:cs typeface="Arial"/>
            </a:rPr>
            <a:t>Purchase, Sale of tangible property and / or intangible property, </a:t>
          </a:r>
        </a:p>
        <a:p>
          <a:pPr marL="228600" lvl="1" indent="-228600" algn="l" defTabSz="889000">
            <a:lnSpc>
              <a:spcPct val="90000"/>
            </a:lnSpc>
            <a:spcBef>
              <a:spcPct val="0"/>
            </a:spcBef>
            <a:spcAft>
              <a:spcPct val="15000"/>
            </a:spcAft>
            <a:buChar char="••"/>
          </a:pPr>
          <a:r>
            <a:rPr lang="en-US" sz="2000" b="0" kern="1200" dirty="0">
              <a:solidFill>
                <a:srgbClr val="000000">
                  <a:hueOff val="0"/>
                  <a:satOff val="0"/>
                  <a:lumOff val="0"/>
                  <a:alphaOff val="0"/>
                </a:srgbClr>
              </a:solidFill>
              <a:latin typeface="+mn-lt"/>
              <a:ea typeface="+mn-ea"/>
              <a:cs typeface="Arial"/>
            </a:rPr>
            <a:t>Lease of tangible property and / or intangible property, </a:t>
          </a:r>
        </a:p>
        <a:p>
          <a:pPr marL="228600" lvl="1" indent="-228600" algn="l" defTabSz="889000">
            <a:lnSpc>
              <a:spcPct val="90000"/>
            </a:lnSpc>
            <a:spcBef>
              <a:spcPct val="0"/>
            </a:spcBef>
            <a:spcAft>
              <a:spcPct val="15000"/>
            </a:spcAft>
            <a:buChar char="••"/>
          </a:pPr>
          <a:r>
            <a:rPr lang="en-US" sz="2000" b="0" kern="1200" dirty="0">
              <a:solidFill>
                <a:srgbClr val="000000">
                  <a:hueOff val="0"/>
                  <a:satOff val="0"/>
                  <a:lumOff val="0"/>
                  <a:alphaOff val="0"/>
                </a:srgbClr>
              </a:solidFill>
              <a:latin typeface="+mn-lt"/>
              <a:ea typeface="+mn-ea"/>
              <a:cs typeface="Arial"/>
            </a:rPr>
            <a:t>Provision of services, financing,</a:t>
          </a:r>
        </a:p>
        <a:p>
          <a:pPr marL="228600" lvl="1" indent="-228600" algn="l" defTabSz="889000">
            <a:lnSpc>
              <a:spcPct val="90000"/>
            </a:lnSpc>
            <a:spcBef>
              <a:spcPct val="0"/>
            </a:spcBef>
            <a:spcAft>
              <a:spcPct val="15000"/>
            </a:spcAft>
            <a:buChar char="••"/>
          </a:pPr>
          <a:r>
            <a:rPr lang="en-US" sz="2000" b="0" kern="1200" dirty="0">
              <a:solidFill>
                <a:srgbClr val="000000">
                  <a:hueOff val="0"/>
                  <a:satOff val="0"/>
                  <a:lumOff val="0"/>
                  <a:alphaOff val="0"/>
                </a:srgbClr>
              </a:solidFill>
              <a:latin typeface="+mn-lt"/>
              <a:ea typeface="+mn-ea"/>
              <a:cs typeface="Arial"/>
            </a:rPr>
            <a:t>Cost sharing / cost contribution arrangements</a:t>
          </a:r>
        </a:p>
      </dsp:txBody>
      <dsp:txXfrm rot="5400000">
        <a:off x="4441450" y="-1776999"/>
        <a:ext cx="2007139" cy="5569162"/>
      </dsp:txXfrm>
    </dsp:sp>
    <dsp:sp modelId="{CE71A9B8-96FE-4DCB-9559-2B067055C13A}">
      <dsp:nvSpPr>
        <dsp:cNvPr id="0" name=""/>
        <dsp:cNvSpPr/>
      </dsp:nvSpPr>
      <dsp:spPr>
        <a:xfrm>
          <a:off x="1282" y="133232"/>
          <a:ext cx="2623876" cy="1748698"/>
        </a:xfrm>
        <a:prstGeom prst="roundRect">
          <a:avLst/>
        </a:prstGeom>
        <a:solidFill>
          <a:schemeClr val="accent1"/>
        </a:solidFill>
        <a:ln w="25400" cap="flat" cmpd="sng" algn="ctr">
          <a:solidFill>
            <a:srgbClr val="DC6900">
              <a:lumMod val="7500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n-US" sz="2200" b="1" kern="1200" dirty="0">
              <a:solidFill>
                <a:srgbClr val="FFFFFF"/>
              </a:solidFill>
              <a:latin typeface="+mn-lt"/>
              <a:ea typeface="+mn-ea"/>
              <a:cs typeface="Arial"/>
            </a:rPr>
            <a:t>Transactions involving</a:t>
          </a:r>
        </a:p>
      </dsp:txBody>
      <dsp:txXfrm>
        <a:off x="1282" y="133232"/>
        <a:ext cx="2623876" cy="1748698"/>
      </dsp:txXfrm>
    </dsp:sp>
    <dsp:sp modelId="{B77232E9-BAA5-4C7D-A4B1-3FD2CAB0113C}">
      <dsp:nvSpPr>
        <dsp:cNvPr id="0" name=""/>
        <dsp:cNvSpPr/>
      </dsp:nvSpPr>
      <dsp:spPr>
        <a:xfrm rot="5400000">
          <a:off x="4472011" y="286116"/>
          <a:ext cx="1951456" cy="5563723"/>
        </a:xfrm>
        <a:prstGeom prst="round2SameRect">
          <a:avLst/>
        </a:prstGeom>
        <a:noFill/>
        <a:ln w="25400" cap="flat" cmpd="sng" algn="ctr">
          <a:solidFill>
            <a:srgbClr val="FFFFFF">
              <a:lumMod val="65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977900">
            <a:lnSpc>
              <a:spcPct val="90000"/>
            </a:lnSpc>
            <a:spcBef>
              <a:spcPct val="0"/>
            </a:spcBef>
            <a:spcAft>
              <a:spcPct val="15000"/>
            </a:spcAft>
            <a:buChar char="••"/>
          </a:pPr>
          <a:r>
            <a:rPr lang="en-US" sz="2200" b="0" kern="1200" dirty="0">
              <a:solidFill>
                <a:srgbClr val="000000">
                  <a:hueOff val="0"/>
                  <a:satOff val="0"/>
                  <a:lumOff val="0"/>
                  <a:alphaOff val="0"/>
                </a:srgbClr>
              </a:solidFill>
              <a:latin typeface="+mn-lt"/>
              <a:ea typeface="+mn-ea"/>
              <a:cs typeface="Arial"/>
            </a:rPr>
            <a:t>Profits, </a:t>
          </a:r>
        </a:p>
        <a:p>
          <a:pPr marL="228600" lvl="1" indent="-228600" algn="l" defTabSz="977900">
            <a:lnSpc>
              <a:spcPct val="90000"/>
            </a:lnSpc>
            <a:spcBef>
              <a:spcPct val="0"/>
            </a:spcBef>
            <a:spcAft>
              <a:spcPct val="15000"/>
            </a:spcAft>
            <a:buChar char="••"/>
          </a:pPr>
          <a:r>
            <a:rPr lang="en-US" sz="2200" b="0" kern="1200" dirty="0">
              <a:solidFill>
                <a:srgbClr val="000000">
                  <a:hueOff val="0"/>
                  <a:satOff val="0"/>
                  <a:lumOff val="0"/>
                  <a:alphaOff val="0"/>
                </a:srgbClr>
              </a:solidFill>
              <a:latin typeface="+mn-lt"/>
              <a:ea typeface="+mn-ea"/>
              <a:cs typeface="Arial"/>
            </a:rPr>
            <a:t>Losses, </a:t>
          </a:r>
        </a:p>
        <a:p>
          <a:pPr marL="228600" lvl="1" indent="-228600" algn="l" defTabSz="977900">
            <a:lnSpc>
              <a:spcPct val="90000"/>
            </a:lnSpc>
            <a:spcBef>
              <a:spcPct val="0"/>
            </a:spcBef>
            <a:spcAft>
              <a:spcPct val="15000"/>
            </a:spcAft>
            <a:buChar char="••"/>
          </a:pPr>
          <a:r>
            <a:rPr lang="en-US" sz="2200" b="0" kern="1200" dirty="0">
              <a:solidFill>
                <a:srgbClr val="000000">
                  <a:hueOff val="0"/>
                  <a:satOff val="0"/>
                  <a:lumOff val="0"/>
                  <a:alphaOff val="0"/>
                </a:srgbClr>
              </a:solidFill>
              <a:latin typeface="+mn-lt"/>
              <a:ea typeface="+mn-ea"/>
              <a:cs typeface="Arial"/>
            </a:rPr>
            <a:t>Income, </a:t>
          </a:r>
        </a:p>
        <a:p>
          <a:pPr marL="228600" lvl="1" indent="-228600" algn="l" defTabSz="977900">
            <a:lnSpc>
              <a:spcPct val="90000"/>
            </a:lnSpc>
            <a:spcBef>
              <a:spcPct val="0"/>
            </a:spcBef>
            <a:spcAft>
              <a:spcPct val="15000"/>
            </a:spcAft>
            <a:buChar char="••"/>
          </a:pPr>
          <a:r>
            <a:rPr lang="en-US" sz="2200" b="0" kern="1200" dirty="0">
              <a:solidFill>
                <a:srgbClr val="000000">
                  <a:hueOff val="0"/>
                  <a:satOff val="0"/>
                  <a:lumOff val="0"/>
                  <a:alphaOff val="0"/>
                </a:srgbClr>
              </a:solidFill>
              <a:latin typeface="+mn-lt"/>
              <a:ea typeface="+mn-ea"/>
              <a:cs typeface="Arial"/>
            </a:rPr>
            <a:t>Assets or</a:t>
          </a:r>
        </a:p>
        <a:p>
          <a:pPr marL="228600" lvl="1" indent="-228600" algn="l" defTabSz="977900">
            <a:lnSpc>
              <a:spcPct val="90000"/>
            </a:lnSpc>
            <a:spcBef>
              <a:spcPct val="0"/>
            </a:spcBef>
            <a:spcAft>
              <a:spcPct val="15000"/>
            </a:spcAft>
            <a:buChar char="••"/>
          </a:pPr>
          <a:r>
            <a:rPr lang="en-US" sz="2200" b="0" kern="1200" dirty="0">
              <a:solidFill>
                <a:srgbClr val="000000">
                  <a:hueOff val="0"/>
                  <a:satOff val="0"/>
                  <a:lumOff val="0"/>
                  <a:alphaOff val="0"/>
                </a:srgbClr>
              </a:solidFill>
              <a:latin typeface="+mn-lt"/>
              <a:ea typeface="+mn-ea"/>
              <a:cs typeface="Arial"/>
            </a:rPr>
            <a:t>Liabilities</a:t>
          </a:r>
        </a:p>
      </dsp:txBody>
      <dsp:txXfrm rot="5400000">
        <a:off x="4472011" y="286116"/>
        <a:ext cx="1951456" cy="5563723"/>
      </dsp:txXfrm>
    </dsp:sp>
    <dsp:sp modelId="{BCB3D3FE-7670-4D2C-92FC-13EEC13C83C3}">
      <dsp:nvSpPr>
        <dsp:cNvPr id="0" name=""/>
        <dsp:cNvSpPr/>
      </dsp:nvSpPr>
      <dsp:spPr>
        <a:xfrm>
          <a:off x="0" y="2280827"/>
          <a:ext cx="2663313" cy="1746803"/>
        </a:xfrm>
        <a:prstGeom prst="roundRect">
          <a:avLst/>
        </a:prstGeom>
        <a:solidFill>
          <a:schemeClr val="accent1"/>
        </a:solidFill>
        <a:ln w="25400" cap="flat" cmpd="sng" algn="ctr">
          <a:solidFill>
            <a:srgbClr val="DC6900">
              <a:lumMod val="7500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n-US" sz="2200" b="1" kern="1200" dirty="0">
              <a:solidFill>
                <a:srgbClr val="FFFFFF"/>
              </a:solidFill>
              <a:latin typeface="+mn-lt"/>
              <a:ea typeface="+mn-ea"/>
              <a:cs typeface="Arial"/>
            </a:rPr>
            <a:t>Having bearing on</a:t>
          </a:r>
        </a:p>
      </dsp:txBody>
      <dsp:txXfrm>
        <a:off x="0" y="2280827"/>
        <a:ext cx="2663313" cy="1746803"/>
      </dsp:txXfrm>
    </dsp:sp>
    <dsp:sp modelId="{32FF4626-BB7C-450C-AE41-3B76E228A91F}">
      <dsp:nvSpPr>
        <dsp:cNvPr id="0" name=""/>
        <dsp:cNvSpPr/>
      </dsp:nvSpPr>
      <dsp:spPr>
        <a:xfrm rot="5400000">
          <a:off x="4507429" y="2347329"/>
          <a:ext cx="1902819" cy="5536530"/>
        </a:xfrm>
        <a:prstGeom prst="round2SameRect">
          <a:avLst/>
        </a:prstGeom>
        <a:noFill/>
        <a:ln w="25400" cap="flat" cmpd="sng" algn="ctr">
          <a:solidFill>
            <a:srgbClr val="FFFFFF">
              <a:lumMod val="65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977900">
            <a:lnSpc>
              <a:spcPct val="90000"/>
            </a:lnSpc>
            <a:spcBef>
              <a:spcPct val="0"/>
            </a:spcBef>
            <a:spcAft>
              <a:spcPct val="15000"/>
            </a:spcAft>
            <a:buChar char="••"/>
          </a:pPr>
          <a:r>
            <a:rPr lang="en-US" sz="2200" b="0" kern="1200" dirty="0">
              <a:solidFill>
                <a:srgbClr val="000000">
                  <a:hueOff val="0"/>
                  <a:satOff val="0"/>
                  <a:lumOff val="0"/>
                  <a:alphaOff val="0"/>
                </a:srgbClr>
              </a:solidFill>
              <a:latin typeface="+mn-lt"/>
              <a:ea typeface="+mn-ea"/>
              <a:cs typeface="Arial"/>
            </a:rPr>
            <a:t>Between an unrelated third party and AE of the entity and terms are determined in substance by the AE</a:t>
          </a:r>
        </a:p>
        <a:p>
          <a:pPr marL="228600" lvl="1" indent="-228600" algn="l" defTabSz="977900">
            <a:lnSpc>
              <a:spcPct val="90000"/>
            </a:lnSpc>
            <a:spcBef>
              <a:spcPct val="0"/>
            </a:spcBef>
            <a:spcAft>
              <a:spcPct val="15000"/>
            </a:spcAft>
            <a:buChar char="••"/>
          </a:pPr>
          <a:r>
            <a:rPr lang="en-US" sz="2200" b="0" kern="1200" dirty="0">
              <a:solidFill>
                <a:srgbClr val="000000">
                  <a:hueOff val="0"/>
                  <a:satOff val="0"/>
                  <a:lumOff val="0"/>
                  <a:alphaOff val="0"/>
                </a:srgbClr>
              </a:solidFill>
              <a:latin typeface="+mn-lt"/>
              <a:ea typeface="+mn-ea"/>
              <a:cs typeface="Arial"/>
            </a:rPr>
            <a:t>For undertaking the transaction with such unrelated third party</a:t>
          </a:r>
        </a:p>
      </dsp:txBody>
      <dsp:txXfrm rot="5400000">
        <a:off x="4507429" y="2347329"/>
        <a:ext cx="1902819" cy="5536530"/>
      </dsp:txXfrm>
    </dsp:sp>
    <dsp:sp modelId="{432F3FFC-B93E-436E-A378-A324EB5F60F3}">
      <dsp:nvSpPr>
        <dsp:cNvPr id="0" name=""/>
        <dsp:cNvSpPr/>
      </dsp:nvSpPr>
      <dsp:spPr>
        <a:xfrm>
          <a:off x="1282" y="4242999"/>
          <a:ext cx="2689292" cy="1745190"/>
        </a:xfrm>
        <a:prstGeom prst="roundRect">
          <a:avLst/>
        </a:prstGeom>
        <a:solidFill>
          <a:schemeClr val="accent1"/>
        </a:solidFill>
        <a:ln w="25400" cap="flat" cmpd="sng" algn="ctr">
          <a:solidFill>
            <a:srgbClr val="DC6900">
              <a:lumMod val="7500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n-US" sz="2200" b="1" kern="1200" dirty="0">
              <a:solidFill>
                <a:srgbClr val="FFFFFF"/>
              </a:solidFill>
              <a:latin typeface="+mn-lt"/>
              <a:ea typeface="+mn-ea"/>
              <a:cs typeface="Arial"/>
            </a:rPr>
            <a:t>Existence of prior agreement</a:t>
          </a:r>
        </a:p>
      </dsp:txBody>
      <dsp:txXfrm>
        <a:off x="1282" y="4242999"/>
        <a:ext cx="2689292" cy="174519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4BD798A-5506-4D19-BF4D-D3B010A13F60}">
      <dsp:nvSpPr>
        <dsp:cNvPr id="0" name=""/>
        <dsp:cNvSpPr/>
      </dsp:nvSpPr>
      <dsp:spPr>
        <a:xfrm>
          <a:off x="1285148" y="1435100"/>
          <a:ext cx="1239699" cy="872446"/>
        </a:xfrm>
        <a:custGeom>
          <a:avLst/>
          <a:gdLst/>
          <a:ahLst/>
          <a:cxnLst/>
          <a:rect l="0" t="0" r="0" b="0"/>
          <a:pathLst>
            <a:path>
              <a:moveTo>
                <a:pt x="0" y="0"/>
              </a:moveTo>
              <a:lnTo>
                <a:pt x="632052" y="0"/>
              </a:lnTo>
              <a:lnTo>
                <a:pt x="632052" y="961731"/>
              </a:lnTo>
              <a:lnTo>
                <a:pt x="1264105" y="961731"/>
              </a:lnTo>
            </a:path>
          </a:pathLst>
        </a:custGeom>
        <a:noFill/>
        <a:ln w="25400" cap="flat" cmpd="sng" algn="ctr">
          <a:no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solidFill>
              <a:srgbClr val="000000">
                <a:hueOff val="0"/>
                <a:satOff val="0"/>
                <a:lumOff val="0"/>
                <a:alphaOff val="0"/>
              </a:srgbClr>
            </a:solidFill>
            <a:latin typeface="Futura Lt BT"/>
            <a:ea typeface="+mn-ea"/>
            <a:cs typeface="Arial"/>
          </a:endParaRPr>
        </a:p>
      </dsp:txBody>
      <dsp:txXfrm>
        <a:off x="1867100" y="1833425"/>
        <a:ext cx="75796" cy="75796"/>
      </dsp:txXfrm>
    </dsp:sp>
    <dsp:sp modelId="{837FF013-5BB0-4850-81C7-739764D38D10}">
      <dsp:nvSpPr>
        <dsp:cNvPr id="0" name=""/>
        <dsp:cNvSpPr/>
      </dsp:nvSpPr>
      <dsp:spPr>
        <a:xfrm>
          <a:off x="1285148" y="494011"/>
          <a:ext cx="1224703" cy="941088"/>
        </a:xfrm>
        <a:custGeom>
          <a:avLst/>
          <a:gdLst/>
          <a:ahLst/>
          <a:cxnLst/>
          <a:rect l="0" t="0" r="0" b="0"/>
          <a:pathLst>
            <a:path>
              <a:moveTo>
                <a:pt x="0" y="57233"/>
              </a:moveTo>
              <a:lnTo>
                <a:pt x="632052" y="57233"/>
              </a:lnTo>
              <a:lnTo>
                <a:pt x="632052" y="45720"/>
              </a:lnTo>
              <a:lnTo>
                <a:pt x="1264105" y="45720"/>
              </a:lnTo>
            </a:path>
          </a:pathLst>
        </a:custGeom>
        <a:noFill/>
        <a:ln w="25400" cap="flat" cmpd="sng" algn="ctr">
          <a:no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solidFill>
              <a:srgbClr val="000000">
                <a:hueOff val="0"/>
                <a:satOff val="0"/>
                <a:lumOff val="0"/>
                <a:alphaOff val="0"/>
              </a:srgbClr>
            </a:solidFill>
            <a:latin typeface="Futura Lt BT"/>
            <a:ea typeface="+mn-ea"/>
            <a:cs typeface="Arial"/>
          </a:endParaRPr>
        </a:p>
      </dsp:txBody>
      <dsp:txXfrm>
        <a:off x="1858887" y="925942"/>
        <a:ext cx="77226" cy="77226"/>
      </dsp:txXfrm>
    </dsp:sp>
    <dsp:sp modelId="{E767CBDD-8021-4291-BF77-A6F479B384F7}">
      <dsp:nvSpPr>
        <dsp:cNvPr id="0" name=""/>
        <dsp:cNvSpPr/>
      </dsp:nvSpPr>
      <dsp:spPr>
        <a:xfrm>
          <a:off x="1285148" y="1371373"/>
          <a:ext cx="1224719" cy="91440"/>
        </a:xfrm>
        <a:custGeom>
          <a:avLst/>
          <a:gdLst/>
          <a:ahLst/>
          <a:cxnLst/>
          <a:rect l="0" t="0" r="0" b="0"/>
          <a:pathLst>
            <a:path>
              <a:moveTo>
                <a:pt x="0" y="961731"/>
              </a:moveTo>
              <a:lnTo>
                <a:pt x="632052" y="961731"/>
              </a:lnTo>
              <a:lnTo>
                <a:pt x="632052" y="0"/>
              </a:lnTo>
              <a:lnTo>
                <a:pt x="1264105" y="0"/>
              </a:lnTo>
            </a:path>
          </a:pathLst>
        </a:custGeom>
        <a:noFill/>
        <a:ln w="25400" cap="flat" cmpd="sng" algn="ctr">
          <a:no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solidFill>
              <a:srgbClr val="000000">
                <a:hueOff val="0"/>
                <a:satOff val="0"/>
                <a:lumOff val="0"/>
                <a:alphaOff val="0"/>
              </a:srgbClr>
            </a:solidFill>
            <a:latin typeface="Futura Lt BT"/>
            <a:ea typeface="+mn-ea"/>
            <a:cs typeface="Arial"/>
          </a:endParaRPr>
        </a:p>
      </dsp:txBody>
      <dsp:txXfrm>
        <a:off x="1866886" y="1386472"/>
        <a:ext cx="61242" cy="61242"/>
      </dsp:txXfrm>
    </dsp:sp>
    <dsp:sp modelId="{D41CCF1E-AD3F-4A53-8D73-16CAD058AF67}">
      <dsp:nvSpPr>
        <dsp:cNvPr id="0" name=""/>
        <dsp:cNvSpPr/>
      </dsp:nvSpPr>
      <dsp:spPr>
        <a:xfrm rot="16200000">
          <a:off x="-734400" y="797003"/>
          <a:ext cx="2762904" cy="1276192"/>
        </a:xfrm>
        <a:prstGeom prst="roundRect">
          <a:avLst/>
        </a:prstGeom>
        <a:solidFill>
          <a:schemeClr val="accent1"/>
        </a:solidFill>
        <a:ln w="22225" cap="rnd" cmpd="sng" algn="ctr">
          <a:solidFill>
            <a:schemeClr val="lt1"/>
          </a:solidFill>
          <a:prstDash val="solid"/>
        </a:ln>
        <a:effectLst/>
      </dsp:spPr>
      <dsp:style>
        <a:lnRef idx="3">
          <a:schemeClr val="lt1"/>
        </a:lnRef>
        <a:fillRef idx="1">
          <a:schemeClr val="accent1"/>
        </a:fillRef>
        <a:effectRef idx="1">
          <a:schemeClr val="accent1"/>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b="1" kern="1200" dirty="0">
              <a:solidFill>
                <a:srgbClr val="FFFFFF"/>
              </a:solidFill>
              <a:latin typeface="+mn-lt"/>
              <a:ea typeface="+mn-ea"/>
              <a:cs typeface="Arial"/>
            </a:rPr>
            <a:t>Means direct or indirect participation in</a:t>
          </a:r>
        </a:p>
      </dsp:txBody>
      <dsp:txXfrm rot="16200000">
        <a:off x="-734400" y="797003"/>
        <a:ext cx="2762904" cy="1276192"/>
      </dsp:txXfrm>
    </dsp:sp>
    <dsp:sp modelId="{577EEC67-2C42-46B5-AB3B-AD95748365CB}">
      <dsp:nvSpPr>
        <dsp:cNvPr id="0" name=""/>
        <dsp:cNvSpPr/>
      </dsp:nvSpPr>
      <dsp:spPr>
        <a:xfrm>
          <a:off x="2509868" y="959370"/>
          <a:ext cx="1945559" cy="915447"/>
        </a:xfrm>
        <a:prstGeom prst="roundRect">
          <a:avLst/>
        </a:prstGeom>
        <a:solidFill>
          <a:schemeClr val="accent1"/>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b="1" kern="1200" dirty="0">
              <a:solidFill>
                <a:srgbClr val="FFFFFF"/>
              </a:solidFill>
              <a:latin typeface="+mn-lt"/>
              <a:ea typeface="+mn-ea"/>
              <a:cs typeface="Arial"/>
            </a:rPr>
            <a:t>Management</a:t>
          </a:r>
        </a:p>
      </dsp:txBody>
      <dsp:txXfrm>
        <a:off x="2509868" y="959370"/>
        <a:ext cx="1945559" cy="915447"/>
      </dsp:txXfrm>
    </dsp:sp>
    <dsp:sp modelId="{A71A0AA9-34D5-4C5F-8056-F2929D6C9D6F}">
      <dsp:nvSpPr>
        <dsp:cNvPr id="0" name=""/>
        <dsp:cNvSpPr/>
      </dsp:nvSpPr>
      <dsp:spPr>
        <a:xfrm>
          <a:off x="2509852" y="36287"/>
          <a:ext cx="1945559" cy="915447"/>
        </a:xfrm>
        <a:prstGeom prst="roundRect">
          <a:avLst/>
        </a:prstGeom>
        <a:solidFill>
          <a:schemeClr val="accent1"/>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b="1" kern="1200" dirty="0" smtClean="0">
              <a:solidFill>
                <a:srgbClr val="FFFFFF"/>
              </a:solidFill>
              <a:latin typeface="+mn-lt"/>
              <a:ea typeface="+mn-ea"/>
              <a:cs typeface="Arial"/>
            </a:rPr>
            <a:t>Capital </a:t>
          </a:r>
          <a:endParaRPr lang="en-US" sz="2200" b="1" kern="1200" dirty="0">
            <a:solidFill>
              <a:srgbClr val="FFFFFF"/>
            </a:solidFill>
            <a:latin typeface="+mn-lt"/>
            <a:ea typeface="+mn-ea"/>
            <a:cs typeface="Arial"/>
          </a:endParaRPr>
        </a:p>
      </dsp:txBody>
      <dsp:txXfrm>
        <a:off x="2509852" y="36287"/>
        <a:ext cx="1945559" cy="915447"/>
      </dsp:txXfrm>
    </dsp:sp>
    <dsp:sp modelId="{EF90CB9B-92F1-40F0-AC5C-48366EB8EC66}">
      <dsp:nvSpPr>
        <dsp:cNvPr id="0" name=""/>
        <dsp:cNvSpPr/>
      </dsp:nvSpPr>
      <dsp:spPr>
        <a:xfrm>
          <a:off x="2524848" y="1849822"/>
          <a:ext cx="1945559" cy="915447"/>
        </a:xfrm>
        <a:prstGeom prst="roundRect">
          <a:avLst/>
        </a:prstGeom>
        <a:solidFill>
          <a:schemeClr val="accent1"/>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b="1" kern="1200" dirty="0" smtClean="0">
              <a:solidFill>
                <a:srgbClr val="FFFFFF"/>
              </a:solidFill>
              <a:latin typeface="+mn-lt"/>
              <a:ea typeface="+mn-ea"/>
              <a:cs typeface="Arial"/>
            </a:rPr>
            <a:t>Control</a:t>
          </a:r>
          <a:endParaRPr lang="en-US" sz="2200" b="1" kern="1200" dirty="0">
            <a:solidFill>
              <a:srgbClr val="FFFFFF"/>
            </a:solidFill>
            <a:latin typeface="+mn-lt"/>
            <a:ea typeface="+mn-ea"/>
            <a:cs typeface="Arial"/>
          </a:endParaRPr>
        </a:p>
      </dsp:txBody>
      <dsp:txXfrm>
        <a:off x="2524848" y="1849822"/>
        <a:ext cx="1945559" cy="915447"/>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10D49D8-CBBA-4D39-B092-0B155AD1F61A}">
      <dsp:nvSpPr>
        <dsp:cNvPr id="0" name=""/>
        <dsp:cNvSpPr/>
      </dsp:nvSpPr>
      <dsp:spPr>
        <a:xfrm>
          <a:off x="2294534" y="2314827"/>
          <a:ext cx="2762919" cy="2228744"/>
        </a:xfrm>
        <a:prstGeom prst="triangle">
          <a:avLst/>
        </a:prstGeom>
        <a:solidFill>
          <a:schemeClr val="lt1">
            <a:hueOff val="0"/>
            <a:satOff val="0"/>
            <a:lumOff val="0"/>
            <a:alphaOff val="0"/>
          </a:schemeClr>
        </a:solidFill>
        <a:ln w="15875" cap="rnd"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19B3E26-F0C0-4F35-9BB8-8326BD64BE88}">
      <dsp:nvSpPr>
        <dsp:cNvPr id="0" name=""/>
        <dsp:cNvSpPr/>
      </dsp:nvSpPr>
      <dsp:spPr>
        <a:xfrm>
          <a:off x="3845276" y="2602393"/>
          <a:ext cx="2262049" cy="561398"/>
        </a:xfrm>
        <a:prstGeom prst="roundRect">
          <a:avLst/>
        </a:prstGeom>
        <a:solidFill>
          <a:schemeClr val="accent5">
            <a:alpha val="90000"/>
            <a:tint val="40000"/>
            <a:hueOff val="0"/>
            <a:satOff val="0"/>
            <a:lumOff val="0"/>
            <a:alphaOff val="0"/>
          </a:schemeClr>
        </a:solidFill>
        <a:ln w="15875"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Master File</a:t>
          </a:r>
          <a:endParaRPr lang="en-US" sz="2200" kern="1200" dirty="0"/>
        </a:p>
      </dsp:txBody>
      <dsp:txXfrm>
        <a:off x="3845276" y="2602393"/>
        <a:ext cx="2262049" cy="561398"/>
      </dsp:txXfrm>
    </dsp:sp>
    <dsp:sp modelId="{00F0BC5B-719D-497C-9F5C-AFEAEFCE0410}">
      <dsp:nvSpPr>
        <dsp:cNvPr id="0" name=""/>
        <dsp:cNvSpPr/>
      </dsp:nvSpPr>
      <dsp:spPr>
        <a:xfrm>
          <a:off x="3848300" y="3277151"/>
          <a:ext cx="2270969" cy="520092"/>
        </a:xfrm>
        <a:prstGeom prst="roundRect">
          <a:avLst/>
        </a:prstGeom>
        <a:solidFill>
          <a:schemeClr val="accent5">
            <a:alpha val="90000"/>
            <a:tint val="40000"/>
            <a:hueOff val="0"/>
            <a:satOff val="0"/>
            <a:lumOff val="0"/>
            <a:alphaOff val="0"/>
          </a:schemeClr>
        </a:solidFill>
        <a:ln w="15875"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Local File</a:t>
          </a:r>
          <a:endParaRPr lang="en-US" sz="2200" kern="1200" dirty="0"/>
        </a:p>
      </dsp:txBody>
      <dsp:txXfrm>
        <a:off x="3848300" y="3277151"/>
        <a:ext cx="2270969" cy="520092"/>
      </dsp:txXfrm>
    </dsp:sp>
    <dsp:sp modelId="{B96349AB-169A-4CAE-B894-7FAE3AFA15A8}">
      <dsp:nvSpPr>
        <dsp:cNvPr id="0" name=""/>
        <dsp:cNvSpPr/>
      </dsp:nvSpPr>
      <dsp:spPr>
        <a:xfrm>
          <a:off x="3849113" y="3899369"/>
          <a:ext cx="2218926" cy="536001"/>
        </a:xfrm>
        <a:prstGeom prst="roundRect">
          <a:avLst/>
        </a:prstGeom>
        <a:solidFill>
          <a:schemeClr val="accent5">
            <a:alpha val="90000"/>
            <a:tint val="40000"/>
            <a:hueOff val="0"/>
            <a:satOff val="0"/>
            <a:lumOff val="0"/>
            <a:alphaOff val="0"/>
          </a:schemeClr>
        </a:solidFill>
        <a:ln w="15875"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Country-by-Country Report</a:t>
          </a:r>
          <a:endParaRPr lang="en-US" sz="2200" kern="1200" dirty="0"/>
        </a:p>
      </dsp:txBody>
      <dsp:txXfrm>
        <a:off x="3849113" y="3899369"/>
        <a:ext cx="2218926" cy="536001"/>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8360FED-1AC5-459E-8DF8-375F8D8CA8AC}" type="datetimeFigureOut">
              <a:rPr lang="en-US" smtClean="0"/>
              <a:pPr/>
              <a:t>24/11/2018</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D4F98B-A324-42D1-9EB5-77D7DEEB0A1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723FE23-BB75-45FE-A17B-E9B054A85003}" type="slidenum">
              <a:rPr lang="en-IN" smtClean="0"/>
              <a:pPr/>
              <a:t>16</a:t>
            </a:fld>
            <a:endParaRPr lang="en-IN"/>
          </a:p>
        </p:txBody>
      </p:sp>
    </p:spTree>
    <p:extLst>
      <p:ext uri="{BB962C8B-B14F-4D97-AF65-F5344CB8AC3E}">
        <p14:creationId xmlns="" xmlns:p14="http://schemas.microsoft.com/office/powerpoint/2010/main" val="40477032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723FE23-BB75-45FE-A17B-E9B054A85003}" type="slidenum">
              <a:rPr lang="en-IN" smtClean="0"/>
              <a:pPr/>
              <a:t>18</a:t>
            </a:fld>
            <a:endParaRPr lang="en-IN"/>
          </a:p>
        </p:txBody>
      </p:sp>
    </p:spTree>
    <p:extLst>
      <p:ext uri="{BB962C8B-B14F-4D97-AF65-F5344CB8AC3E}">
        <p14:creationId xmlns:p14="http://schemas.microsoft.com/office/powerpoint/2010/main" xmlns="" val="29606502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723FE23-BB75-45FE-A17B-E9B054A85003}" type="slidenum">
              <a:rPr lang="en-IN" smtClean="0"/>
              <a:pPr/>
              <a:t>19</a:t>
            </a:fld>
            <a:endParaRPr lang="en-IN"/>
          </a:p>
        </p:txBody>
      </p:sp>
    </p:spTree>
    <p:extLst>
      <p:ext uri="{BB962C8B-B14F-4D97-AF65-F5344CB8AC3E}">
        <p14:creationId xmlns="" xmlns:p14="http://schemas.microsoft.com/office/powerpoint/2010/main" val="12144282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723FE23-BB75-45FE-A17B-E9B054A85003}" type="slidenum">
              <a:rPr lang="en-IN" smtClean="0"/>
              <a:pPr/>
              <a:t>23</a:t>
            </a:fld>
            <a:endParaRPr lang="en-IN"/>
          </a:p>
        </p:txBody>
      </p:sp>
    </p:spTree>
    <p:extLst>
      <p:ext uri="{BB962C8B-B14F-4D97-AF65-F5344CB8AC3E}">
        <p14:creationId xmlns="" xmlns:p14="http://schemas.microsoft.com/office/powerpoint/2010/main" val="29606502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723FE23-BB75-45FE-A17B-E9B054A85003}" type="slidenum">
              <a:rPr lang="en-IN" smtClean="0"/>
              <a:pPr/>
              <a:t>26</a:t>
            </a:fld>
            <a:endParaRPr lang="en-IN"/>
          </a:p>
        </p:txBody>
      </p:sp>
    </p:spTree>
    <p:extLst>
      <p:ext uri="{BB962C8B-B14F-4D97-AF65-F5344CB8AC3E}">
        <p14:creationId xmlns="" xmlns:p14="http://schemas.microsoft.com/office/powerpoint/2010/main" val="29606502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723FE23-BB75-45FE-A17B-E9B054A85003}" type="slidenum">
              <a:rPr lang="en-IN" smtClean="0"/>
              <a:pPr/>
              <a:t>30</a:t>
            </a:fld>
            <a:endParaRPr lang="en-IN"/>
          </a:p>
        </p:txBody>
      </p:sp>
    </p:spTree>
    <p:extLst>
      <p:ext uri="{BB962C8B-B14F-4D97-AF65-F5344CB8AC3E}">
        <p14:creationId xmlns="" xmlns:p14="http://schemas.microsoft.com/office/powerpoint/2010/main" val="29606502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723FE23-BB75-45FE-A17B-E9B054A85003}" type="slidenum">
              <a:rPr lang="en-IN" smtClean="0"/>
              <a:pPr/>
              <a:t>31</a:t>
            </a:fld>
            <a:endParaRPr lang="en-IN"/>
          </a:p>
        </p:txBody>
      </p:sp>
    </p:spTree>
    <p:extLst>
      <p:ext uri="{BB962C8B-B14F-4D97-AF65-F5344CB8AC3E}">
        <p14:creationId xmlns="" xmlns:p14="http://schemas.microsoft.com/office/powerpoint/2010/main" val="29606502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4" y="2514601"/>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4" y="4777381"/>
            <a:ext cx="8915399" cy="1126283"/>
          </a:xfrm>
        </p:spPr>
        <p:txBody>
          <a:bodyPr anchor="t"/>
          <a:lstStyle>
            <a:lvl1pPr marL="0" indent="0" algn="l">
              <a:buNone/>
              <a:defRPr>
                <a:solidFill>
                  <a:schemeClr val="tx1">
                    <a:lumMod val="65000"/>
                    <a:lumOff val="3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24/11/2018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1" y="4323812"/>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4" y="4529542"/>
            <a:ext cx="779767" cy="365125"/>
          </a:xfrm>
        </p:spPr>
        <p:txBody>
          <a:bodyPr/>
          <a:lstStyle/>
          <a:p>
            <a:fld id="{D57F1E4F-1CFF-5643-939E-217C01CDF565}" type="slidenum">
              <a:rPr lang="en-US" dirty="0"/>
              <a:pPr/>
              <a:t>‹#›</a:t>
            </a:fld>
            <a:endParaRPr lang="en-US" dirty="0"/>
          </a:p>
        </p:txBody>
      </p:sp>
    </p:spTree>
  </p:cSld>
  <p:clrMapOvr>
    <a:masterClrMapping/>
  </p:clrMapOvr>
  <p:transition>
    <p:pull dir="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4"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4" y="4354046"/>
            <a:ext cx="8915399" cy="1555864"/>
          </a:xfrm>
        </p:spPr>
        <p:txBody>
          <a:bodyPr anchor="ctr">
            <a:normAutofit/>
          </a:bodyPr>
          <a:lstStyle>
            <a:lvl1pPr marL="0" indent="0" algn="l">
              <a:buNone/>
              <a:defRPr sz="1800">
                <a:solidFill>
                  <a:schemeClr val="tx1">
                    <a:lumMod val="65000"/>
                    <a:lumOff val="3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24/11/2018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8" y="317817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4" y="3244141"/>
            <a:ext cx="779767" cy="365125"/>
          </a:xfrm>
        </p:spPr>
        <p:txBody>
          <a:bodyPr/>
          <a:lstStyle/>
          <a:p>
            <a:fld id="{D57F1E4F-1CFF-5643-939E-217C01CDF565}" type="slidenum">
              <a:rPr lang="en-US" dirty="0"/>
              <a:pPr/>
              <a:t>‹#›</a:t>
            </a:fld>
            <a:endParaRPr lang="en-US" dirty="0"/>
          </a:p>
        </p:txBody>
      </p:sp>
    </p:spTree>
  </p:cSld>
  <p:clrMapOvr>
    <a:masterClrMapping/>
  </p:clrMapOvr>
  <p:transition>
    <p:pull dir="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50" y="609600"/>
            <a:ext cx="839392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5" cy="381000"/>
          </a:xfrm>
        </p:spPr>
        <p:txBody>
          <a:bodyPr anchor="ctr">
            <a:noAutofit/>
          </a:bodyPr>
          <a:lstStyle>
            <a:lvl1pPr marL="0" indent="0">
              <a:buFontTx/>
              <a:buNone/>
              <a:defRPr sz="1600">
                <a:solidFill>
                  <a:schemeClr val="tx1">
                    <a:lumMod val="50000"/>
                    <a:lumOff val="50000"/>
                  </a:schemeClr>
                </a:solidFill>
              </a:defRPr>
            </a:lvl1pPr>
            <a:lvl2pPr marL="457189" indent="0">
              <a:buFontTx/>
              <a:buNone/>
              <a:defRPr/>
            </a:lvl2pPr>
            <a:lvl3pPr marL="914377" indent="0">
              <a:buFontTx/>
              <a:buNone/>
              <a:defRPr/>
            </a:lvl3pPr>
            <a:lvl4pPr marL="1371566" indent="0">
              <a:buFontTx/>
              <a:buNone/>
              <a:defRPr/>
            </a:lvl4pPr>
            <a:lvl5pPr marL="1828754"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4" y="4354046"/>
            <a:ext cx="8915399" cy="1555864"/>
          </a:xfrm>
        </p:spPr>
        <p:txBody>
          <a:bodyPr anchor="ctr">
            <a:normAutofit/>
          </a:bodyPr>
          <a:lstStyle>
            <a:lvl1pPr marL="0" indent="0" algn="l">
              <a:buNone/>
              <a:defRPr sz="1800">
                <a:solidFill>
                  <a:schemeClr val="tx1">
                    <a:lumMod val="65000"/>
                    <a:lumOff val="3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24/11/2018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8" y="317817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4" y="3244141"/>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transition>
    <p:pull dir="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2"/>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24/11/2018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8" y="491172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4" y="4983089"/>
            <a:ext cx="779767" cy="365125"/>
          </a:xfrm>
        </p:spPr>
        <p:txBody>
          <a:bodyPr/>
          <a:lstStyle/>
          <a:p>
            <a:fld id="{D57F1E4F-1CFF-5643-939E-217C01CDF565}" type="slidenum">
              <a:rPr lang="en-US" dirty="0"/>
              <a:pPr/>
              <a:t>‹#›</a:t>
            </a:fld>
            <a:endParaRPr lang="en-US" dirty="0"/>
          </a:p>
        </p:txBody>
      </p:sp>
    </p:spTree>
  </p:cSld>
  <p:clrMapOvr>
    <a:masterClrMapping/>
  </p:clrMapOvr>
  <p:transition>
    <p:pull dir="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50" y="609600"/>
            <a:ext cx="839392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189" indent="0">
              <a:buFontTx/>
              <a:buNone/>
              <a:defRPr/>
            </a:lvl2pPr>
            <a:lvl3pPr marL="914377" indent="0">
              <a:buFontTx/>
              <a:buNone/>
              <a:defRPr/>
            </a:lvl3pPr>
            <a:lvl4pPr marL="1371566" indent="0">
              <a:buFontTx/>
              <a:buNone/>
              <a:defRPr/>
            </a:lvl4pPr>
            <a:lvl5pPr marL="1828754"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24/11/2018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8" y="491172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4" y="4983089"/>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transition>
    <p:pull dir="r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4"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189" indent="0">
              <a:buFontTx/>
              <a:buNone/>
              <a:defRPr/>
            </a:lvl2pPr>
            <a:lvl3pPr marL="914377" indent="0">
              <a:buFontTx/>
              <a:buNone/>
              <a:defRPr/>
            </a:lvl3pPr>
            <a:lvl4pPr marL="1371566" indent="0">
              <a:buFontTx/>
              <a:buNone/>
              <a:defRPr/>
            </a:lvl4pPr>
            <a:lvl5pPr marL="1828754"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24/11/2018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8" y="491172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4" y="4983089"/>
            <a:ext cx="779767" cy="365125"/>
          </a:xfrm>
        </p:spPr>
        <p:txBody>
          <a:bodyPr/>
          <a:lstStyle/>
          <a:p>
            <a:fld id="{D57F1E4F-1CFF-5643-939E-217C01CDF565}" type="slidenum">
              <a:rPr lang="en-US" dirty="0"/>
              <a:pPr/>
              <a:t>‹#›</a:t>
            </a:fld>
            <a:endParaRPr lang="en-US" dirty="0"/>
          </a:p>
        </p:txBody>
      </p:sp>
    </p:spTree>
  </p:cSld>
  <p:clrMapOvr>
    <a:masterClrMapping/>
  </p:clrMapOvr>
  <p:transition>
    <p:pull dir="ru"/>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24/11/2018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8" y="71437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p:pull dir="ru"/>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3" y="627407"/>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7"/>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24/11/2018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8" y="71437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p:pull dir="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6"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24/11/2018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8" y="71437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p:pull dir="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4"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4" y="3530129"/>
            <a:ext cx="8915399" cy="860400"/>
          </a:xfrm>
        </p:spPr>
        <p:txBody>
          <a:bodyPr anchor="t"/>
          <a:lstStyle>
            <a:lvl1pPr marL="0" indent="0" algn="l">
              <a:buNone/>
              <a:defRPr sz="2000">
                <a:solidFill>
                  <a:schemeClr val="tx1">
                    <a:lumMod val="65000"/>
                    <a:lumOff val="3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24/11/2018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8" y="317817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4" y="3244141"/>
            <a:ext cx="779767" cy="365125"/>
          </a:xfrm>
        </p:spPr>
        <p:txBody>
          <a:bodyPr/>
          <a:lstStyle/>
          <a:p>
            <a:fld id="{D57F1E4F-1CFF-5643-939E-217C01CDF565}" type="slidenum">
              <a:rPr lang="en-US" dirty="0"/>
              <a:pPr/>
              <a:t>‹#›</a:t>
            </a:fld>
            <a:endParaRPr lang="en-US" dirty="0"/>
          </a:p>
        </p:txBody>
      </p:sp>
    </p:spTree>
  </p:cSld>
  <p:clrMapOvr>
    <a:masterClrMapping/>
  </p:clrMapOvr>
  <p:transition>
    <p:pull dir="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24/11/2018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8" y="71437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4" y="787784"/>
            <a:ext cx="779767" cy="365125"/>
          </a:xfrm>
        </p:spPr>
        <p:txBody>
          <a:bodyPr/>
          <a:lstStyle/>
          <a:p>
            <a:fld id="{D57F1E4F-1CFF-5643-939E-217C01CDF565}" type="slidenum">
              <a:rPr lang="en-US" dirty="0"/>
              <a:pPr/>
              <a:t>‹#›</a:t>
            </a:fld>
            <a:endParaRPr lang="en-US" dirty="0"/>
          </a:p>
        </p:txBody>
      </p:sp>
    </p:spTree>
  </p:cSld>
  <p:clrMapOvr>
    <a:masterClrMapping/>
  </p:clrMapOvr>
  <p:transition>
    <p:pull dir="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4" y="1972703"/>
            <a:ext cx="3992732" cy="576262"/>
          </a:xfrm>
        </p:spPr>
        <p:txBody>
          <a:bodyPr anchor="b">
            <a:noAutofit/>
          </a:bodyPr>
          <a:lstStyle>
            <a:lvl1pPr marL="0" indent="0">
              <a:buNone/>
              <a:defRPr sz="2400" b="0"/>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30" y="1969475"/>
            <a:ext cx="3999001" cy="576262"/>
          </a:xfrm>
        </p:spPr>
        <p:txBody>
          <a:bodyPr anchor="b">
            <a:noAutofit/>
          </a:bodyPr>
          <a:lstStyle>
            <a:lvl1pPr marL="0" indent="0">
              <a:buNone/>
              <a:defRPr sz="2400" b="0"/>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5"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24/11/2018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8" y="71437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4" y="787784"/>
            <a:ext cx="779767" cy="365125"/>
          </a:xfrm>
        </p:spPr>
        <p:txBody>
          <a:bodyPr/>
          <a:lstStyle/>
          <a:p>
            <a:fld id="{D57F1E4F-1CFF-5643-939E-217C01CDF565}" type="slidenum">
              <a:rPr lang="en-US" dirty="0"/>
              <a:pPr/>
              <a:t>‹#›</a:t>
            </a:fld>
            <a:endParaRPr lang="en-US" dirty="0"/>
          </a:p>
        </p:txBody>
      </p:sp>
    </p:spTree>
  </p:cSld>
  <p:clrMapOvr>
    <a:masterClrMapping/>
  </p:clrMapOvr>
  <p:transition>
    <p:pull dir="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24/11/2018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8" y="71437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p:pull dir="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24/11/2018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8" y="71437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p:pull dir="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4"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90"/>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4" y="1598613"/>
            <a:ext cx="3505199" cy="4262436"/>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24/11/2018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8" y="71437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p:pull dir="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189" indent="0">
              <a:buNone/>
              <a:defRPr sz="1600"/>
            </a:lvl2pPr>
            <a:lvl3pPr marL="914377" indent="0">
              <a:buNone/>
              <a:defRPr sz="1600"/>
            </a:lvl3pPr>
            <a:lvl4pPr marL="1371566" indent="0">
              <a:buNone/>
              <a:defRPr sz="1600"/>
            </a:lvl4pPr>
            <a:lvl5pPr marL="1828754" indent="0">
              <a:buNone/>
              <a:defRPr sz="1600"/>
            </a:lvl5pPr>
            <a:lvl6pPr marL="2285943" indent="0">
              <a:buNone/>
              <a:defRPr sz="1600"/>
            </a:lvl6pPr>
            <a:lvl7pPr marL="2743131" indent="0">
              <a:buNone/>
              <a:defRPr sz="1600"/>
            </a:lvl7pPr>
            <a:lvl8pPr marL="3200320" indent="0">
              <a:buNone/>
              <a:defRPr sz="1600"/>
            </a:lvl8pPr>
            <a:lvl9pPr marL="3657509"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24/11/2018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8" y="491172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4" y="4983089"/>
            <a:ext cx="779767" cy="365125"/>
          </a:xfrm>
        </p:spPr>
        <p:txBody>
          <a:bodyPr/>
          <a:lstStyle/>
          <a:p>
            <a:fld id="{D57F1E4F-1CFF-5643-939E-217C01CDF565}" type="slidenum">
              <a:rPr lang="en-US" dirty="0"/>
              <a:pPr/>
              <a:t>‹#›</a:t>
            </a:fld>
            <a:endParaRPr lang="en-US" dirty="0"/>
          </a:p>
        </p:txBody>
      </p:sp>
    </p:spTree>
  </p:cSld>
  <p:clrMapOvr>
    <a:masterClrMapping/>
  </p:clrMapOvr>
  <p:transition>
    <p:pull dir="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3" name="Group 22"/>
          <p:cNvGrpSpPr/>
          <p:nvPr/>
        </p:nvGrpSpPr>
        <p:grpSpPr>
          <a:xfrm>
            <a:off x="2"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5"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6"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3"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24/11/2018</a:t>
            </a:fld>
            <a:endParaRPr lang="en-US" dirty="0"/>
          </a:p>
        </p:txBody>
      </p:sp>
      <p:sp>
        <p:nvSpPr>
          <p:cNvPr id="5" name="Footer Placeholder 4"/>
          <p:cNvSpPr>
            <a:spLocks noGrp="1"/>
          </p:cNvSpPr>
          <p:nvPr>
            <p:ph type="ftr" sz="quarter" idx="3"/>
          </p:nvPr>
        </p:nvSpPr>
        <p:spPr>
          <a:xfrm>
            <a:off x="2589214" y="6135810"/>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4" y="787784"/>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ransition>
    <p:pull dir="ru"/>
  </p:transition>
  <p:txStyles>
    <p:titleStyle>
      <a:lvl1pPr algn="l" defTabSz="457189"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891" indent="-342891" algn="l" defTabSz="457189"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32" indent="-285744" algn="l" defTabSz="457189"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2971" indent="-228594" algn="l" defTabSz="457189"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160" indent="-228594" algn="l" defTabSz="457189"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349" indent="-228594" algn="l" defTabSz="457189"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537" indent="-228594" algn="l" defTabSz="457189"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726" indent="-228594" algn="l" defTabSz="457189"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8914" indent="-228594" algn="l" defTabSz="457189"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103" indent="-228594" algn="l" defTabSz="457189"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34717" y="291548"/>
            <a:ext cx="8915399" cy="954156"/>
          </a:xfrm>
        </p:spPr>
        <p:txBody>
          <a:bodyPr>
            <a:normAutofit/>
          </a:bodyPr>
          <a:lstStyle/>
          <a:p>
            <a:pPr algn="ctr"/>
            <a:r>
              <a:rPr lang="en-IN" dirty="0" smtClean="0"/>
              <a:t>     Transfer Pricing</a:t>
            </a:r>
            <a:endParaRPr lang="en-IN" dirty="0"/>
          </a:p>
        </p:txBody>
      </p:sp>
      <p:sp>
        <p:nvSpPr>
          <p:cNvPr id="3" name="Subtitle 2"/>
          <p:cNvSpPr>
            <a:spLocks noGrp="1"/>
          </p:cNvSpPr>
          <p:nvPr>
            <p:ph type="subTitle" idx="1"/>
          </p:nvPr>
        </p:nvSpPr>
        <p:spPr>
          <a:xfrm>
            <a:off x="5619830" y="5600350"/>
            <a:ext cx="5953895" cy="1126283"/>
          </a:xfrm>
        </p:spPr>
        <p:txBody>
          <a:bodyPr/>
          <a:lstStyle/>
          <a:p>
            <a:r>
              <a:rPr lang="en-IN" dirty="0" smtClean="0"/>
              <a:t>                                   Compiled by </a:t>
            </a:r>
            <a:r>
              <a:rPr lang="en-IN" dirty="0" err="1" smtClean="0"/>
              <a:t>Aishwarya</a:t>
            </a:r>
            <a:r>
              <a:rPr lang="en-IN" dirty="0" smtClean="0"/>
              <a:t> &amp; </a:t>
            </a:r>
            <a:r>
              <a:rPr lang="en-IN" dirty="0" err="1" smtClean="0"/>
              <a:t>Sai</a:t>
            </a:r>
            <a:r>
              <a:rPr lang="en-IN" dirty="0" smtClean="0"/>
              <a:t> </a:t>
            </a:r>
            <a:r>
              <a:rPr lang="en-IN" dirty="0" err="1" smtClean="0"/>
              <a:t>Prasanth</a:t>
            </a:r>
            <a:endParaRPr lang="en-IN" dirty="0"/>
          </a:p>
        </p:txBody>
      </p:sp>
      <p:pic>
        <p:nvPicPr>
          <p:cNvPr id="7" name="Picture 6" descr="Transfer-Pricing-825x510.jpg"/>
          <p:cNvPicPr>
            <a:picLocks noChangeAspect="1"/>
          </p:cNvPicPr>
          <p:nvPr/>
        </p:nvPicPr>
        <p:blipFill>
          <a:blip r:embed="rId2"/>
          <a:stretch>
            <a:fillRect/>
          </a:stretch>
        </p:blipFill>
        <p:spPr>
          <a:xfrm>
            <a:off x="0" y="0"/>
            <a:ext cx="12192000" cy="6858000"/>
          </a:xfrm>
          <a:prstGeom prst="rect">
            <a:avLst/>
          </a:prstGeom>
        </p:spPr>
      </p:pic>
      <p:sp>
        <p:nvSpPr>
          <p:cNvPr id="8" name="TextBox 7"/>
          <p:cNvSpPr txBox="1"/>
          <p:nvPr/>
        </p:nvSpPr>
        <p:spPr>
          <a:xfrm>
            <a:off x="2796209" y="331304"/>
            <a:ext cx="6506818" cy="584775"/>
          </a:xfrm>
          <a:prstGeom prst="rect">
            <a:avLst/>
          </a:prstGeom>
          <a:noFill/>
        </p:spPr>
        <p:txBody>
          <a:bodyPr wrap="square" rtlCol="0">
            <a:spAutoFit/>
          </a:bodyPr>
          <a:lstStyle/>
          <a:p>
            <a:r>
              <a:rPr lang="en-IN" sz="3200" dirty="0" smtClean="0"/>
              <a:t>           </a:t>
            </a:r>
            <a:r>
              <a:rPr lang="en-IN" sz="3200" b="1" dirty="0" smtClean="0"/>
              <a:t>TRANSFER PRICING</a:t>
            </a:r>
            <a:endParaRPr lang="en-US" sz="3200" b="1" dirty="0"/>
          </a:p>
        </p:txBody>
      </p:sp>
      <p:sp>
        <p:nvSpPr>
          <p:cNvPr id="10" name="TextBox 9"/>
          <p:cNvSpPr txBox="1"/>
          <p:nvPr/>
        </p:nvSpPr>
        <p:spPr>
          <a:xfrm>
            <a:off x="7262191" y="6069495"/>
            <a:ext cx="4757531" cy="369332"/>
          </a:xfrm>
          <a:prstGeom prst="rect">
            <a:avLst/>
          </a:prstGeom>
          <a:noFill/>
        </p:spPr>
        <p:txBody>
          <a:bodyPr wrap="square" rtlCol="0">
            <a:spAutoFit/>
          </a:bodyPr>
          <a:lstStyle/>
          <a:p>
            <a:r>
              <a:rPr lang="en-IN" smtClean="0"/>
              <a:t>Compiled </a:t>
            </a:r>
            <a:r>
              <a:rPr lang="en-IN" dirty="0" smtClean="0"/>
              <a:t>by </a:t>
            </a:r>
            <a:r>
              <a:rPr lang="en-IN" dirty="0" err="1" smtClean="0"/>
              <a:t>Sai</a:t>
            </a:r>
            <a:r>
              <a:rPr lang="en-IN" dirty="0" smtClean="0"/>
              <a:t> </a:t>
            </a:r>
            <a:r>
              <a:rPr lang="en-IN" dirty="0" err="1" smtClean="0"/>
              <a:t>Prasanth</a:t>
            </a:r>
            <a:r>
              <a:rPr lang="en-IN" dirty="0" smtClean="0"/>
              <a:t> &amp; </a:t>
            </a:r>
            <a:r>
              <a:rPr lang="en-IN" dirty="0" err="1" smtClean="0"/>
              <a:t>Aishwarya</a:t>
            </a:r>
            <a:r>
              <a:rPr lang="en-IN" dirty="0" smtClean="0"/>
              <a:t> H R</a:t>
            </a:r>
            <a:endParaRPr lang="en-US" dirty="0"/>
          </a:p>
        </p:txBody>
      </p:sp>
    </p:spTree>
    <p:extLst>
      <p:ext uri="{BB962C8B-B14F-4D97-AF65-F5344CB8AC3E}">
        <p14:creationId xmlns:p14="http://schemas.microsoft.com/office/powerpoint/2010/main" xmlns="" val="2124624253"/>
      </p:ext>
    </p:extLst>
  </p:cSld>
  <p:clrMapOvr>
    <a:masterClrMapping/>
  </p:clrMapOvr>
  <p:transition>
    <p:pull dir="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IN" b="1" dirty="0" smtClean="0">
                <a:latin typeface="+mn-lt"/>
              </a:rPr>
              <a:t>Section 92A – Associated Enterprise</a:t>
            </a:r>
            <a:endParaRPr lang="en-IN" b="1" dirty="0">
              <a:latin typeface="+mn-lt"/>
            </a:endParaRPr>
          </a:p>
        </p:txBody>
      </p:sp>
      <p:sp>
        <p:nvSpPr>
          <p:cNvPr id="5" name="TextBox 4"/>
          <p:cNvSpPr txBox="1"/>
          <p:nvPr/>
        </p:nvSpPr>
        <p:spPr>
          <a:xfrm>
            <a:off x="2558321" y="1535668"/>
            <a:ext cx="6357257" cy="584775"/>
          </a:xfrm>
          <a:prstGeom prst="rect">
            <a:avLst/>
          </a:prstGeom>
          <a:noFill/>
        </p:spPr>
        <p:txBody>
          <a:bodyPr wrap="square" rtlCol="0">
            <a:spAutoFit/>
          </a:bodyPr>
          <a:lstStyle/>
          <a:p>
            <a:r>
              <a:rPr lang="en-IN" sz="3200" dirty="0" smtClean="0"/>
              <a:t>Section 92A (2) (a) &amp; (b)</a:t>
            </a:r>
            <a:endParaRPr lang="en-IN" sz="3200" dirty="0"/>
          </a:p>
        </p:txBody>
      </p:sp>
      <p:graphicFrame>
        <p:nvGraphicFramePr>
          <p:cNvPr id="2" name="Table 1"/>
          <p:cNvGraphicFramePr>
            <a:graphicFrameLocks noGrp="1"/>
          </p:cNvGraphicFramePr>
          <p:nvPr>
            <p:extLst>
              <p:ext uri="{D42A27DB-BD31-4B8C-83A1-F6EECF244321}">
                <p14:modId xmlns="" xmlns:p14="http://schemas.microsoft.com/office/powerpoint/2010/main" val="1788080325"/>
              </p:ext>
            </p:extLst>
          </p:nvPr>
        </p:nvGraphicFramePr>
        <p:xfrm>
          <a:off x="2263683" y="2456533"/>
          <a:ext cx="8199450" cy="2549167"/>
        </p:xfrm>
        <a:graphic>
          <a:graphicData uri="http://schemas.openxmlformats.org/drawingml/2006/table">
            <a:tbl>
              <a:tblPr firstRow="1" bandRow="1">
                <a:tableStyleId>{BC89EF96-8CEA-46FF-86C4-4CE0E7609802}</a:tableStyleId>
              </a:tblPr>
              <a:tblGrid>
                <a:gridCol w="4099725"/>
                <a:gridCol w="4099725"/>
              </a:tblGrid>
              <a:tr h="382531">
                <a:tc gridSpan="2">
                  <a:txBody>
                    <a:bodyPr/>
                    <a:lstStyle/>
                    <a:p>
                      <a:pPr algn="ctr"/>
                      <a:r>
                        <a:rPr lang="en-IN" sz="2400" dirty="0" smtClean="0"/>
                        <a:t>DEEMED</a:t>
                      </a:r>
                      <a:r>
                        <a:rPr lang="en-IN" sz="2400" baseline="0" dirty="0" smtClean="0"/>
                        <a:t> ASSOCIATE ENTERPRISES</a:t>
                      </a:r>
                      <a:endParaRPr lang="en-IN" sz="2400" dirty="0"/>
                    </a:p>
                  </a:txBody>
                  <a:tcPr/>
                </a:tc>
                <a:tc hMerge="1">
                  <a:txBody>
                    <a:bodyPr/>
                    <a:lstStyle/>
                    <a:p>
                      <a:endParaRPr lang="en-IN"/>
                    </a:p>
                  </a:txBody>
                  <a:tcPr/>
                </a:tc>
              </a:tr>
              <a:tr h="357029">
                <a:tc gridSpan="2">
                  <a:txBody>
                    <a:bodyPr/>
                    <a:lstStyle/>
                    <a:p>
                      <a:pPr algn="ctr"/>
                      <a:r>
                        <a:rPr lang="en-IN" sz="2200" dirty="0" smtClean="0"/>
                        <a:t>CAPITAL</a:t>
                      </a:r>
                      <a:endParaRPr lang="en-IN" sz="2200" dirty="0"/>
                    </a:p>
                  </a:txBody>
                  <a:tcPr/>
                </a:tc>
                <a:tc hMerge="1">
                  <a:txBody>
                    <a:bodyPr/>
                    <a:lstStyle/>
                    <a:p>
                      <a:endParaRPr lang="en-IN"/>
                    </a:p>
                  </a:txBody>
                  <a:tcPr/>
                </a:tc>
              </a:tr>
              <a:tr h="637552">
                <a:tc gridSpan="2">
                  <a:txBody>
                    <a:bodyPr/>
                    <a:lstStyle/>
                    <a:p>
                      <a:pPr algn="ctr"/>
                      <a:r>
                        <a:rPr lang="en-IN" sz="2200" dirty="0" smtClean="0"/>
                        <a:t>Holding</a:t>
                      </a:r>
                      <a:r>
                        <a:rPr lang="en-IN" sz="2200" baseline="0" dirty="0" smtClean="0"/>
                        <a:t> Not less than 26% of the voting power </a:t>
                      </a:r>
                    </a:p>
                    <a:p>
                      <a:pPr algn="ctr"/>
                      <a:r>
                        <a:rPr lang="en-IN" sz="2200" baseline="0" dirty="0" smtClean="0"/>
                        <a:t>directly or indirectly</a:t>
                      </a:r>
                      <a:endParaRPr lang="en-IN" sz="2200" dirty="0"/>
                    </a:p>
                  </a:txBody>
                  <a:tcPr/>
                </a:tc>
                <a:tc hMerge="1">
                  <a:txBody>
                    <a:bodyPr/>
                    <a:lstStyle/>
                    <a:p>
                      <a:endParaRPr lang="en-IN"/>
                    </a:p>
                  </a:txBody>
                  <a:tcPr/>
                </a:tc>
              </a:tr>
              <a:tr h="903247">
                <a:tc>
                  <a:txBody>
                    <a:bodyPr/>
                    <a:lstStyle/>
                    <a:p>
                      <a:pPr algn="ctr">
                        <a:lnSpc>
                          <a:spcPct val="200000"/>
                        </a:lnSpc>
                        <a:spcBef>
                          <a:spcPts val="1200"/>
                        </a:spcBef>
                      </a:pPr>
                      <a:r>
                        <a:rPr lang="en-IN" sz="2200" dirty="0" smtClean="0"/>
                        <a:t>In the other</a:t>
                      </a:r>
                      <a:r>
                        <a:rPr lang="en-IN" sz="2200" baseline="0" dirty="0" smtClean="0"/>
                        <a:t> Enterprise</a:t>
                      </a:r>
                      <a:endParaRPr lang="en-IN" sz="2200" dirty="0"/>
                    </a:p>
                  </a:txBody>
                  <a:tcPr/>
                </a:tc>
                <a:tc>
                  <a:txBody>
                    <a:bodyPr/>
                    <a:lstStyle/>
                    <a:p>
                      <a:pPr algn="ctr">
                        <a:lnSpc>
                          <a:spcPct val="200000"/>
                        </a:lnSpc>
                        <a:spcBef>
                          <a:spcPts val="1200"/>
                        </a:spcBef>
                      </a:pPr>
                      <a:r>
                        <a:rPr lang="en-IN" sz="2200" dirty="0" smtClean="0"/>
                        <a:t>In each of such enterprises</a:t>
                      </a:r>
                      <a:endParaRPr lang="en-IN" sz="2200" dirty="0"/>
                    </a:p>
                  </a:txBody>
                  <a:tcPr/>
                </a:tc>
              </a:tr>
            </a:tbl>
          </a:graphicData>
        </a:graphic>
      </p:graphicFrame>
    </p:spTree>
    <p:extLst>
      <p:ext uri="{BB962C8B-B14F-4D97-AF65-F5344CB8AC3E}">
        <p14:creationId xmlns="" xmlns:p14="http://schemas.microsoft.com/office/powerpoint/2010/main" val="2552363016"/>
      </p:ext>
    </p:extLst>
  </p:cSld>
  <p:clrMapOvr>
    <a:masterClrMapping/>
  </p:clrMapOvr>
  <p:transition>
    <p:pull dir="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txBox="1">
            <a:spLocks/>
          </p:cNvSpPr>
          <p:nvPr/>
        </p:nvSpPr>
        <p:spPr>
          <a:xfrm>
            <a:off x="1623935" y="1421177"/>
            <a:ext cx="8464445" cy="4559898"/>
          </a:xfrm>
          <a:prstGeom prst="rect">
            <a:avLst/>
          </a:prstGeom>
        </p:spPr>
        <p:txBody>
          <a:bodyPr anchor="t" anchorCtr="0"/>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3" panose="05040102010807070707" pitchFamily="18" charset="2"/>
              <a:buNone/>
            </a:pPr>
            <a:endParaRPr lang="en-US" altLang="en-US" sz="2100" i="1" dirty="0">
              <a:solidFill>
                <a:srgbClr val="000000"/>
              </a:solidFill>
            </a:endParaRPr>
          </a:p>
          <a:p>
            <a:pPr>
              <a:buFont typeface="Wingdings 3" panose="05040102010807070707" pitchFamily="18" charset="2"/>
              <a:buNone/>
            </a:pPr>
            <a:endParaRPr lang="en-US" altLang="en-US" sz="2100" i="1" dirty="0">
              <a:solidFill>
                <a:srgbClr val="000000"/>
              </a:solidFill>
            </a:endParaRPr>
          </a:p>
          <a:p>
            <a:pPr>
              <a:buFont typeface="Wingdings 3" panose="05040102010807070707" pitchFamily="18" charset="2"/>
              <a:buNone/>
            </a:pPr>
            <a:endParaRPr lang="en-US" altLang="en-US" sz="2100" i="1" dirty="0">
              <a:solidFill>
                <a:srgbClr val="000000"/>
              </a:solidFill>
            </a:endParaRPr>
          </a:p>
          <a:p>
            <a:pPr>
              <a:buFont typeface="Wingdings 3" panose="05040102010807070707" pitchFamily="18" charset="2"/>
              <a:buNone/>
            </a:pPr>
            <a:endParaRPr lang="en-US" altLang="en-US" sz="2100" i="1" dirty="0">
              <a:solidFill>
                <a:srgbClr val="000000"/>
              </a:solidFill>
            </a:endParaRPr>
          </a:p>
          <a:p>
            <a:pPr marL="457200" lvl="1" indent="0">
              <a:buNone/>
            </a:pPr>
            <a:endParaRPr lang="en-US" altLang="en-US" dirty="0">
              <a:solidFill>
                <a:srgbClr val="000000"/>
              </a:solidFill>
            </a:endParaRPr>
          </a:p>
        </p:txBody>
      </p:sp>
      <p:sp>
        <p:nvSpPr>
          <p:cNvPr id="7" name="Rectangle 6"/>
          <p:cNvSpPr>
            <a:spLocks/>
          </p:cNvSpPr>
          <p:nvPr/>
        </p:nvSpPr>
        <p:spPr>
          <a:xfrm>
            <a:off x="3102964" y="5138329"/>
            <a:ext cx="1663907" cy="542943"/>
          </a:xfrm>
          <a:prstGeom prst="rect">
            <a:avLst/>
          </a:prstGeom>
        </p:spPr>
        <p:style>
          <a:lnRef idx="1">
            <a:schemeClr val="accent3"/>
          </a:lnRef>
          <a:fillRef idx="2">
            <a:schemeClr val="accent3"/>
          </a:fillRef>
          <a:effectRef idx="1">
            <a:schemeClr val="accent3"/>
          </a:effectRef>
          <a:fontRef idx="minor">
            <a:schemeClr val="dk1"/>
          </a:fontRef>
        </p:style>
        <p:txBody>
          <a:bodyPr anchor="ctr" anchorCtr="0"/>
          <a:lstStyle/>
          <a:p>
            <a:pPr algn="ctr" fontAlgn="auto">
              <a:spcBef>
                <a:spcPts val="0"/>
              </a:spcBef>
              <a:spcAft>
                <a:spcPts val="0"/>
              </a:spcAft>
              <a:defRPr/>
            </a:pPr>
            <a:r>
              <a:rPr lang="en-US" sz="2200" dirty="0"/>
              <a:t>B Ltd.</a:t>
            </a:r>
          </a:p>
        </p:txBody>
      </p:sp>
      <p:sp>
        <p:nvSpPr>
          <p:cNvPr id="9" name="Rectangle 8"/>
          <p:cNvSpPr>
            <a:spLocks/>
          </p:cNvSpPr>
          <p:nvPr/>
        </p:nvSpPr>
        <p:spPr>
          <a:xfrm>
            <a:off x="6166861" y="5144112"/>
            <a:ext cx="1658005" cy="582131"/>
          </a:xfrm>
          <a:prstGeom prst="rect">
            <a:avLst/>
          </a:prstGeom>
        </p:spPr>
        <p:style>
          <a:lnRef idx="1">
            <a:schemeClr val="accent3"/>
          </a:lnRef>
          <a:fillRef idx="2">
            <a:schemeClr val="accent3"/>
          </a:fillRef>
          <a:effectRef idx="1">
            <a:schemeClr val="accent3"/>
          </a:effectRef>
          <a:fontRef idx="minor">
            <a:schemeClr val="dk1"/>
          </a:fontRef>
        </p:style>
        <p:txBody>
          <a:bodyPr anchor="ctr" anchorCtr="0"/>
          <a:lstStyle/>
          <a:p>
            <a:pPr algn="ctr" fontAlgn="auto">
              <a:spcBef>
                <a:spcPts val="0"/>
              </a:spcBef>
              <a:spcAft>
                <a:spcPts val="0"/>
              </a:spcAft>
              <a:defRPr/>
            </a:pPr>
            <a:r>
              <a:rPr lang="en-US" sz="2200" dirty="0"/>
              <a:t>C Ltd.</a:t>
            </a:r>
          </a:p>
        </p:txBody>
      </p:sp>
      <p:cxnSp>
        <p:nvCxnSpPr>
          <p:cNvPr id="10" name="Straight Arrow Connector 9"/>
          <p:cNvCxnSpPr>
            <a:cxnSpLocks/>
          </p:cNvCxnSpPr>
          <p:nvPr/>
        </p:nvCxnSpPr>
        <p:spPr>
          <a:xfrm rot="10800000" flipV="1">
            <a:off x="4012011" y="4240074"/>
            <a:ext cx="1358537" cy="80989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cxnSpLocks/>
          </p:cNvCxnSpPr>
          <p:nvPr/>
        </p:nvCxnSpPr>
        <p:spPr>
          <a:xfrm>
            <a:off x="5405239" y="4249283"/>
            <a:ext cx="1515292" cy="77070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1882333" y="539006"/>
            <a:ext cx="6466114" cy="584775"/>
          </a:xfrm>
          <a:prstGeom prst="rect">
            <a:avLst/>
          </a:prstGeom>
          <a:noFill/>
        </p:spPr>
        <p:txBody>
          <a:bodyPr wrap="square" rtlCol="0">
            <a:spAutoFit/>
          </a:bodyPr>
          <a:lstStyle/>
          <a:p>
            <a:r>
              <a:rPr lang="en-US" sz="3200" dirty="0" smtClean="0">
                <a:latin typeface="Times New Roman" pitchFamily="18" charset="0"/>
                <a:cs typeface="Times New Roman" pitchFamily="18" charset="0"/>
              </a:rPr>
              <a:t>Example for Section 92(A)(a)</a:t>
            </a:r>
            <a:endParaRPr lang="en-US" sz="3200" dirty="0">
              <a:latin typeface="Times New Roman" pitchFamily="18" charset="0"/>
              <a:cs typeface="Times New Roman" pitchFamily="18" charset="0"/>
            </a:endParaRPr>
          </a:p>
        </p:txBody>
      </p:sp>
      <p:sp>
        <p:nvSpPr>
          <p:cNvPr id="24" name="TextBox 23"/>
          <p:cNvSpPr txBox="1"/>
          <p:nvPr/>
        </p:nvSpPr>
        <p:spPr>
          <a:xfrm>
            <a:off x="1666188" y="2961377"/>
            <a:ext cx="6466114" cy="584775"/>
          </a:xfrm>
          <a:prstGeom prst="rect">
            <a:avLst/>
          </a:prstGeom>
          <a:noFill/>
        </p:spPr>
        <p:txBody>
          <a:bodyPr wrap="square" rtlCol="0">
            <a:spAutoFit/>
          </a:bodyPr>
          <a:lstStyle/>
          <a:p>
            <a:r>
              <a:rPr lang="en-US" sz="3200" dirty="0" smtClean="0"/>
              <a:t>Example for Section 92(A)(b)</a:t>
            </a:r>
            <a:endParaRPr lang="en-US" sz="3200" dirty="0"/>
          </a:p>
        </p:txBody>
      </p:sp>
      <p:sp>
        <p:nvSpPr>
          <p:cNvPr id="30" name="Rectangle 29"/>
          <p:cNvSpPr>
            <a:spLocks/>
          </p:cNvSpPr>
          <p:nvPr/>
        </p:nvSpPr>
        <p:spPr>
          <a:xfrm>
            <a:off x="4646950" y="3554131"/>
            <a:ext cx="1760627" cy="538184"/>
          </a:xfrm>
          <a:prstGeom prst="rect">
            <a:avLst/>
          </a:prstGeom>
        </p:spPr>
        <p:style>
          <a:lnRef idx="1">
            <a:schemeClr val="accent3"/>
          </a:lnRef>
          <a:fillRef idx="2">
            <a:schemeClr val="accent3"/>
          </a:fillRef>
          <a:effectRef idx="1">
            <a:schemeClr val="accent3"/>
          </a:effectRef>
          <a:fontRef idx="minor">
            <a:schemeClr val="dk1"/>
          </a:fontRef>
        </p:style>
        <p:txBody>
          <a:bodyPr anchor="ctr" anchorCtr="0"/>
          <a:lstStyle/>
          <a:p>
            <a:pPr algn="ctr" fontAlgn="auto">
              <a:spcBef>
                <a:spcPts val="0"/>
              </a:spcBef>
              <a:spcAft>
                <a:spcPts val="0"/>
              </a:spcAft>
              <a:defRPr/>
            </a:pPr>
            <a:r>
              <a:rPr lang="en-US" sz="2200" dirty="0"/>
              <a:t>A Ltd.</a:t>
            </a:r>
          </a:p>
        </p:txBody>
      </p:sp>
      <p:sp>
        <p:nvSpPr>
          <p:cNvPr id="36" name="Rectangle 35"/>
          <p:cNvSpPr>
            <a:spLocks/>
          </p:cNvSpPr>
          <p:nvPr/>
        </p:nvSpPr>
        <p:spPr>
          <a:xfrm>
            <a:off x="2578308" y="1680741"/>
            <a:ext cx="1727200" cy="612754"/>
          </a:xfrm>
          <a:prstGeom prst="rect">
            <a:avLst/>
          </a:prstGeom>
        </p:spPr>
        <p:style>
          <a:lnRef idx="1">
            <a:schemeClr val="accent1"/>
          </a:lnRef>
          <a:fillRef idx="2">
            <a:schemeClr val="accent1"/>
          </a:fillRef>
          <a:effectRef idx="1">
            <a:schemeClr val="accent1"/>
          </a:effectRef>
          <a:fontRef idx="minor">
            <a:schemeClr val="dk1"/>
          </a:fontRef>
        </p:style>
        <p:txBody>
          <a:bodyPr anchor="ctr" anchorCtr="0"/>
          <a:lstStyle/>
          <a:p>
            <a:pPr algn="ctr" fontAlgn="auto">
              <a:spcBef>
                <a:spcPts val="0"/>
              </a:spcBef>
              <a:spcAft>
                <a:spcPts val="0"/>
              </a:spcAft>
              <a:defRPr/>
            </a:pPr>
            <a:r>
              <a:rPr lang="en-US" sz="2200" dirty="0"/>
              <a:t>A Ltd.</a:t>
            </a:r>
          </a:p>
        </p:txBody>
      </p:sp>
      <p:sp>
        <p:nvSpPr>
          <p:cNvPr id="38" name="Rectangle 37"/>
          <p:cNvSpPr>
            <a:spLocks/>
          </p:cNvSpPr>
          <p:nvPr/>
        </p:nvSpPr>
        <p:spPr>
          <a:xfrm>
            <a:off x="6430780" y="1663563"/>
            <a:ext cx="1558977" cy="569972"/>
          </a:xfrm>
          <a:prstGeom prst="rect">
            <a:avLst/>
          </a:prstGeom>
        </p:spPr>
        <p:style>
          <a:lnRef idx="1">
            <a:schemeClr val="accent1"/>
          </a:lnRef>
          <a:fillRef idx="2">
            <a:schemeClr val="accent1"/>
          </a:fillRef>
          <a:effectRef idx="1">
            <a:schemeClr val="accent1"/>
          </a:effectRef>
          <a:fontRef idx="minor">
            <a:schemeClr val="dk1"/>
          </a:fontRef>
        </p:style>
        <p:txBody>
          <a:bodyPr anchor="ctr" anchorCtr="0"/>
          <a:lstStyle/>
          <a:p>
            <a:pPr algn="ctr" fontAlgn="auto">
              <a:spcBef>
                <a:spcPts val="0"/>
              </a:spcBef>
              <a:spcAft>
                <a:spcPts val="0"/>
              </a:spcAft>
              <a:defRPr/>
            </a:pPr>
            <a:r>
              <a:rPr lang="en-US" sz="2200" dirty="0"/>
              <a:t>C Ltd</a:t>
            </a:r>
            <a:r>
              <a:rPr lang="en-US" dirty="0"/>
              <a:t>.</a:t>
            </a:r>
          </a:p>
        </p:txBody>
      </p:sp>
      <p:cxnSp>
        <p:nvCxnSpPr>
          <p:cNvPr id="42" name="Straight Arrow Connector 41"/>
          <p:cNvCxnSpPr/>
          <p:nvPr/>
        </p:nvCxnSpPr>
        <p:spPr>
          <a:xfrm>
            <a:off x="4558937" y="1907177"/>
            <a:ext cx="1658983"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4512040" y="1439055"/>
            <a:ext cx="1933731" cy="430887"/>
          </a:xfrm>
          <a:prstGeom prst="rect">
            <a:avLst/>
          </a:prstGeom>
          <a:noFill/>
        </p:spPr>
        <p:txBody>
          <a:bodyPr wrap="square" rtlCol="0">
            <a:spAutoFit/>
          </a:bodyPr>
          <a:lstStyle/>
          <a:p>
            <a:pPr algn="ctr"/>
            <a:r>
              <a:rPr lang="en-US" sz="2200" dirty="0" smtClean="0"/>
              <a:t>Holds &gt;=26% </a:t>
            </a:r>
            <a:endParaRPr lang="en-US" sz="2200" dirty="0"/>
          </a:p>
        </p:txBody>
      </p:sp>
      <p:sp>
        <p:nvSpPr>
          <p:cNvPr id="23" name="TextBox 22"/>
          <p:cNvSpPr txBox="1"/>
          <p:nvPr/>
        </p:nvSpPr>
        <p:spPr>
          <a:xfrm>
            <a:off x="5953594" y="4259705"/>
            <a:ext cx="1933731" cy="430887"/>
          </a:xfrm>
          <a:prstGeom prst="rect">
            <a:avLst/>
          </a:prstGeom>
          <a:noFill/>
        </p:spPr>
        <p:txBody>
          <a:bodyPr wrap="square" rtlCol="0">
            <a:spAutoFit/>
          </a:bodyPr>
          <a:lstStyle/>
          <a:p>
            <a:pPr algn="ctr"/>
            <a:r>
              <a:rPr lang="en-US" sz="2200" dirty="0" smtClean="0"/>
              <a:t>Holds &gt;=26% </a:t>
            </a:r>
            <a:endParaRPr lang="en-US" sz="2200" dirty="0"/>
          </a:p>
        </p:txBody>
      </p:sp>
      <p:sp>
        <p:nvSpPr>
          <p:cNvPr id="25" name="TextBox 24"/>
          <p:cNvSpPr txBox="1"/>
          <p:nvPr/>
        </p:nvSpPr>
        <p:spPr>
          <a:xfrm>
            <a:off x="2973051" y="4322163"/>
            <a:ext cx="1933731" cy="430887"/>
          </a:xfrm>
          <a:prstGeom prst="rect">
            <a:avLst/>
          </a:prstGeom>
          <a:noFill/>
        </p:spPr>
        <p:txBody>
          <a:bodyPr wrap="square" rtlCol="0">
            <a:spAutoFit/>
          </a:bodyPr>
          <a:lstStyle/>
          <a:p>
            <a:pPr algn="ctr"/>
            <a:r>
              <a:rPr lang="en-US" sz="2200" dirty="0" smtClean="0"/>
              <a:t>Holds &gt;=26% </a:t>
            </a:r>
            <a:endParaRPr lang="en-US" sz="2200" dirty="0"/>
          </a:p>
        </p:txBody>
      </p:sp>
    </p:spTree>
    <p:extLst>
      <p:ext uri="{BB962C8B-B14F-4D97-AF65-F5344CB8AC3E}">
        <p14:creationId xmlns="" xmlns:p14="http://schemas.microsoft.com/office/powerpoint/2010/main" val="4223835861"/>
      </p:ext>
    </p:extLst>
  </p:cSld>
  <p:clrMapOvr>
    <a:masterClrMapping/>
  </p:clrMapOvr>
  <p:transition>
    <p:pull dir="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N" b="1" dirty="0" smtClean="0">
                <a:latin typeface="+mn-lt"/>
              </a:rPr>
              <a:t>Section 92A – Associated Enterprise</a:t>
            </a:r>
            <a:endParaRPr lang="en-IN" b="1" dirty="0">
              <a:latin typeface="+mn-lt"/>
            </a:endParaRPr>
          </a:p>
        </p:txBody>
      </p:sp>
      <p:sp>
        <p:nvSpPr>
          <p:cNvPr id="5" name="TextBox 4"/>
          <p:cNvSpPr txBox="1"/>
          <p:nvPr/>
        </p:nvSpPr>
        <p:spPr>
          <a:xfrm>
            <a:off x="1524000" y="1535668"/>
            <a:ext cx="6357257" cy="584775"/>
          </a:xfrm>
          <a:prstGeom prst="rect">
            <a:avLst/>
          </a:prstGeom>
          <a:noFill/>
        </p:spPr>
        <p:txBody>
          <a:bodyPr wrap="square" rtlCol="0">
            <a:spAutoFit/>
          </a:bodyPr>
          <a:lstStyle/>
          <a:p>
            <a:r>
              <a:rPr lang="en-IN" sz="3200" dirty="0" smtClean="0"/>
              <a:t>Section 92A (2) (e) &amp; (f)</a:t>
            </a:r>
            <a:endParaRPr lang="en-IN" sz="3200" dirty="0"/>
          </a:p>
        </p:txBody>
      </p:sp>
      <p:graphicFrame>
        <p:nvGraphicFramePr>
          <p:cNvPr id="2" name="Table 1"/>
          <p:cNvGraphicFramePr>
            <a:graphicFrameLocks noGrp="1"/>
          </p:cNvGraphicFramePr>
          <p:nvPr>
            <p:extLst>
              <p:ext uri="{D42A27DB-BD31-4B8C-83A1-F6EECF244321}">
                <p14:modId xmlns="" xmlns:p14="http://schemas.microsoft.com/office/powerpoint/2010/main" val="453378564"/>
              </p:ext>
            </p:extLst>
          </p:nvPr>
        </p:nvGraphicFramePr>
        <p:xfrm>
          <a:off x="2126129" y="2171942"/>
          <a:ext cx="8128000" cy="2346960"/>
        </p:xfrm>
        <a:graphic>
          <a:graphicData uri="http://schemas.openxmlformats.org/drawingml/2006/table">
            <a:tbl>
              <a:tblPr firstRow="1" bandRow="1">
                <a:tableStyleId>{BC89EF96-8CEA-46FF-86C4-4CE0E7609802}</a:tableStyleId>
              </a:tblPr>
              <a:tblGrid>
                <a:gridCol w="3240350"/>
                <a:gridCol w="4887650"/>
              </a:tblGrid>
              <a:tr h="370840">
                <a:tc gridSpan="2">
                  <a:txBody>
                    <a:bodyPr/>
                    <a:lstStyle/>
                    <a:p>
                      <a:pPr algn="ctr"/>
                      <a:r>
                        <a:rPr lang="en-IN" sz="2400" dirty="0" smtClean="0"/>
                        <a:t>DEEMED</a:t>
                      </a:r>
                      <a:r>
                        <a:rPr lang="en-IN" sz="2400" baseline="0" dirty="0" smtClean="0"/>
                        <a:t> ASSOCIATE ENTERPRISES</a:t>
                      </a:r>
                      <a:endParaRPr lang="en-IN" sz="2400" dirty="0"/>
                    </a:p>
                  </a:txBody>
                  <a:tcPr/>
                </a:tc>
                <a:tc hMerge="1">
                  <a:txBody>
                    <a:bodyPr/>
                    <a:lstStyle/>
                    <a:p>
                      <a:endParaRPr lang="en-IN"/>
                    </a:p>
                  </a:txBody>
                  <a:tcPr/>
                </a:tc>
              </a:tr>
              <a:tr h="370840">
                <a:tc gridSpan="2">
                  <a:txBody>
                    <a:bodyPr/>
                    <a:lstStyle/>
                    <a:p>
                      <a:pPr algn="ctr"/>
                      <a:r>
                        <a:rPr lang="en-IN" sz="2400" dirty="0" smtClean="0"/>
                        <a:t>MANAGEMENT</a:t>
                      </a:r>
                      <a:endParaRPr lang="en-IN" sz="2400" dirty="0"/>
                    </a:p>
                  </a:txBody>
                  <a:tcPr/>
                </a:tc>
                <a:tc hMerge="1">
                  <a:txBody>
                    <a:bodyPr/>
                    <a:lstStyle/>
                    <a:p>
                      <a:endParaRPr lang="en-IN"/>
                    </a:p>
                  </a:txBody>
                  <a:tcPr/>
                </a:tc>
              </a:tr>
              <a:tr h="370840">
                <a:tc>
                  <a:txBody>
                    <a:bodyPr/>
                    <a:lstStyle/>
                    <a:p>
                      <a:pPr algn="just"/>
                      <a:r>
                        <a:rPr lang="en-IN" sz="2200" dirty="0" smtClean="0"/>
                        <a:t>Appointment</a:t>
                      </a:r>
                      <a:r>
                        <a:rPr lang="en-IN" sz="2200" baseline="0" dirty="0" smtClean="0"/>
                        <a:t> of More than half(&gt;50%) of directors/ Members of Governing Board</a:t>
                      </a:r>
                      <a:endParaRPr lang="en-IN" sz="2200" dirty="0"/>
                    </a:p>
                  </a:txBody>
                  <a:tcPr/>
                </a:tc>
                <a:tc>
                  <a:txBody>
                    <a:bodyPr/>
                    <a:lstStyle/>
                    <a:p>
                      <a:pPr algn="just"/>
                      <a:r>
                        <a:rPr lang="en-IN" sz="2200" dirty="0" smtClean="0"/>
                        <a:t>Appointment of</a:t>
                      </a:r>
                      <a:r>
                        <a:rPr lang="en-IN" sz="2200" baseline="0" dirty="0" smtClean="0"/>
                        <a:t> One or More (&gt;=1) Executive Directors/ Executive Members</a:t>
                      </a:r>
                      <a:r>
                        <a:rPr lang="en-IN" sz="2400" baseline="0" dirty="0" smtClean="0"/>
                        <a:t> </a:t>
                      </a:r>
                      <a:endParaRPr lang="en-IN" sz="2400" dirty="0"/>
                    </a:p>
                  </a:txBody>
                  <a:tcPr/>
                </a:tc>
              </a:tr>
            </a:tbl>
          </a:graphicData>
        </a:graphic>
      </p:graphicFrame>
      <p:sp>
        <p:nvSpPr>
          <p:cNvPr id="4" name="Right Brace 3"/>
          <p:cNvSpPr/>
          <p:nvPr/>
        </p:nvSpPr>
        <p:spPr>
          <a:xfrm rot="5400000">
            <a:off x="5894327" y="1488436"/>
            <a:ext cx="652185" cy="6972303"/>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
        <p:nvSpPr>
          <p:cNvPr id="7" name="TextBox 6"/>
          <p:cNvSpPr txBox="1"/>
          <p:nvPr/>
        </p:nvSpPr>
        <p:spPr>
          <a:xfrm>
            <a:off x="3097012" y="5593094"/>
            <a:ext cx="6575612" cy="769441"/>
          </a:xfrm>
          <a:prstGeom prst="rect">
            <a:avLst/>
          </a:prstGeom>
          <a:noFill/>
        </p:spPr>
        <p:txBody>
          <a:bodyPr wrap="square" rtlCol="0">
            <a:spAutoFit/>
          </a:bodyPr>
          <a:lstStyle/>
          <a:p>
            <a:pPr marL="457200" indent="-457200">
              <a:buAutoNum type="alphaLcParenR"/>
            </a:pPr>
            <a:r>
              <a:rPr lang="en-IN" sz="2200" dirty="0" smtClean="0"/>
              <a:t>The Other Enterprise</a:t>
            </a:r>
          </a:p>
          <a:p>
            <a:pPr marL="457200" indent="-457200">
              <a:buAutoNum type="alphaLcParenR"/>
            </a:pPr>
            <a:r>
              <a:rPr lang="en-IN" sz="2200" dirty="0" smtClean="0"/>
              <a:t>The same person(s) in both the enterprises</a:t>
            </a:r>
            <a:endParaRPr lang="en-IN" sz="2200" dirty="0"/>
          </a:p>
        </p:txBody>
      </p:sp>
      <p:sp>
        <p:nvSpPr>
          <p:cNvPr id="8" name="TextBox 7"/>
          <p:cNvSpPr txBox="1"/>
          <p:nvPr/>
        </p:nvSpPr>
        <p:spPr>
          <a:xfrm>
            <a:off x="5701994" y="5189134"/>
            <a:ext cx="914400" cy="430887"/>
          </a:xfrm>
          <a:prstGeom prst="rect">
            <a:avLst/>
          </a:prstGeom>
          <a:noFill/>
        </p:spPr>
        <p:txBody>
          <a:bodyPr wrap="square" rtlCol="0">
            <a:spAutoFit/>
          </a:bodyPr>
          <a:lstStyle/>
          <a:p>
            <a:pPr algn="ctr"/>
            <a:r>
              <a:rPr lang="en-IN" sz="2200" dirty="0" smtClean="0"/>
              <a:t>By</a:t>
            </a:r>
            <a:endParaRPr lang="en-IN" sz="2200" dirty="0"/>
          </a:p>
        </p:txBody>
      </p:sp>
    </p:spTree>
    <p:extLst>
      <p:ext uri="{BB962C8B-B14F-4D97-AF65-F5344CB8AC3E}">
        <p14:creationId xmlns="" xmlns:p14="http://schemas.microsoft.com/office/powerpoint/2010/main" val="2097449002"/>
      </p:ext>
    </p:extLst>
  </p:cSld>
  <p:clrMapOvr>
    <a:masterClrMapping/>
  </p:clrMapOvr>
  <p:transition>
    <p:pull dir="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92927" y="624110"/>
            <a:ext cx="8904530" cy="739995"/>
          </a:xfrm>
        </p:spPr>
        <p:txBody>
          <a:bodyPr/>
          <a:lstStyle/>
          <a:p>
            <a:r>
              <a:rPr lang="en-IN" dirty="0" smtClean="0"/>
              <a:t>Section 92A – Associated Enterprise</a:t>
            </a:r>
            <a:endParaRPr lang="en-IN" dirty="0"/>
          </a:p>
        </p:txBody>
      </p:sp>
      <p:sp>
        <p:nvSpPr>
          <p:cNvPr id="10" name="Content Placeholder 9"/>
          <p:cNvSpPr>
            <a:spLocks noGrp="1"/>
          </p:cNvSpPr>
          <p:nvPr>
            <p:ph idx="1"/>
          </p:nvPr>
        </p:nvSpPr>
        <p:spPr>
          <a:xfrm>
            <a:off x="2007654" y="2476415"/>
            <a:ext cx="9308262" cy="4081782"/>
          </a:xfrm>
        </p:spPr>
        <p:txBody>
          <a:bodyPr>
            <a:normAutofit fontScale="92500" lnSpcReduction="20000"/>
          </a:bodyPr>
          <a:lstStyle/>
          <a:p>
            <a:r>
              <a:rPr lang="en-IN" sz="2400" dirty="0" smtClean="0">
                <a:solidFill>
                  <a:schemeClr val="tx1"/>
                </a:solidFill>
              </a:rPr>
              <a:t>c) Loan </a:t>
            </a:r>
            <a:r>
              <a:rPr lang="en-IN" sz="2400" b="1" dirty="0" smtClean="0">
                <a:solidFill>
                  <a:schemeClr val="tx1"/>
                </a:solidFill>
              </a:rPr>
              <a:t>&gt;=51%</a:t>
            </a:r>
            <a:r>
              <a:rPr lang="en-IN" sz="2400" dirty="0" smtClean="0">
                <a:solidFill>
                  <a:schemeClr val="tx1"/>
                </a:solidFill>
              </a:rPr>
              <a:t> of Book Value of </a:t>
            </a:r>
            <a:r>
              <a:rPr lang="en-IN" sz="2400" b="1" dirty="0" smtClean="0">
                <a:solidFill>
                  <a:schemeClr val="tx1"/>
                </a:solidFill>
              </a:rPr>
              <a:t>Total Assets</a:t>
            </a:r>
            <a:endParaRPr lang="en-IN" sz="2400" dirty="0" smtClean="0">
              <a:solidFill>
                <a:schemeClr val="tx1"/>
              </a:solidFill>
            </a:endParaRPr>
          </a:p>
          <a:p>
            <a:r>
              <a:rPr lang="en-IN" sz="2400" dirty="0" smtClean="0">
                <a:solidFill>
                  <a:schemeClr val="tx1"/>
                </a:solidFill>
              </a:rPr>
              <a:t>d) Guarantee </a:t>
            </a:r>
            <a:r>
              <a:rPr lang="en-IN" sz="2400" b="1" dirty="0" smtClean="0">
                <a:solidFill>
                  <a:schemeClr val="tx1"/>
                </a:solidFill>
              </a:rPr>
              <a:t>&gt;=10% </a:t>
            </a:r>
            <a:r>
              <a:rPr lang="en-IN" sz="2400" dirty="0" smtClean="0">
                <a:solidFill>
                  <a:schemeClr val="tx1"/>
                </a:solidFill>
              </a:rPr>
              <a:t>of total </a:t>
            </a:r>
            <a:r>
              <a:rPr lang="en-IN" sz="2400" b="1" dirty="0" smtClean="0">
                <a:solidFill>
                  <a:schemeClr val="tx1"/>
                </a:solidFill>
              </a:rPr>
              <a:t>borrowings</a:t>
            </a:r>
            <a:endParaRPr lang="en-IN" sz="2400" dirty="0" smtClean="0">
              <a:solidFill>
                <a:schemeClr val="tx1"/>
              </a:solidFill>
            </a:endParaRPr>
          </a:p>
          <a:p>
            <a:r>
              <a:rPr lang="en-IN" sz="2400" dirty="0" smtClean="0">
                <a:solidFill>
                  <a:schemeClr val="tx1"/>
                </a:solidFill>
              </a:rPr>
              <a:t>g) Use of know-how, copy right etc. of which other enterprise is owner</a:t>
            </a:r>
          </a:p>
          <a:p>
            <a:r>
              <a:rPr lang="en-IN" sz="2400" dirty="0" smtClean="0">
                <a:solidFill>
                  <a:schemeClr val="tx1"/>
                </a:solidFill>
              </a:rPr>
              <a:t>h) Purchase of </a:t>
            </a:r>
            <a:r>
              <a:rPr lang="en-IN" sz="2400" b="1" dirty="0" smtClean="0">
                <a:solidFill>
                  <a:schemeClr val="tx1"/>
                </a:solidFill>
              </a:rPr>
              <a:t>90% or more</a:t>
            </a:r>
            <a:r>
              <a:rPr lang="en-IN" sz="2400" dirty="0" smtClean="0">
                <a:solidFill>
                  <a:schemeClr val="tx1"/>
                </a:solidFill>
              </a:rPr>
              <a:t> raw material and consumables</a:t>
            </a:r>
          </a:p>
          <a:p>
            <a:r>
              <a:rPr lang="en-IN" sz="2400" dirty="0" smtClean="0">
                <a:solidFill>
                  <a:schemeClr val="tx1"/>
                </a:solidFill>
              </a:rPr>
              <a:t>i) Influencing the sale of goods and pricing thereof</a:t>
            </a:r>
          </a:p>
          <a:p>
            <a:r>
              <a:rPr lang="en-IN" sz="2400" dirty="0" smtClean="0">
                <a:solidFill>
                  <a:schemeClr val="tx1"/>
                </a:solidFill>
              </a:rPr>
              <a:t>j) Controlled by an Individual or his relative or jointly</a:t>
            </a:r>
          </a:p>
          <a:p>
            <a:r>
              <a:rPr lang="en-IN" sz="2400" dirty="0" smtClean="0">
                <a:solidFill>
                  <a:schemeClr val="tx1"/>
                </a:solidFill>
              </a:rPr>
              <a:t>k) Controlled by HUF, member of such HUF or relative of such member or jointly</a:t>
            </a:r>
          </a:p>
          <a:p>
            <a:r>
              <a:rPr lang="en-IN" sz="2400" dirty="0" smtClean="0">
                <a:solidFill>
                  <a:schemeClr val="tx1"/>
                </a:solidFill>
              </a:rPr>
              <a:t>l) </a:t>
            </a:r>
            <a:r>
              <a:rPr lang="en-IN" sz="2400" b="1" dirty="0" smtClean="0">
                <a:solidFill>
                  <a:schemeClr val="tx1"/>
                </a:solidFill>
              </a:rPr>
              <a:t>Firm/AOP/BOI &gt;= 10% </a:t>
            </a:r>
            <a:r>
              <a:rPr lang="en-IN" sz="2400" dirty="0" smtClean="0">
                <a:solidFill>
                  <a:schemeClr val="tx1"/>
                </a:solidFill>
              </a:rPr>
              <a:t>interest in such firm/AOP/BOI</a:t>
            </a:r>
          </a:p>
          <a:p>
            <a:r>
              <a:rPr lang="en-IN" sz="2400" dirty="0" smtClean="0">
                <a:solidFill>
                  <a:schemeClr val="tx1"/>
                </a:solidFill>
              </a:rPr>
              <a:t>m) There exists between two enterprises, any relation of mutual interest, as may be prescribed.</a:t>
            </a:r>
          </a:p>
          <a:p>
            <a:endParaRPr lang="en-IN" dirty="0"/>
          </a:p>
        </p:txBody>
      </p:sp>
      <p:sp>
        <p:nvSpPr>
          <p:cNvPr id="5" name="TextBox 4"/>
          <p:cNvSpPr txBox="1"/>
          <p:nvPr/>
        </p:nvSpPr>
        <p:spPr>
          <a:xfrm>
            <a:off x="2307458" y="1333963"/>
            <a:ext cx="7485529" cy="584775"/>
          </a:xfrm>
          <a:prstGeom prst="rect">
            <a:avLst/>
          </a:prstGeom>
          <a:noFill/>
        </p:spPr>
        <p:txBody>
          <a:bodyPr wrap="square" rtlCol="0">
            <a:spAutoFit/>
          </a:bodyPr>
          <a:lstStyle/>
          <a:p>
            <a:r>
              <a:rPr lang="en-IN" sz="3200" dirty="0" smtClean="0"/>
              <a:t>Section 92A (2) (c) to (m) except (e) &amp; (f)</a:t>
            </a:r>
            <a:endParaRPr lang="en-IN" sz="3200" dirty="0"/>
          </a:p>
        </p:txBody>
      </p:sp>
      <p:graphicFrame>
        <p:nvGraphicFramePr>
          <p:cNvPr id="6" name="Table 5"/>
          <p:cNvGraphicFramePr>
            <a:graphicFrameLocks noGrp="1"/>
          </p:cNvGraphicFramePr>
          <p:nvPr>
            <p:extLst>
              <p:ext uri="{D42A27DB-BD31-4B8C-83A1-F6EECF244321}">
                <p14:modId xmlns="" xmlns:p14="http://schemas.microsoft.com/office/powerpoint/2010/main" val="3687821626"/>
              </p:ext>
            </p:extLst>
          </p:nvPr>
        </p:nvGraphicFramePr>
        <p:xfrm>
          <a:off x="2247152" y="1943346"/>
          <a:ext cx="8128000" cy="457200"/>
        </p:xfrm>
        <a:graphic>
          <a:graphicData uri="http://schemas.openxmlformats.org/drawingml/2006/table">
            <a:tbl>
              <a:tblPr firstRow="1" bandRow="1">
                <a:tableStyleId>{5C22544A-7EE6-4342-B048-85BDC9FD1C3A}</a:tableStyleId>
              </a:tblPr>
              <a:tblGrid>
                <a:gridCol w="8128000"/>
              </a:tblGrid>
              <a:tr h="370840">
                <a:tc>
                  <a:txBody>
                    <a:bodyPr/>
                    <a:lstStyle/>
                    <a:p>
                      <a:pPr algn="ctr"/>
                      <a:r>
                        <a:rPr lang="en-IN" sz="2400" dirty="0" smtClean="0"/>
                        <a:t>CONTROL</a:t>
                      </a:r>
                      <a:endParaRPr lang="en-IN" sz="2400" dirty="0"/>
                    </a:p>
                  </a:txBody>
                  <a:tcPr/>
                </a:tc>
              </a:tr>
            </a:tbl>
          </a:graphicData>
        </a:graphic>
      </p:graphicFrame>
    </p:spTree>
    <p:extLst>
      <p:ext uri="{BB962C8B-B14F-4D97-AF65-F5344CB8AC3E}">
        <p14:creationId xmlns="" xmlns:p14="http://schemas.microsoft.com/office/powerpoint/2010/main" val="3230240601"/>
      </p:ext>
    </p:extLst>
  </p:cSld>
  <p:clrMapOvr>
    <a:masterClrMapping/>
  </p:clrMapOvr>
  <p:transition>
    <p:pull dir="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6366" y="624110"/>
            <a:ext cx="9558247" cy="760553"/>
          </a:xfrm>
        </p:spPr>
        <p:txBody>
          <a:bodyPr/>
          <a:lstStyle/>
          <a:p>
            <a:r>
              <a:rPr lang="en-IN" b="1" dirty="0" smtClean="0">
                <a:solidFill>
                  <a:schemeClr val="tx1"/>
                </a:solidFill>
                <a:latin typeface="+mn-lt"/>
              </a:rPr>
              <a:t>Sec 92F - Arm’s Length Price (ALP)</a:t>
            </a:r>
            <a:endParaRPr lang="en-US" b="1" dirty="0">
              <a:solidFill>
                <a:schemeClr val="tx1"/>
              </a:solidFill>
              <a:latin typeface="+mn-lt"/>
            </a:endParaRPr>
          </a:p>
        </p:txBody>
      </p:sp>
      <p:sp>
        <p:nvSpPr>
          <p:cNvPr id="5" name="Oval 4"/>
          <p:cNvSpPr/>
          <p:nvPr/>
        </p:nvSpPr>
        <p:spPr>
          <a:xfrm>
            <a:off x="2050868" y="1841863"/>
            <a:ext cx="2847703" cy="12148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 Ltd.</a:t>
            </a:r>
            <a:endParaRPr lang="en-US" dirty="0"/>
          </a:p>
        </p:txBody>
      </p:sp>
      <p:sp>
        <p:nvSpPr>
          <p:cNvPr id="6" name="Oval 5"/>
          <p:cNvSpPr/>
          <p:nvPr/>
        </p:nvSpPr>
        <p:spPr>
          <a:xfrm>
            <a:off x="7471956" y="1881052"/>
            <a:ext cx="2873828" cy="116259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 ltd.</a:t>
            </a:r>
            <a:endParaRPr lang="en-US" dirty="0"/>
          </a:p>
        </p:txBody>
      </p:sp>
      <p:cxnSp>
        <p:nvCxnSpPr>
          <p:cNvPr id="8" name="Straight Arrow Connector 7"/>
          <p:cNvCxnSpPr>
            <a:stCxn id="5" idx="6"/>
            <a:endCxn id="6" idx="2"/>
          </p:cNvCxnSpPr>
          <p:nvPr/>
        </p:nvCxnSpPr>
        <p:spPr>
          <a:xfrm>
            <a:off x="4898571" y="2449286"/>
            <a:ext cx="2573385" cy="13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5" idx="4"/>
          </p:cNvCxnSpPr>
          <p:nvPr/>
        </p:nvCxnSpPr>
        <p:spPr>
          <a:xfrm rot="16200000" flipH="1">
            <a:off x="3050177" y="3481251"/>
            <a:ext cx="862148" cy="13063"/>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3487783" y="3918857"/>
            <a:ext cx="5473337" cy="13062"/>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16200000" flipH="1">
            <a:off x="8484327" y="3468189"/>
            <a:ext cx="914399" cy="13061"/>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rot="5400000">
            <a:off x="5904412" y="4258493"/>
            <a:ext cx="705395"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4898574" y="1463042"/>
            <a:ext cx="2608406" cy="707886"/>
          </a:xfrm>
          <a:prstGeom prst="rect">
            <a:avLst/>
          </a:prstGeom>
          <a:noFill/>
        </p:spPr>
        <p:txBody>
          <a:bodyPr wrap="none" rtlCol="0">
            <a:spAutoFit/>
          </a:bodyPr>
          <a:lstStyle/>
          <a:p>
            <a:r>
              <a:rPr lang="en-US" sz="2000" dirty="0" smtClean="0"/>
              <a:t>Transactions under </a:t>
            </a:r>
          </a:p>
          <a:p>
            <a:r>
              <a:rPr lang="en-US" sz="2000" dirty="0" smtClean="0"/>
              <a:t>uncontrolled conditions</a:t>
            </a:r>
            <a:endParaRPr lang="en-US" sz="2000" dirty="0"/>
          </a:p>
        </p:txBody>
      </p:sp>
      <p:sp>
        <p:nvSpPr>
          <p:cNvPr id="33" name="TextBox 32"/>
          <p:cNvSpPr txBox="1"/>
          <p:nvPr/>
        </p:nvSpPr>
        <p:spPr>
          <a:xfrm>
            <a:off x="4924697" y="4637306"/>
            <a:ext cx="2666114" cy="400110"/>
          </a:xfrm>
          <a:prstGeom prst="rect">
            <a:avLst/>
          </a:prstGeom>
          <a:noFill/>
        </p:spPr>
        <p:txBody>
          <a:bodyPr wrap="none" rtlCol="0">
            <a:spAutoFit/>
          </a:bodyPr>
          <a:lstStyle/>
          <a:p>
            <a:r>
              <a:rPr lang="en-US" sz="2000" dirty="0" smtClean="0"/>
              <a:t>Independent Enterprises</a:t>
            </a:r>
            <a:endParaRPr lang="en-US" sz="2000" dirty="0"/>
          </a:p>
        </p:txBody>
      </p:sp>
    </p:spTree>
  </p:cSld>
  <p:clrMapOvr>
    <a:masterClrMapping/>
  </p:clrMapOvr>
  <p:transition>
    <p:pull dir="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88761" y="1319133"/>
            <a:ext cx="8664314" cy="1569660"/>
          </a:xfrm>
          <a:prstGeom prst="rect">
            <a:avLst/>
          </a:prstGeom>
          <a:noFill/>
        </p:spPr>
        <p:txBody>
          <a:bodyPr wrap="square" rtlCol="0">
            <a:spAutoFit/>
          </a:bodyPr>
          <a:lstStyle/>
          <a:p>
            <a:pPr>
              <a:buFont typeface="Wingdings" pitchFamily="2" charset="2"/>
              <a:buChar char="Ø"/>
            </a:pPr>
            <a:r>
              <a:rPr lang="en-IN" sz="2400" dirty="0" smtClean="0"/>
              <a:t> When 2 or more Associated Enterprises enters into an International Transaction, then the provisions of Transfer Pricing will apply.</a:t>
            </a:r>
          </a:p>
          <a:p>
            <a:endParaRPr lang="en-US" sz="2400" dirty="0"/>
          </a:p>
        </p:txBody>
      </p:sp>
      <p:sp>
        <p:nvSpPr>
          <p:cNvPr id="3" name="Rounded Rectangle 2"/>
          <p:cNvSpPr/>
          <p:nvPr/>
        </p:nvSpPr>
        <p:spPr>
          <a:xfrm>
            <a:off x="3648466" y="2833142"/>
            <a:ext cx="1304144" cy="82445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IN" sz="2200" b="1" dirty="0" smtClean="0"/>
              <a:t> A Ltd</a:t>
            </a:r>
          </a:p>
          <a:p>
            <a:pPr algn="ctr"/>
            <a:r>
              <a:rPr lang="en-IN" sz="2200" b="1" dirty="0" smtClean="0"/>
              <a:t>India</a:t>
            </a:r>
            <a:endParaRPr lang="en-US" sz="2200" dirty="0"/>
          </a:p>
        </p:txBody>
      </p:sp>
      <p:sp>
        <p:nvSpPr>
          <p:cNvPr id="6" name="Rounded Rectangle 5"/>
          <p:cNvSpPr/>
          <p:nvPr/>
        </p:nvSpPr>
        <p:spPr>
          <a:xfrm>
            <a:off x="6993736" y="2850632"/>
            <a:ext cx="1304144" cy="82445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IN" sz="2200" b="1" dirty="0" smtClean="0"/>
              <a:t> B Ltd</a:t>
            </a:r>
          </a:p>
          <a:p>
            <a:pPr algn="ctr"/>
            <a:r>
              <a:rPr lang="en-IN" sz="2200" b="1" dirty="0" smtClean="0"/>
              <a:t>USA</a:t>
            </a:r>
            <a:endParaRPr lang="en-US" sz="2200" dirty="0"/>
          </a:p>
        </p:txBody>
      </p:sp>
      <p:cxnSp>
        <p:nvCxnSpPr>
          <p:cNvPr id="8" name="Straight Arrow Connector 7"/>
          <p:cNvCxnSpPr/>
          <p:nvPr/>
        </p:nvCxnSpPr>
        <p:spPr>
          <a:xfrm>
            <a:off x="4931764" y="3207895"/>
            <a:ext cx="2061972" cy="999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5261548" y="2683239"/>
            <a:ext cx="1244183" cy="461665"/>
          </a:xfrm>
          <a:prstGeom prst="rect">
            <a:avLst/>
          </a:prstGeom>
          <a:noFill/>
        </p:spPr>
        <p:txBody>
          <a:bodyPr wrap="square" rtlCol="0">
            <a:spAutoFit/>
          </a:bodyPr>
          <a:lstStyle/>
          <a:p>
            <a:r>
              <a:rPr lang="en-IN" sz="2400" dirty="0" smtClean="0"/>
              <a:t>     </a:t>
            </a:r>
            <a:r>
              <a:rPr lang="en-IN" sz="2400" b="1" dirty="0" smtClean="0"/>
              <a:t>AE</a:t>
            </a:r>
            <a:endParaRPr lang="en-US" sz="2400" b="1" dirty="0"/>
          </a:p>
        </p:txBody>
      </p:sp>
      <p:sp>
        <p:nvSpPr>
          <p:cNvPr id="15" name="TextBox 14"/>
          <p:cNvSpPr txBox="1"/>
          <p:nvPr/>
        </p:nvSpPr>
        <p:spPr>
          <a:xfrm>
            <a:off x="5066675" y="3282846"/>
            <a:ext cx="1678899" cy="707886"/>
          </a:xfrm>
          <a:prstGeom prst="rect">
            <a:avLst/>
          </a:prstGeom>
          <a:noFill/>
        </p:spPr>
        <p:txBody>
          <a:bodyPr wrap="square" rtlCol="0">
            <a:spAutoFit/>
          </a:bodyPr>
          <a:lstStyle/>
          <a:p>
            <a:r>
              <a:rPr lang="en-IN" sz="2000" b="1" dirty="0" smtClean="0"/>
              <a:t>Selling pens at Rs.100</a:t>
            </a:r>
            <a:endParaRPr lang="en-US" sz="2000" b="1" dirty="0"/>
          </a:p>
        </p:txBody>
      </p:sp>
      <p:sp>
        <p:nvSpPr>
          <p:cNvPr id="16" name="TextBox 15"/>
          <p:cNvSpPr txBox="1"/>
          <p:nvPr/>
        </p:nvSpPr>
        <p:spPr>
          <a:xfrm>
            <a:off x="74951" y="-59960"/>
            <a:ext cx="12191999" cy="623454"/>
          </a:xfrm>
          <a:prstGeom prst="rect">
            <a:avLst/>
          </a:prstGeom>
          <a:solidFill>
            <a:srgbClr val="002060"/>
          </a:solidFill>
          <a:effectLst>
            <a:softEdge rad="63500"/>
          </a:effectLst>
        </p:spPr>
        <p:txBody>
          <a:bodyPr vert="horz" lIns="91440" tIns="45720" rIns="91440" bIns="45720" rtlCol="0" anchor="b">
            <a:noAutofit/>
          </a:bodyPr>
          <a:lstStyle>
            <a:defPPr>
              <a:defRPr lang="en-US"/>
            </a:defPPr>
            <a:lvl1pPr algn="ctr">
              <a:lnSpc>
                <a:spcPct val="90000"/>
              </a:lnSpc>
              <a:spcBef>
                <a:spcPct val="0"/>
              </a:spcBef>
              <a:buNone/>
              <a:defRPr sz="2600" b="1">
                <a:solidFill>
                  <a:srgbClr val="FF0000"/>
                </a:solidFill>
                <a:latin typeface="+mj-lt"/>
                <a:ea typeface="+mj-ea"/>
                <a:cs typeface="+mj-cs"/>
              </a:defRPr>
            </a:lvl1pPr>
          </a:lstStyle>
          <a:p>
            <a:r>
              <a:rPr lang="en-IN" sz="3200" dirty="0" smtClean="0">
                <a:solidFill>
                  <a:schemeClr val="bg1"/>
                </a:solidFill>
                <a:latin typeface="Cambria" panose="02040503050406030204" pitchFamily="18" charset="0"/>
              </a:rPr>
              <a:t>A small recap....</a:t>
            </a:r>
            <a:endParaRPr lang="en-US" sz="3200" dirty="0">
              <a:solidFill>
                <a:schemeClr val="bg1"/>
              </a:solidFill>
              <a:latin typeface="Cambria" panose="02040503050406030204" pitchFamily="18" charset="0"/>
            </a:endParaRPr>
          </a:p>
        </p:txBody>
      </p:sp>
      <p:sp>
        <p:nvSpPr>
          <p:cNvPr id="17" name="Rounded Rectangle 16"/>
          <p:cNvSpPr/>
          <p:nvPr/>
        </p:nvSpPr>
        <p:spPr>
          <a:xfrm>
            <a:off x="3635976" y="4874282"/>
            <a:ext cx="1304144" cy="82445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IN" sz="2200" b="1" dirty="0" smtClean="0"/>
              <a:t> C Ltd</a:t>
            </a:r>
          </a:p>
          <a:p>
            <a:pPr algn="ctr"/>
            <a:r>
              <a:rPr lang="en-IN" sz="2200" b="1" dirty="0" smtClean="0"/>
              <a:t>India</a:t>
            </a:r>
            <a:endParaRPr lang="en-US" sz="2200" dirty="0"/>
          </a:p>
        </p:txBody>
      </p:sp>
      <p:sp>
        <p:nvSpPr>
          <p:cNvPr id="18" name="Rounded Rectangle 17"/>
          <p:cNvSpPr/>
          <p:nvPr/>
        </p:nvSpPr>
        <p:spPr>
          <a:xfrm>
            <a:off x="7068722" y="4889289"/>
            <a:ext cx="1304144" cy="82445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IN" sz="2200" b="1" dirty="0" smtClean="0"/>
              <a:t> D Ltd</a:t>
            </a:r>
          </a:p>
          <a:p>
            <a:pPr algn="ctr"/>
            <a:r>
              <a:rPr lang="en-IN" sz="2200" b="1" dirty="0" smtClean="0"/>
              <a:t>India</a:t>
            </a:r>
            <a:endParaRPr lang="en-US" sz="2200" dirty="0"/>
          </a:p>
        </p:txBody>
      </p:sp>
      <p:cxnSp>
        <p:nvCxnSpPr>
          <p:cNvPr id="19" name="Straight Arrow Connector 18"/>
          <p:cNvCxnSpPr/>
          <p:nvPr/>
        </p:nvCxnSpPr>
        <p:spPr>
          <a:xfrm>
            <a:off x="4994224" y="5308995"/>
            <a:ext cx="2061972" cy="999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366479" y="4766872"/>
            <a:ext cx="1291652" cy="461665"/>
          </a:xfrm>
          <a:prstGeom prst="rect">
            <a:avLst/>
          </a:prstGeom>
          <a:noFill/>
        </p:spPr>
        <p:txBody>
          <a:bodyPr wrap="square" rtlCol="0">
            <a:spAutoFit/>
          </a:bodyPr>
          <a:lstStyle/>
          <a:p>
            <a:r>
              <a:rPr lang="en-IN" sz="2400" dirty="0" smtClean="0"/>
              <a:t> </a:t>
            </a:r>
            <a:r>
              <a:rPr lang="en-IN" sz="2400" b="1" dirty="0" smtClean="0"/>
              <a:t>Non AE</a:t>
            </a:r>
            <a:endParaRPr lang="en-US" sz="2400" b="1" dirty="0"/>
          </a:p>
        </p:txBody>
      </p:sp>
      <p:sp>
        <p:nvSpPr>
          <p:cNvPr id="21" name="TextBox 20"/>
          <p:cNvSpPr txBox="1"/>
          <p:nvPr/>
        </p:nvSpPr>
        <p:spPr>
          <a:xfrm>
            <a:off x="5219075" y="5458896"/>
            <a:ext cx="1678899" cy="1015663"/>
          </a:xfrm>
          <a:prstGeom prst="rect">
            <a:avLst/>
          </a:prstGeom>
          <a:noFill/>
        </p:spPr>
        <p:txBody>
          <a:bodyPr wrap="square" rtlCol="0">
            <a:spAutoFit/>
          </a:bodyPr>
          <a:lstStyle/>
          <a:p>
            <a:r>
              <a:rPr lang="en-IN" sz="2000" b="1" dirty="0" smtClean="0"/>
              <a:t>Selling pens at Rs.120 = ALP</a:t>
            </a:r>
            <a:endParaRPr lang="en-US" sz="2000" b="1" dirty="0"/>
          </a:p>
        </p:txBody>
      </p:sp>
    </p:spTree>
  </p:cSld>
  <p:clrMapOvr>
    <a:masterClrMapping/>
  </p:clrMapOvr>
  <p:transition>
    <p:pull dir="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p:cNvSpPr>
          <p:nvPr/>
        </p:nvSpPr>
        <p:spPr>
          <a:xfrm>
            <a:off x="1918741" y="884420"/>
            <a:ext cx="9593705" cy="5170646"/>
          </a:xfrm>
          <a:prstGeom prst="rect">
            <a:avLst/>
          </a:prstGeom>
          <a:noFill/>
        </p:spPr>
        <p:txBody>
          <a:bodyPr wrap="square" rtlCol="0" anchor="t" anchorCtr="0">
            <a:spAutoFit/>
          </a:bodyPr>
          <a:lstStyle/>
          <a:p>
            <a:pPr marL="342900" indent="-342900">
              <a:lnSpc>
                <a:spcPct val="150000"/>
              </a:lnSpc>
              <a:buFont typeface="Wingdings" panose="05000000000000000000" pitchFamily="2" charset="2"/>
              <a:buChar char="ü"/>
            </a:pPr>
            <a:r>
              <a:rPr lang="en-US" sz="2200" dirty="0" smtClean="0">
                <a:solidFill>
                  <a:schemeClr val="dk1"/>
                </a:solidFill>
              </a:rPr>
              <a:t>In </a:t>
            </a:r>
            <a:r>
              <a:rPr lang="en-US" sz="2200" dirty="0">
                <a:solidFill>
                  <a:schemeClr val="dk1"/>
                </a:solidFill>
              </a:rPr>
              <a:t>Computation of Arm’s Length Price, the entity whose profit margin is taken up for comparison is known as “Tested Party”</a:t>
            </a:r>
          </a:p>
          <a:p>
            <a:pPr marL="342900" indent="-342900">
              <a:lnSpc>
                <a:spcPct val="150000"/>
              </a:lnSpc>
              <a:buFont typeface="Wingdings" panose="05000000000000000000" pitchFamily="2" charset="2"/>
              <a:buChar char="ü"/>
            </a:pPr>
            <a:r>
              <a:rPr lang="en-US" sz="2200" dirty="0">
                <a:solidFill>
                  <a:schemeClr val="dk1"/>
                </a:solidFill>
              </a:rPr>
              <a:t>Identification of the tested party is very important as it also determines the selection of </a:t>
            </a:r>
            <a:r>
              <a:rPr lang="en-US" sz="2200" dirty="0" smtClean="0">
                <a:solidFill>
                  <a:schemeClr val="dk1"/>
                </a:solidFill>
              </a:rPr>
              <a:t>comparables.</a:t>
            </a:r>
          </a:p>
          <a:p>
            <a:pPr marL="342900" indent="-342900">
              <a:lnSpc>
                <a:spcPct val="150000"/>
              </a:lnSpc>
              <a:buFont typeface="Wingdings" panose="05000000000000000000" pitchFamily="2" charset="2"/>
              <a:buChar char="ü"/>
            </a:pPr>
            <a:r>
              <a:rPr lang="en-US" sz="2200" dirty="0" smtClean="0">
                <a:solidFill>
                  <a:schemeClr val="dk1"/>
                </a:solidFill>
              </a:rPr>
              <a:t>Which </a:t>
            </a:r>
            <a:r>
              <a:rPr lang="en-US" sz="2200" dirty="0">
                <a:solidFill>
                  <a:schemeClr val="dk1"/>
                </a:solidFill>
              </a:rPr>
              <a:t>party should be selected as Tested Party?</a:t>
            </a:r>
          </a:p>
          <a:p>
            <a:pPr>
              <a:lnSpc>
                <a:spcPct val="150000"/>
              </a:lnSpc>
            </a:pPr>
            <a:r>
              <a:rPr lang="en-US" sz="2200" dirty="0">
                <a:solidFill>
                  <a:schemeClr val="dk1"/>
                </a:solidFill>
              </a:rPr>
              <a:t>	</a:t>
            </a:r>
            <a:r>
              <a:rPr lang="en-US" sz="2200" dirty="0" smtClean="0">
                <a:solidFill>
                  <a:schemeClr val="dk1"/>
                </a:solidFill>
              </a:rPr>
              <a:t>-</a:t>
            </a:r>
            <a:r>
              <a:rPr lang="en-US" sz="2200" dirty="0" err="1" smtClean="0">
                <a:solidFill>
                  <a:schemeClr val="dk1"/>
                </a:solidFill>
              </a:rPr>
              <a:t>Assessee</a:t>
            </a:r>
            <a:r>
              <a:rPr lang="en-US" sz="2200" dirty="0" smtClean="0">
                <a:solidFill>
                  <a:schemeClr val="dk1"/>
                </a:solidFill>
              </a:rPr>
              <a:t> </a:t>
            </a:r>
            <a:r>
              <a:rPr lang="en-US" sz="2200" dirty="0">
                <a:solidFill>
                  <a:schemeClr val="dk1"/>
                </a:solidFill>
              </a:rPr>
              <a:t>or Associated </a:t>
            </a:r>
            <a:r>
              <a:rPr lang="en-US" sz="2200" dirty="0" smtClean="0">
                <a:solidFill>
                  <a:schemeClr val="dk1"/>
                </a:solidFill>
              </a:rPr>
              <a:t>Enterprise</a:t>
            </a:r>
          </a:p>
          <a:p>
            <a:pPr>
              <a:lnSpc>
                <a:spcPct val="150000"/>
              </a:lnSpc>
              <a:buFont typeface="Wingdings" pitchFamily="2" charset="2"/>
              <a:buChar char="ü"/>
            </a:pPr>
            <a:r>
              <a:rPr lang="en-IN" sz="2200" dirty="0" smtClean="0">
                <a:solidFill>
                  <a:schemeClr val="dk1"/>
                </a:solidFill>
              </a:rPr>
              <a:t> Tested Party should be selected based on: </a:t>
            </a:r>
          </a:p>
          <a:p>
            <a:pPr lvl="1">
              <a:lnSpc>
                <a:spcPct val="150000"/>
              </a:lnSpc>
              <a:buFontTx/>
              <a:buChar char="-"/>
            </a:pPr>
            <a:r>
              <a:rPr lang="en-IN" sz="2200" dirty="0" smtClean="0">
                <a:solidFill>
                  <a:schemeClr val="dk1"/>
                </a:solidFill>
              </a:rPr>
              <a:t>for which most reliable comparable can be found	</a:t>
            </a:r>
          </a:p>
          <a:p>
            <a:pPr>
              <a:lnSpc>
                <a:spcPct val="150000"/>
              </a:lnSpc>
            </a:pPr>
            <a:r>
              <a:rPr lang="en-IN" sz="2200" dirty="0" smtClean="0">
                <a:solidFill>
                  <a:schemeClr val="dk1"/>
                </a:solidFill>
              </a:rPr>
              <a:t>	-with less complex functional analysis</a:t>
            </a:r>
            <a:endParaRPr lang="en-US" sz="2200" dirty="0">
              <a:solidFill>
                <a:schemeClr val="dk1"/>
              </a:solidFill>
            </a:endParaRPr>
          </a:p>
          <a:p>
            <a:pPr>
              <a:lnSpc>
                <a:spcPct val="150000"/>
              </a:lnSpc>
            </a:pPr>
            <a:endParaRPr lang="en-US" sz="2200" dirty="0"/>
          </a:p>
        </p:txBody>
      </p:sp>
      <p:sp>
        <p:nvSpPr>
          <p:cNvPr id="3" name="TextBox 2"/>
          <p:cNvSpPr txBox="1"/>
          <p:nvPr/>
        </p:nvSpPr>
        <p:spPr>
          <a:xfrm>
            <a:off x="53008" y="-53008"/>
            <a:ext cx="12191999" cy="609600"/>
          </a:xfrm>
          <a:prstGeom prst="rect">
            <a:avLst/>
          </a:prstGeom>
          <a:solidFill>
            <a:srgbClr val="002060"/>
          </a:solidFill>
          <a:effectLst>
            <a:softEdge rad="63500"/>
          </a:effectLst>
        </p:spPr>
        <p:txBody>
          <a:bodyPr vert="horz" lIns="91440" tIns="45720" rIns="91440" bIns="45720" rtlCol="0" anchor="b">
            <a:noAutofit/>
          </a:bodyPr>
          <a:lstStyle>
            <a:defPPr>
              <a:defRPr lang="en-US"/>
            </a:defPPr>
            <a:lvl1pPr algn="ctr">
              <a:lnSpc>
                <a:spcPct val="90000"/>
              </a:lnSpc>
              <a:spcBef>
                <a:spcPct val="0"/>
              </a:spcBef>
              <a:buNone/>
              <a:defRPr sz="2600" b="1">
                <a:solidFill>
                  <a:srgbClr val="FF0000"/>
                </a:solidFill>
                <a:latin typeface="+mj-lt"/>
                <a:ea typeface="+mj-ea"/>
                <a:cs typeface="+mj-cs"/>
              </a:defRPr>
            </a:lvl1pPr>
          </a:lstStyle>
          <a:p>
            <a:r>
              <a:rPr lang="en-US" sz="3200" dirty="0">
                <a:solidFill>
                  <a:schemeClr val="bg1"/>
                </a:solidFill>
                <a:latin typeface="Cambria" panose="02040503050406030204" pitchFamily="18" charset="0"/>
              </a:rPr>
              <a:t>What is Tested Party</a:t>
            </a:r>
          </a:p>
        </p:txBody>
      </p:sp>
    </p:spTree>
    <p:extLst>
      <p:ext uri="{BB962C8B-B14F-4D97-AF65-F5344CB8AC3E}">
        <p14:creationId xmlns="" xmlns:p14="http://schemas.microsoft.com/office/powerpoint/2010/main" val="4162649041"/>
      </p:ext>
    </p:extLst>
  </p:cSld>
  <p:clrMapOvr>
    <a:masterClrMapping/>
  </p:clrMapOvr>
  <p:transition>
    <p:pull dir="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6" y="624110"/>
            <a:ext cx="9099402" cy="4487536"/>
          </a:xfrm>
        </p:spPr>
        <p:txBody>
          <a:bodyPr/>
          <a:lstStyle/>
          <a:p>
            <a:r>
              <a:rPr lang="en-US" dirty="0" smtClean="0">
                <a:latin typeface="Cambria" panose="02040503050406030204" pitchFamily="18" charset="0"/>
              </a:rPr>
              <a:t/>
            </a:r>
            <a:br>
              <a:rPr lang="en-US" dirty="0" smtClean="0">
                <a:latin typeface="Cambria" panose="02040503050406030204" pitchFamily="18" charset="0"/>
              </a:rPr>
            </a:br>
            <a:endParaRPr lang="en-US" dirty="0"/>
          </a:p>
        </p:txBody>
      </p:sp>
      <p:graphicFrame>
        <p:nvGraphicFramePr>
          <p:cNvPr id="4" name="Table 3"/>
          <p:cNvGraphicFramePr>
            <a:graphicFrameLocks noGrp="1"/>
          </p:cNvGraphicFramePr>
          <p:nvPr/>
        </p:nvGraphicFramePr>
        <p:xfrm>
          <a:off x="2032000" y="1325216"/>
          <a:ext cx="8128000" cy="3803375"/>
        </p:xfrm>
        <a:graphic>
          <a:graphicData uri="http://schemas.openxmlformats.org/drawingml/2006/table">
            <a:tbl>
              <a:tblPr firstRow="1" bandRow="1">
                <a:tableStyleId>{BC89EF96-8CEA-46FF-86C4-4CE0E7609802}</a:tableStyleId>
              </a:tblPr>
              <a:tblGrid>
                <a:gridCol w="4064000"/>
                <a:gridCol w="4064000"/>
              </a:tblGrid>
              <a:tr h="443727">
                <a:tc>
                  <a:txBody>
                    <a:bodyPr/>
                    <a:lstStyle/>
                    <a:p>
                      <a:pPr algn="ctr"/>
                      <a:r>
                        <a:rPr lang="en-US" sz="2200" dirty="0" smtClean="0"/>
                        <a:t>Methods</a:t>
                      </a:r>
                      <a:endParaRPr lang="en-US" sz="2200" dirty="0">
                        <a:solidFill>
                          <a:schemeClr val="tx1"/>
                        </a:solidFill>
                        <a:latin typeface="Times New Roman (Body)"/>
                      </a:endParaRPr>
                    </a:p>
                  </a:txBody>
                  <a:tcPr/>
                </a:tc>
                <a:tc>
                  <a:txBody>
                    <a:bodyPr/>
                    <a:lstStyle/>
                    <a:p>
                      <a:endParaRPr lang="en-US" sz="2200" dirty="0">
                        <a:latin typeface="Times New Roman (Body)"/>
                      </a:endParaRPr>
                    </a:p>
                  </a:txBody>
                  <a:tcPr/>
                </a:tc>
              </a:tr>
              <a:tr h="792370">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en-US" sz="2200" u="none" dirty="0" smtClean="0"/>
                        <a:t>Comparable Uncontrolled Price Method</a:t>
                      </a:r>
                      <a:endParaRPr lang="en-US" sz="2400" u="none" dirty="0" smtClean="0">
                        <a:solidFill>
                          <a:schemeClr val="tx1"/>
                        </a:solidFill>
                      </a:endParaRPr>
                    </a:p>
                  </a:txBody>
                  <a:tcPr/>
                </a:tc>
                <a:tc rowSpan="3">
                  <a:txBody>
                    <a:bodyPr/>
                    <a:lstStyle/>
                    <a:p>
                      <a:pPr algn="ctr"/>
                      <a:r>
                        <a:rPr lang="en-IN" sz="2200" dirty="0" smtClean="0"/>
                        <a:t>Traditional transaction method</a:t>
                      </a:r>
                      <a:endParaRPr lang="en-US" sz="2200" dirty="0">
                        <a:solidFill>
                          <a:schemeClr val="tx1"/>
                        </a:solidFill>
                        <a:latin typeface="Times New Roman (Body)"/>
                      </a:endParaRPr>
                    </a:p>
                  </a:txBody>
                  <a:tcPr anchor="ctr"/>
                </a:tc>
              </a:tr>
              <a:tr h="443727">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en-US" sz="2200" u="none" dirty="0" smtClean="0"/>
                        <a:t>Resale Price Method</a:t>
                      </a:r>
                      <a:endParaRPr lang="en-GB" sz="2200" u="none" dirty="0" smtClean="0">
                        <a:solidFill>
                          <a:schemeClr val="tx1"/>
                        </a:solidFill>
                        <a:latin typeface="+mn-lt"/>
                      </a:endParaRPr>
                    </a:p>
                  </a:txBody>
                  <a:tcPr/>
                </a:tc>
                <a:tc vMerge="1">
                  <a:txBody>
                    <a:bodyPr/>
                    <a:lstStyle/>
                    <a:p>
                      <a:endParaRPr lang="en-US" sz="2200" dirty="0">
                        <a:latin typeface="Times New Roman (Body)"/>
                      </a:endParaRPr>
                    </a:p>
                  </a:txBody>
                  <a:tcPr/>
                </a:tc>
              </a:tr>
              <a:tr h="443727">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en-US" sz="2200" u="none" dirty="0" smtClean="0"/>
                        <a:t>Cost</a:t>
                      </a:r>
                      <a:r>
                        <a:rPr lang="en-US" sz="2200" u="none" baseline="0" dirty="0" smtClean="0"/>
                        <a:t> Plus Method</a:t>
                      </a:r>
                      <a:endParaRPr lang="en-GB" sz="2200" u="none" dirty="0" smtClean="0">
                        <a:solidFill>
                          <a:schemeClr val="tx1"/>
                        </a:solidFill>
                        <a:latin typeface="+mn-lt"/>
                      </a:endParaRPr>
                    </a:p>
                  </a:txBody>
                  <a:tcPr/>
                </a:tc>
                <a:tc vMerge="1">
                  <a:txBody>
                    <a:bodyPr/>
                    <a:lstStyle/>
                    <a:p>
                      <a:endParaRPr lang="en-US" sz="2200" dirty="0">
                        <a:latin typeface="Times New Roman (Body)"/>
                      </a:endParaRPr>
                    </a:p>
                  </a:txBody>
                  <a:tcPr/>
                </a:tc>
              </a:tr>
              <a:tr h="443727">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en-US" sz="2200" u="none" dirty="0" smtClean="0"/>
                        <a:t>Profit Split</a:t>
                      </a:r>
                      <a:r>
                        <a:rPr lang="en-US" sz="2200" u="none" baseline="0" dirty="0" smtClean="0"/>
                        <a:t> Method</a:t>
                      </a:r>
                      <a:endParaRPr lang="en-GB" sz="2200" u="none" dirty="0" smtClean="0">
                        <a:solidFill>
                          <a:schemeClr val="tx1"/>
                        </a:solidFill>
                        <a:latin typeface="+mn-lt"/>
                      </a:endParaRPr>
                    </a:p>
                  </a:txBody>
                  <a:tcPr/>
                </a:tc>
                <a:tc rowSpan="2">
                  <a:txBody>
                    <a:bodyPr/>
                    <a:lstStyle/>
                    <a:p>
                      <a:pPr marL="0" marR="0" lvl="0" indent="-274320" algn="ctr" defTabSz="457200" rtl="0" eaLnBrk="1" fontAlgn="auto" latinLnBrk="0" hangingPunct="1">
                        <a:lnSpc>
                          <a:spcPct val="100000"/>
                        </a:lnSpc>
                        <a:spcBef>
                          <a:spcPts val="0"/>
                        </a:spcBef>
                        <a:spcAft>
                          <a:spcPts val="900"/>
                        </a:spcAft>
                        <a:buClrTx/>
                        <a:buSzTx/>
                        <a:buFontTx/>
                        <a:buNone/>
                        <a:tabLst/>
                        <a:defRPr/>
                      </a:pPr>
                      <a:r>
                        <a:rPr kumimoji="0" lang="en-IN" sz="2200" u="none" strike="noStrike" kern="1200" cap="none" spc="0" normalizeH="0" baseline="0" noProof="0" dirty="0" smtClean="0">
                          <a:ln>
                            <a:noFill/>
                          </a:ln>
                          <a:effectLst/>
                          <a:uLnTx/>
                          <a:uFillTx/>
                        </a:rPr>
                        <a:t>Transaction profit method</a:t>
                      </a:r>
                      <a:endParaRPr kumimoji="0" lang="en-IN" sz="2200" b="1" i="0" u="none" strike="noStrike" kern="1200" cap="none" spc="0" normalizeH="0" baseline="0" noProof="0" dirty="0" smtClean="0">
                        <a:ln>
                          <a:noFill/>
                        </a:ln>
                        <a:solidFill>
                          <a:schemeClr val="tx1"/>
                        </a:solidFill>
                        <a:effectLst/>
                        <a:uLnTx/>
                        <a:uFillTx/>
                        <a:latin typeface="+mn-lt"/>
                        <a:ea typeface="+mn-ea"/>
                        <a:cs typeface="+mn-cs"/>
                      </a:endParaRPr>
                    </a:p>
                  </a:txBody>
                  <a:tcPr anchor="ctr"/>
                </a:tc>
              </a:tr>
              <a:tr h="443727">
                <a:tc>
                  <a:txBody>
                    <a:bodyPr/>
                    <a:lstStyle/>
                    <a:p>
                      <a:pPr lvl="0"/>
                      <a:r>
                        <a:rPr lang="en-US" sz="2200" u="none" dirty="0" smtClean="0"/>
                        <a:t>Transactional Net Margin Method</a:t>
                      </a:r>
                      <a:endParaRPr lang="en-GB" sz="2200" i="0" u="none" dirty="0">
                        <a:solidFill>
                          <a:schemeClr val="tx1"/>
                        </a:solidFill>
                        <a:latin typeface="+mn-lt"/>
                      </a:endParaRPr>
                    </a:p>
                  </a:txBody>
                  <a:tcPr/>
                </a:tc>
                <a:tc vMerge="1">
                  <a:txBody>
                    <a:bodyPr/>
                    <a:lstStyle/>
                    <a:p>
                      <a:endParaRPr lang="en-US" sz="2200" dirty="0">
                        <a:latin typeface="Times New Roman (Body)"/>
                      </a:endParaRPr>
                    </a:p>
                  </a:txBody>
                  <a:tcPr/>
                </a:tc>
              </a:tr>
              <a:tr h="792370">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en-US" sz="2200" u="none" dirty="0" smtClean="0"/>
                        <a:t>Other Method-</a:t>
                      </a:r>
                      <a:r>
                        <a:rPr lang="en-US" sz="2200" u="none" baseline="0" dirty="0" smtClean="0"/>
                        <a:t> </a:t>
                      </a:r>
                      <a:r>
                        <a:rPr lang="en-US" sz="2200" u="none" baseline="0" smtClean="0"/>
                        <a:t>as prescribed </a:t>
                      </a:r>
                      <a:r>
                        <a:rPr lang="en-US" sz="2200" u="none" baseline="0" dirty="0" smtClean="0"/>
                        <a:t>by CBDT</a:t>
                      </a:r>
                      <a:endParaRPr lang="en-GB" sz="2200" u="none" kern="1200" dirty="0" smtClean="0">
                        <a:solidFill>
                          <a:schemeClr val="tx1"/>
                        </a:solidFill>
                        <a:latin typeface="+mn-lt"/>
                        <a:ea typeface="+mn-ea"/>
                        <a:cs typeface="+mn-cs"/>
                        <a:hlinkClick r:id="" action="ppaction://noaction"/>
                      </a:endParaRPr>
                    </a:p>
                  </a:txBody>
                  <a:tcPr/>
                </a:tc>
                <a:tc>
                  <a:txBody>
                    <a:bodyPr/>
                    <a:lstStyle/>
                    <a:p>
                      <a:endParaRPr lang="en-US" sz="2200" dirty="0">
                        <a:latin typeface="Times New Roman (Body)"/>
                      </a:endParaRPr>
                    </a:p>
                  </a:txBody>
                  <a:tcPr/>
                </a:tc>
              </a:tr>
            </a:tbl>
          </a:graphicData>
        </a:graphic>
      </p:graphicFrame>
      <p:sp>
        <p:nvSpPr>
          <p:cNvPr id="5" name="TextBox 4"/>
          <p:cNvSpPr txBox="1"/>
          <p:nvPr/>
        </p:nvSpPr>
        <p:spPr>
          <a:xfrm>
            <a:off x="53008" y="-53008"/>
            <a:ext cx="12191999" cy="609600"/>
          </a:xfrm>
          <a:prstGeom prst="rect">
            <a:avLst/>
          </a:prstGeom>
          <a:solidFill>
            <a:srgbClr val="002060"/>
          </a:solidFill>
          <a:effectLst>
            <a:softEdge rad="63500"/>
          </a:effectLst>
        </p:spPr>
        <p:txBody>
          <a:bodyPr vert="horz" lIns="91440" tIns="45720" rIns="91440" bIns="45720" rtlCol="0" anchor="b">
            <a:noAutofit/>
          </a:bodyPr>
          <a:lstStyle>
            <a:defPPr>
              <a:defRPr lang="en-US"/>
            </a:defPPr>
            <a:lvl1pPr algn="ctr">
              <a:lnSpc>
                <a:spcPct val="90000"/>
              </a:lnSpc>
              <a:spcBef>
                <a:spcPct val="0"/>
              </a:spcBef>
              <a:buNone/>
              <a:defRPr sz="2600" b="1">
                <a:solidFill>
                  <a:srgbClr val="FF0000"/>
                </a:solidFill>
                <a:latin typeface="+mj-lt"/>
                <a:ea typeface="+mj-ea"/>
                <a:cs typeface="+mj-cs"/>
              </a:defRPr>
            </a:lvl1pPr>
          </a:lstStyle>
          <a:p>
            <a:r>
              <a:rPr lang="en-US" sz="3200" dirty="0" smtClean="0">
                <a:solidFill>
                  <a:schemeClr val="bg1"/>
                </a:solidFill>
                <a:latin typeface="Cambria" panose="02040503050406030204" pitchFamily="18" charset="0"/>
              </a:rPr>
              <a:t>Transfer Pricing Methods</a:t>
            </a:r>
            <a:endParaRPr lang="en-US" sz="3200" dirty="0">
              <a:solidFill>
                <a:schemeClr val="bg1"/>
              </a:solidFill>
              <a:latin typeface="Cambria" panose="02040503050406030204" pitchFamily="18" charset="0"/>
            </a:endParaRPr>
          </a:p>
        </p:txBody>
      </p:sp>
    </p:spTree>
  </p:cSld>
  <p:clrMapOvr>
    <a:masterClrMapping/>
  </p:clrMapOvr>
  <p:transition>
    <p:pull dir="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9513" y="-53008"/>
            <a:ext cx="12191999" cy="623454"/>
          </a:xfrm>
          <a:prstGeom prst="rect">
            <a:avLst/>
          </a:prstGeom>
          <a:solidFill>
            <a:srgbClr val="002060"/>
          </a:solidFill>
          <a:effectLst>
            <a:softEdge rad="63500"/>
          </a:effectLst>
        </p:spPr>
        <p:txBody>
          <a:bodyPr vert="horz" lIns="91440" tIns="45720" rIns="91440" bIns="45720" rtlCol="0" anchor="b">
            <a:noAutofit/>
          </a:bodyPr>
          <a:lstStyle>
            <a:defPPr>
              <a:defRPr lang="en-US"/>
            </a:defPPr>
            <a:lvl1pPr algn="ctr">
              <a:lnSpc>
                <a:spcPct val="90000"/>
              </a:lnSpc>
              <a:spcBef>
                <a:spcPct val="0"/>
              </a:spcBef>
              <a:buNone/>
              <a:defRPr sz="2600" b="1">
                <a:solidFill>
                  <a:srgbClr val="FF0000"/>
                </a:solidFill>
                <a:latin typeface="+mj-lt"/>
                <a:ea typeface="+mj-ea"/>
                <a:cs typeface="+mj-cs"/>
              </a:defRPr>
            </a:lvl1pPr>
          </a:lstStyle>
          <a:p>
            <a:r>
              <a:rPr lang="en-US" sz="3200" dirty="0">
                <a:solidFill>
                  <a:schemeClr val="bg1"/>
                </a:solidFill>
                <a:latin typeface="Cambria" panose="02040503050406030204" pitchFamily="18" charset="0"/>
              </a:rPr>
              <a:t>Comparable Uncontrolled Price (CUP)</a:t>
            </a:r>
          </a:p>
        </p:txBody>
      </p:sp>
      <p:sp>
        <p:nvSpPr>
          <p:cNvPr id="3" name="TextBox 2"/>
          <p:cNvSpPr txBox="1"/>
          <p:nvPr/>
        </p:nvSpPr>
        <p:spPr>
          <a:xfrm>
            <a:off x="2152501" y="862695"/>
            <a:ext cx="9150083" cy="4678204"/>
          </a:xfrm>
          <a:prstGeom prst="rect">
            <a:avLst/>
          </a:prstGeom>
          <a:noFill/>
        </p:spPr>
        <p:txBody>
          <a:bodyPr wrap="square" rtlCol="0">
            <a:spAutoFit/>
          </a:bodyPr>
          <a:lstStyle/>
          <a:p>
            <a:pPr marL="342900" lvl="0" indent="-342900"/>
            <a:r>
              <a:rPr lang="en-US" sz="2400" dirty="0" smtClean="0">
                <a:latin typeface="Cambria" panose="02040503050406030204" pitchFamily="18" charset="0"/>
                <a:cs typeface="Vani" panose="020B0502040204020203" pitchFamily="34" charset="0"/>
              </a:rPr>
              <a:t>     </a:t>
            </a:r>
          </a:p>
          <a:p>
            <a:pPr marL="342900" lvl="0" indent="-342900">
              <a:buFont typeface="Wingdings" panose="05000000000000000000" pitchFamily="2" charset="2"/>
              <a:buChar char="ü"/>
            </a:pPr>
            <a:r>
              <a:rPr lang="en-US" sz="2200" dirty="0" smtClean="0">
                <a:cs typeface="Vani" panose="020B0502040204020203" pitchFamily="34" charset="0"/>
              </a:rPr>
              <a:t>Compares </a:t>
            </a:r>
            <a:r>
              <a:rPr lang="en-US" sz="2200" i="1" dirty="0">
                <a:cs typeface="Vani" panose="020B0502040204020203" pitchFamily="34" charset="0"/>
              </a:rPr>
              <a:t>price charged </a:t>
            </a:r>
            <a:r>
              <a:rPr lang="en-US" sz="2200" dirty="0">
                <a:cs typeface="Vani" panose="020B0502040204020203" pitchFamily="34" charset="0"/>
              </a:rPr>
              <a:t>for property/ service transferred in </a:t>
            </a:r>
            <a:r>
              <a:rPr lang="en-US" sz="2200" i="1" dirty="0">
                <a:cs typeface="Vani" panose="020B0502040204020203" pitchFamily="34" charset="0"/>
              </a:rPr>
              <a:t>controlled transactions </a:t>
            </a:r>
            <a:r>
              <a:rPr lang="en-US" sz="2200" dirty="0">
                <a:cs typeface="Vani" panose="020B0502040204020203" pitchFamily="34" charset="0"/>
              </a:rPr>
              <a:t>with </a:t>
            </a:r>
            <a:r>
              <a:rPr lang="en-US" sz="2200" i="1" dirty="0">
                <a:cs typeface="Vani" panose="020B0502040204020203" pitchFamily="34" charset="0"/>
              </a:rPr>
              <a:t>price charged </a:t>
            </a:r>
            <a:r>
              <a:rPr lang="en-US" sz="2200" dirty="0">
                <a:cs typeface="Vani" panose="020B0502040204020203" pitchFamily="34" charset="0"/>
              </a:rPr>
              <a:t>in comparable uncontrolled transactions</a:t>
            </a:r>
            <a:r>
              <a:rPr lang="en-US" sz="2200" dirty="0" smtClean="0">
                <a:cs typeface="Vani" panose="020B0502040204020203" pitchFamily="34" charset="0"/>
              </a:rPr>
              <a:t>.</a:t>
            </a:r>
          </a:p>
          <a:p>
            <a:pPr marL="342900" lvl="0" indent="-342900"/>
            <a:endParaRPr lang="en-US" sz="2200" dirty="0">
              <a:cs typeface="Vani" panose="020B0502040204020203" pitchFamily="34" charset="0"/>
            </a:endParaRPr>
          </a:p>
          <a:p>
            <a:pPr marL="342900" lvl="0" indent="-342900">
              <a:buFont typeface="Wingdings" panose="05000000000000000000" pitchFamily="2" charset="2"/>
              <a:buChar char="ü"/>
            </a:pPr>
            <a:r>
              <a:rPr lang="en-US" sz="2200" dirty="0">
                <a:cs typeface="Vani" panose="020B0502040204020203" pitchFamily="34" charset="0"/>
              </a:rPr>
              <a:t>Requires very high standard of comparability</a:t>
            </a:r>
            <a:r>
              <a:rPr lang="en-US" sz="2200" dirty="0" smtClean="0">
                <a:cs typeface="Vani" panose="020B0502040204020203" pitchFamily="34" charset="0"/>
              </a:rPr>
              <a:t>.</a:t>
            </a:r>
          </a:p>
          <a:p>
            <a:pPr marL="342900" lvl="0" indent="-342900"/>
            <a:endParaRPr lang="en-US" sz="2200" dirty="0">
              <a:cs typeface="Vani" panose="020B0502040204020203" pitchFamily="34" charset="0"/>
            </a:endParaRPr>
          </a:p>
          <a:p>
            <a:pPr marL="342900" lvl="0" indent="-342900">
              <a:buFont typeface="Wingdings" panose="05000000000000000000" pitchFamily="2" charset="2"/>
              <a:buChar char="ü"/>
            </a:pPr>
            <a:r>
              <a:rPr lang="en-US" sz="2200" dirty="0">
                <a:cs typeface="Vani" panose="020B0502040204020203" pitchFamily="34" charset="0"/>
              </a:rPr>
              <a:t>Most direct and reliable way to apply the arm’s length principle – but can be used in case of similarity of product and services</a:t>
            </a:r>
            <a:r>
              <a:rPr lang="en-US" sz="2200" dirty="0" smtClean="0">
                <a:cs typeface="Vani" panose="020B0502040204020203" pitchFamily="34" charset="0"/>
              </a:rPr>
              <a:t>.</a:t>
            </a:r>
          </a:p>
          <a:p>
            <a:pPr marL="342900" lvl="0" indent="-342900">
              <a:buFont typeface="Wingdings" panose="05000000000000000000" pitchFamily="2" charset="2"/>
              <a:buChar char="ü"/>
            </a:pPr>
            <a:endParaRPr lang="en-US" sz="2400" dirty="0" smtClean="0">
              <a:latin typeface="Cambria" panose="02040503050406030204" pitchFamily="18" charset="0"/>
              <a:cs typeface="Vani" panose="020B0502040204020203" pitchFamily="34" charset="0"/>
            </a:endParaRPr>
          </a:p>
          <a:p>
            <a:pPr marL="342900" lvl="0" indent="-342900">
              <a:buFont typeface="Wingdings" panose="05000000000000000000" pitchFamily="2" charset="2"/>
              <a:buChar char="ü"/>
            </a:pPr>
            <a:endParaRPr lang="en-US" sz="2400" dirty="0" smtClean="0">
              <a:latin typeface="Cambria" panose="02040503050406030204" pitchFamily="18" charset="0"/>
              <a:cs typeface="Vani" panose="020B0502040204020203" pitchFamily="34" charset="0"/>
            </a:endParaRPr>
          </a:p>
          <a:p>
            <a:pPr marL="342900" lvl="0" indent="-342900"/>
            <a:r>
              <a:rPr lang="en-US" sz="2400" b="1" dirty="0" smtClean="0">
                <a:latin typeface="Cambria" panose="02040503050406030204" pitchFamily="18" charset="0"/>
                <a:cs typeface="Vani" panose="020B0502040204020203" pitchFamily="34" charset="0"/>
              </a:rPr>
              <a:t>     </a:t>
            </a:r>
            <a:endParaRPr lang="en-US" sz="2400" dirty="0" smtClean="0">
              <a:latin typeface="Cambria" panose="02040503050406030204" pitchFamily="18" charset="0"/>
              <a:cs typeface="Vani" panose="020B0502040204020203" pitchFamily="34" charset="0"/>
            </a:endParaRPr>
          </a:p>
          <a:p>
            <a:pPr marL="342900" lvl="0" indent="-342900">
              <a:buFont typeface="Wingdings" panose="05000000000000000000" pitchFamily="2" charset="2"/>
              <a:buChar char="ü"/>
            </a:pPr>
            <a:endParaRPr lang="en-US" sz="2400" dirty="0">
              <a:latin typeface="Cambria" panose="02040503050406030204" pitchFamily="18" charset="0"/>
              <a:cs typeface="Vani" panose="020B0502040204020203" pitchFamily="34" charset="0"/>
            </a:endParaRPr>
          </a:p>
          <a:p>
            <a:pPr lvl="0"/>
            <a:endParaRPr lang="en-US" sz="2400" dirty="0">
              <a:latin typeface="Cambria" panose="02040503050406030204" pitchFamily="18" charset="0"/>
              <a:cs typeface="Vani" panose="020B0502040204020203" pitchFamily="34" charset="0"/>
            </a:endParaRPr>
          </a:p>
        </p:txBody>
      </p:sp>
    </p:spTree>
    <p:extLst>
      <p:ext uri="{BB962C8B-B14F-4D97-AF65-F5344CB8AC3E}">
        <p14:creationId xmlns:p14="http://schemas.microsoft.com/office/powerpoint/2010/main" xmlns="" val="1221902038"/>
      </p:ext>
    </p:extLst>
  </p:cSld>
  <p:clrMapOvr>
    <a:masterClrMapping/>
  </p:clrMapOvr>
  <p:transition>
    <p:pull dir="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5316" y="-71988"/>
            <a:ext cx="12191999" cy="674165"/>
          </a:xfrm>
          <a:prstGeom prst="rect">
            <a:avLst/>
          </a:prstGeom>
          <a:solidFill>
            <a:srgbClr val="002060"/>
          </a:solidFill>
          <a:effectLst>
            <a:softEdge rad="63500"/>
          </a:effectLst>
        </p:spPr>
        <p:txBody>
          <a:bodyPr vert="horz" lIns="91440" tIns="45720" rIns="91440" bIns="45720" rtlCol="0" anchor="b">
            <a:noAutofit/>
          </a:bodyPr>
          <a:lstStyle>
            <a:defPPr>
              <a:defRPr lang="en-US"/>
            </a:defPPr>
            <a:lvl1pPr algn="ctr">
              <a:lnSpc>
                <a:spcPct val="90000"/>
              </a:lnSpc>
              <a:spcBef>
                <a:spcPct val="0"/>
              </a:spcBef>
              <a:buNone/>
              <a:defRPr sz="2600" b="1">
                <a:solidFill>
                  <a:srgbClr val="FF0000"/>
                </a:solidFill>
                <a:latin typeface="+mj-lt"/>
                <a:ea typeface="+mj-ea"/>
                <a:cs typeface="+mj-cs"/>
              </a:defRPr>
            </a:lvl1pPr>
          </a:lstStyle>
          <a:p>
            <a:r>
              <a:rPr lang="en-US" sz="3200" dirty="0">
                <a:solidFill>
                  <a:schemeClr val="bg1"/>
                </a:solidFill>
                <a:latin typeface="Cambria" panose="02040503050406030204" pitchFamily="18" charset="0"/>
              </a:rPr>
              <a:t>Comparable Uncontrolled Price (CUP)</a:t>
            </a:r>
          </a:p>
        </p:txBody>
      </p:sp>
      <p:sp>
        <p:nvSpPr>
          <p:cNvPr id="3" name="TextBox 2"/>
          <p:cNvSpPr txBox="1"/>
          <p:nvPr/>
        </p:nvSpPr>
        <p:spPr>
          <a:xfrm>
            <a:off x="1038667" y="977185"/>
            <a:ext cx="10429460" cy="5509200"/>
          </a:xfrm>
          <a:prstGeom prst="rect">
            <a:avLst/>
          </a:prstGeom>
          <a:noFill/>
        </p:spPr>
        <p:txBody>
          <a:bodyPr wrap="square" rtlCol="0">
            <a:spAutoFit/>
          </a:bodyPr>
          <a:lstStyle/>
          <a:p>
            <a:pPr marL="457200" indent="-457200">
              <a:buAutoNum type="arabicPeriod"/>
            </a:pPr>
            <a:r>
              <a:rPr lang="en-IN" sz="2200" b="1" dirty="0" smtClean="0">
                <a:latin typeface="Cambria" panose="02040503050406030204" pitchFamily="18" charset="0"/>
              </a:rPr>
              <a:t>Internal CUP</a:t>
            </a:r>
          </a:p>
          <a:p>
            <a:pPr marL="457200" indent="-457200">
              <a:buAutoNum type="arabicPeriod"/>
            </a:pPr>
            <a:endParaRPr lang="en-IN" sz="2200" b="1" dirty="0" smtClean="0">
              <a:latin typeface="Cambria" panose="02040503050406030204" pitchFamily="18" charset="0"/>
            </a:endParaRPr>
          </a:p>
          <a:p>
            <a:pPr marL="457200" indent="-457200"/>
            <a:r>
              <a:rPr lang="en-IN" sz="2200" b="1" dirty="0" smtClean="0">
                <a:latin typeface="Cambria" panose="02040503050406030204" pitchFamily="18" charset="0"/>
              </a:rPr>
              <a:t>                                                                                                                                                              </a:t>
            </a:r>
          </a:p>
          <a:p>
            <a:pPr marL="457200" indent="-457200"/>
            <a:r>
              <a:rPr lang="en-IN" sz="2200" b="1" dirty="0" smtClean="0">
                <a:latin typeface="Cambria" panose="02040503050406030204" pitchFamily="18" charset="0"/>
              </a:rPr>
              <a:t>                                                                      </a:t>
            </a:r>
          </a:p>
          <a:p>
            <a:pPr marL="457200" indent="-457200"/>
            <a:r>
              <a:rPr lang="en-IN" sz="2200" b="1" dirty="0" smtClean="0">
                <a:latin typeface="Cambria" panose="02040503050406030204" pitchFamily="18" charset="0"/>
              </a:rPr>
              <a:t>                                                    AE                        Non-AE</a:t>
            </a:r>
          </a:p>
          <a:p>
            <a:pPr marL="457200" indent="-457200">
              <a:buAutoNum type="arabicPeriod"/>
            </a:pPr>
            <a:endParaRPr lang="en-IN" sz="2200" b="1" dirty="0" smtClean="0">
              <a:latin typeface="Cambria" panose="02040503050406030204" pitchFamily="18" charset="0"/>
            </a:endParaRPr>
          </a:p>
          <a:p>
            <a:pPr marL="457200" indent="-457200">
              <a:buAutoNum type="arabicPeriod"/>
            </a:pPr>
            <a:endParaRPr lang="en-IN" sz="2200" b="1" dirty="0" smtClean="0">
              <a:latin typeface="Cambria" panose="02040503050406030204" pitchFamily="18" charset="0"/>
            </a:endParaRPr>
          </a:p>
          <a:p>
            <a:pPr marL="457200" indent="-457200"/>
            <a:r>
              <a:rPr lang="en-IN" sz="2200" b="1" dirty="0" smtClean="0">
                <a:latin typeface="Cambria" panose="02040503050406030204" pitchFamily="18" charset="0"/>
              </a:rPr>
              <a:t>                                                                                          </a:t>
            </a:r>
          </a:p>
          <a:p>
            <a:pPr marL="457200" indent="-457200">
              <a:buAutoNum type="arabicPeriod"/>
            </a:pPr>
            <a:endParaRPr lang="en-IN" sz="2200" b="1" dirty="0" smtClean="0">
              <a:latin typeface="Cambria" panose="02040503050406030204" pitchFamily="18" charset="0"/>
            </a:endParaRPr>
          </a:p>
          <a:p>
            <a:pPr marL="457200" indent="-457200"/>
            <a:r>
              <a:rPr lang="en-IN" sz="2200" b="1" dirty="0" smtClean="0">
                <a:latin typeface="Cambria" panose="02040503050406030204" pitchFamily="18" charset="0"/>
              </a:rPr>
              <a:t>  2. External CUP</a:t>
            </a:r>
          </a:p>
          <a:p>
            <a:pPr marL="457200" indent="-457200"/>
            <a:endParaRPr lang="en-IN" sz="2200" b="1" dirty="0" smtClean="0">
              <a:latin typeface="Cambria" panose="02040503050406030204" pitchFamily="18" charset="0"/>
            </a:endParaRPr>
          </a:p>
          <a:p>
            <a:pPr marL="457200" indent="-457200"/>
            <a:r>
              <a:rPr lang="en-IN" sz="2200" b="1" dirty="0" smtClean="0">
                <a:latin typeface="Cambria" panose="02040503050406030204" pitchFamily="18" charset="0"/>
              </a:rPr>
              <a:t>                                                                                                                                                                                                   </a:t>
            </a:r>
          </a:p>
          <a:p>
            <a:pPr marL="457200" indent="-457200"/>
            <a:endParaRPr lang="en-IN" sz="2200" b="1" dirty="0" smtClean="0">
              <a:latin typeface="Cambria" panose="02040503050406030204" pitchFamily="18" charset="0"/>
            </a:endParaRPr>
          </a:p>
          <a:p>
            <a:pPr marL="457200" indent="-457200"/>
            <a:endParaRPr lang="en-IN" sz="2200" b="1" dirty="0" smtClean="0">
              <a:latin typeface="Cambria" panose="02040503050406030204" pitchFamily="18" charset="0"/>
            </a:endParaRPr>
          </a:p>
          <a:p>
            <a:pPr marL="457200" indent="-457200"/>
            <a:endParaRPr lang="en-IN" sz="2200" b="1" dirty="0" smtClean="0">
              <a:latin typeface="Cambria" panose="02040503050406030204" pitchFamily="18" charset="0"/>
            </a:endParaRPr>
          </a:p>
          <a:p>
            <a:pPr marL="457200" indent="-457200"/>
            <a:r>
              <a:rPr lang="en-IN" sz="2200" b="1" dirty="0" smtClean="0">
                <a:latin typeface="Cambria" panose="02040503050406030204" pitchFamily="18" charset="0"/>
              </a:rPr>
              <a:t>                                                                                      </a:t>
            </a:r>
            <a:endParaRPr lang="en-US" sz="2200" b="1" dirty="0">
              <a:latin typeface="Cambria" panose="02040503050406030204" pitchFamily="18" charset="0"/>
            </a:endParaRPr>
          </a:p>
        </p:txBody>
      </p:sp>
      <p:cxnSp>
        <p:nvCxnSpPr>
          <p:cNvPr id="9" name="Straight Arrow Connector 8"/>
          <p:cNvCxnSpPr/>
          <p:nvPr/>
        </p:nvCxnSpPr>
        <p:spPr>
          <a:xfrm rot="5400000">
            <a:off x="4306730" y="2029027"/>
            <a:ext cx="1110075" cy="10693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16200000" flipH="1">
            <a:off x="5372104" y="2024745"/>
            <a:ext cx="1159324" cy="10940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5400000">
            <a:off x="3982231" y="5080118"/>
            <a:ext cx="107768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16200000" flipH="1">
            <a:off x="6082685" y="5046963"/>
            <a:ext cx="1109553" cy="1553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4727768" y="1319133"/>
            <a:ext cx="1304144" cy="614597"/>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IN" sz="2200" b="1" dirty="0" smtClean="0"/>
              <a:t> A Ltd</a:t>
            </a:r>
            <a:endParaRPr lang="en-US" sz="2200" dirty="0"/>
          </a:p>
        </p:txBody>
      </p:sp>
      <p:sp>
        <p:nvSpPr>
          <p:cNvPr id="11" name="Rounded Rectangle 10"/>
          <p:cNvSpPr/>
          <p:nvPr/>
        </p:nvSpPr>
        <p:spPr>
          <a:xfrm>
            <a:off x="3843456" y="4109803"/>
            <a:ext cx="1304144" cy="614597"/>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IN" b="1" dirty="0" smtClean="0">
                <a:latin typeface="Cambria" panose="02040503050406030204" pitchFamily="18" charset="0"/>
              </a:rPr>
              <a:t> </a:t>
            </a:r>
            <a:r>
              <a:rPr lang="en-IN" sz="2200" b="1" dirty="0" smtClean="0"/>
              <a:t>A Ltd</a:t>
            </a:r>
            <a:endParaRPr lang="en-US" sz="2200" b="1" dirty="0" smtClean="0"/>
          </a:p>
        </p:txBody>
      </p:sp>
      <p:sp>
        <p:nvSpPr>
          <p:cNvPr id="12" name="Rounded Rectangle 11"/>
          <p:cNvSpPr/>
          <p:nvPr/>
        </p:nvSpPr>
        <p:spPr>
          <a:xfrm>
            <a:off x="5965435" y="4112301"/>
            <a:ext cx="1304144" cy="614597"/>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IN" sz="2200" b="1" dirty="0" smtClean="0"/>
              <a:t> P Ltd</a:t>
            </a:r>
            <a:endParaRPr lang="en-US" sz="2200" b="1" dirty="0" smtClean="0"/>
          </a:p>
        </p:txBody>
      </p:sp>
      <p:sp>
        <p:nvSpPr>
          <p:cNvPr id="14" name="Rounded Rectangle 13"/>
          <p:cNvSpPr/>
          <p:nvPr/>
        </p:nvSpPr>
        <p:spPr>
          <a:xfrm>
            <a:off x="5928608" y="3185409"/>
            <a:ext cx="1304144" cy="614597"/>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IN" sz="2200" b="1" dirty="0" smtClean="0">
                <a:latin typeface="Times New Roman (Body)"/>
              </a:rPr>
              <a:t> </a:t>
            </a:r>
            <a:r>
              <a:rPr lang="en-IN" sz="2200" b="1" dirty="0" smtClean="0"/>
              <a:t>C Ltd</a:t>
            </a:r>
            <a:endParaRPr lang="en-US" sz="2200" b="1" dirty="0" smtClean="0"/>
          </a:p>
        </p:txBody>
      </p:sp>
      <p:sp>
        <p:nvSpPr>
          <p:cNvPr id="15" name="Rounded Rectangle 14"/>
          <p:cNvSpPr/>
          <p:nvPr/>
        </p:nvSpPr>
        <p:spPr>
          <a:xfrm>
            <a:off x="3847475" y="3142936"/>
            <a:ext cx="1304144" cy="614597"/>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IN" b="1" dirty="0" smtClean="0">
                <a:latin typeface="Cambria" panose="02040503050406030204" pitchFamily="18" charset="0"/>
              </a:rPr>
              <a:t> </a:t>
            </a:r>
            <a:r>
              <a:rPr lang="en-IN" sz="2200" b="1" dirty="0" smtClean="0"/>
              <a:t>B Ltd</a:t>
            </a:r>
            <a:endParaRPr lang="en-US" sz="2200" dirty="0"/>
          </a:p>
        </p:txBody>
      </p:sp>
      <p:sp>
        <p:nvSpPr>
          <p:cNvPr id="16" name="Rounded Rectangle 15"/>
          <p:cNvSpPr/>
          <p:nvPr/>
        </p:nvSpPr>
        <p:spPr>
          <a:xfrm>
            <a:off x="3866160" y="5643797"/>
            <a:ext cx="1304144" cy="614597"/>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IN" sz="2200" b="1" dirty="0" smtClean="0"/>
              <a:t> C Ltd</a:t>
            </a:r>
            <a:endParaRPr lang="en-US" sz="2200" b="1" dirty="0" smtClean="0"/>
          </a:p>
        </p:txBody>
      </p:sp>
      <p:sp>
        <p:nvSpPr>
          <p:cNvPr id="17" name="Rounded Rectangle 16"/>
          <p:cNvSpPr/>
          <p:nvPr/>
        </p:nvSpPr>
        <p:spPr>
          <a:xfrm>
            <a:off x="5999652" y="5620769"/>
            <a:ext cx="1304144" cy="614597"/>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IN" sz="2200" b="1" dirty="0" smtClean="0"/>
              <a:t> R Ltd</a:t>
            </a:r>
            <a:endParaRPr lang="en-US" sz="2200" b="1" dirty="0" smtClean="0"/>
          </a:p>
        </p:txBody>
      </p:sp>
      <p:sp>
        <p:nvSpPr>
          <p:cNvPr id="21" name="TextBox 20"/>
          <p:cNvSpPr txBox="1"/>
          <p:nvPr/>
        </p:nvSpPr>
        <p:spPr>
          <a:xfrm>
            <a:off x="3935896" y="4982817"/>
            <a:ext cx="569843" cy="430887"/>
          </a:xfrm>
          <a:prstGeom prst="rect">
            <a:avLst/>
          </a:prstGeom>
          <a:noFill/>
        </p:spPr>
        <p:txBody>
          <a:bodyPr wrap="square" rtlCol="0">
            <a:spAutoFit/>
          </a:bodyPr>
          <a:lstStyle/>
          <a:p>
            <a:r>
              <a:rPr lang="en-IN" sz="2200" b="1" dirty="0" smtClean="0">
                <a:latin typeface="Cambria" panose="02040503050406030204" pitchFamily="18" charset="0"/>
              </a:rPr>
              <a:t>AE</a:t>
            </a:r>
            <a:endParaRPr lang="en-US" sz="2200" b="1" dirty="0" smtClean="0">
              <a:latin typeface="Cambria" panose="02040503050406030204" pitchFamily="18" charset="0"/>
            </a:endParaRPr>
          </a:p>
        </p:txBody>
      </p:sp>
    </p:spTree>
    <p:extLst>
      <p:ext uri="{BB962C8B-B14F-4D97-AF65-F5344CB8AC3E}">
        <p14:creationId xmlns="" xmlns:p14="http://schemas.microsoft.com/office/powerpoint/2010/main" val="1431719427"/>
      </p:ext>
    </p:extLst>
  </p:cSld>
  <p:clrMapOvr>
    <a:masterClrMapping/>
  </p:clrMapOvr>
  <p:transition>
    <p:pull dir="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3669" y="624111"/>
            <a:ext cx="9910945" cy="747490"/>
          </a:xfrm>
        </p:spPr>
        <p:txBody>
          <a:bodyPr/>
          <a:lstStyle/>
          <a:p>
            <a:r>
              <a:rPr lang="en-IN" dirty="0" smtClean="0">
                <a:latin typeface="+mn-lt"/>
              </a:rPr>
              <a:t>Background:</a:t>
            </a:r>
            <a:endParaRPr lang="en-IN" dirty="0">
              <a:latin typeface="+mn-lt"/>
            </a:endParaRPr>
          </a:p>
        </p:txBody>
      </p:sp>
      <p:sp>
        <p:nvSpPr>
          <p:cNvPr id="6" name="Content Placeholder 2"/>
          <p:cNvSpPr>
            <a:spLocks noGrp="1"/>
          </p:cNvSpPr>
          <p:nvPr>
            <p:ph idx="1"/>
          </p:nvPr>
        </p:nvSpPr>
        <p:spPr>
          <a:xfrm>
            <a:off x="2168434" y="1580606"/>
            <a:ext cx="9336178" cy="4330616"/>
          </a:xfrm>
        </p:spPr>
        <p:txBody>
          <a:bodyPr>
            <a:normAutofit/>
          </a:bodyPr>
          <a:lstStyle/>
          <a:p>
            <a:r>
              <a:rPr lang="en-IN" sz="2200" dirty="0" smtClean="0">
                <a:solidFill>
                  <a:schemeClr val="tx1"/>
                </a:solidFill>
              </a:rPr>
              <a:t>Due to Various strategies adopted by MNC to evade tax</a:t>
            </a:r>
          </a:p>
          <a:p>
            <a:r>
              <a:rPr lang="en-IN" sz="2200" dirty="0" smtClean="0">
                <a:solidFill>
                  <a:schemeClr val="tx1"/>
                </a:solidFill>
              </a:rPr>
              <a:t>Introduced </a:t>
            </a:r>
            <a:r>
              <a:rPr lang="en-IN" sz="2200" dirty="0">
                <a:solidFill>
                  <a:schemeClr val="tx1"/>
                </a:solidFill>
              </a:rPr>
              <a:t>in Finance Act, </a:t>
            </a:r>
            <a:r>
              <a:rPr lang="en-IN" sz="2200" dirty="0" smtClean="0">
                <a:solidFill>
                  <a:schemeClr val="tx1"/>
                </a:solidFill>
              </a:rPr>
              <a:t>2001</a:t>
            </a:r>
          </a:p>
          <a:p>
            <a:r>
              <a:rPr lang="en-IN" sz="2200" dirty="0" smtClean="0">
                <a:solidFill>
                  <a:schemeClr val="tx1"/>
                </a:solidFill>
              </a:rPr>
              <a:t>Sections Covered: 92 to 94B</a:t>
            </a:r>
          </a:p>
          <a:p>
            <a:endParaRPr lang="en-IN" sz="2200" dirty="0" smtClean="0">
              <a:solidFill>
                <a:schemeClr val="tx1"/>
              </a:solidFill>
            </a:endParaRPr>
          </a:p>
          <a:p>
            <a:r>
              <a:rPr lang="en-IN" sz="2200" b="1" dirty="0" smtClean="0">
                <a:solidFill>
                  <a:schemeClr val="tx1"/>
                </a:solidFill>
              </a:rPr>
              <a:t>Objectives:</a:t>
            </a:r>
          </a:p>
          <a:p>
            <a:pPr lvl="1"/>
            <a:r>
              <a:rPr lang="en-IN" sz="2200" dirty="0" smtClean="0">
                <a:solidFill>
                  <a:schemeClr val="tx1"/>
                </a:solidFill>
              </a:rPr>
              <a:t>Protection of Tax base</a:t>
            </a:r>
          </a:p>
          <a:p>
            <a:pPr lvl="1"/>
            <a:r>
              <a:rPr lang="en-IN" sz="2200" dirty="0" smtClean="0">
                <a:solidFill>
                  <a:schemeClr val="tx1"/>
                </a:solidFill>
              </a:rPr>
              <a:t>No discrimination between MNE group and Independent Enterprises</a:t>
            </a:r>
          </a:p>
          <a:p>
            <a:pPr lvl="1"/>
            <a:r>
              <a:rPr lang="en-US" sz="2200" dirty="0" smtClean="0">
                <a:solidFill>
                  <a:schemeClr val="tx1"/>
                </a:solidFill>
              </a:rPr>
              <a:t>Equitable sharing of tax revenues between the nations i.e. the residence and source countries</a:t>
            </a:r>
          </a:p>
          <a:p>
            <a:pPr lvl="1"/>
            <a:endParaRPr lang="en-IN" dirty="0"/>
          </a:p>
        </p:txBody>
      </p:sp>
    </p:spTree>
    <p:extLst>
      <p:ext uri="{BB962C8B-B14F-4D97-AF65-F5344CB8AC3E}">
        <p14:creationId xmlns="" xmlns:p14="http://schemas.microsoft.com/office/powerpoint/2010/main" val="368217241"/>
      </p:ext>
    </p:extLst>
  </p:cSld>
  <p:clrMapOvr>
    <a:masterClrMapping/>
  </p:clrMapOvr>
  <p:transition>
    <p:pull dir="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42335" y="1394955"/>
            <a:ext cx="8765770" cy="2800767"/>
          </a:xfrm>
          <a:prstGeom prst="rect">
            <a:avLst/>
          </a:prstGeom>
        </p:spPr>
        <p:txBody>
          <a:bodyPr wrap="square">
            <a:spAutoFit/>
          </a:bodyPr>
          <a:lstStyle/>
          <a:p>
            <a:pPr marL="342900" lvl="0" indent="-342900"/>
            <a:r>
              <a:rPr lang="en-US" sz="2800" b="1" u="sng" dirty="0" smtClean="0">
                <a:latin typeface="Cambria" panose="02040503050406030204" pitchFamily="18" charset="0"/>
                <a:cs typeface="Vani" panose="020B0502040204020203" pitchFamily="34" charset="0"/>
              </a:rPr>
              <a:t>Steps to Compute ALP:</a:t>
            </a:r>
          </a:p>
          <a:p>
            <a:pPr marL="342900" lvl="0" indent="-342900"/>
            <a:endParaRPr lang="en-US" sz="2800" b="1" dirty="0" smtClean="0">
              <a:latin typeface="Cambria" panose="02040503050406030204" pitchFamily="18" charset="0"/>
              <a:cs typeface="Vani" panose="020B0502040204020203" pitchFamily="34" charset="0"/>
            </a:endParaRPr>
          </a:p>
          <a:p>
            <a:pPr marL="457200" lvl="0" indent="-457200">
              <a:buFont typeface="+mj-lt"/>
              <a:buAutoNum type="arabicPeriod"/>
            </a:pPr>
            <a:r>
              <a:rPr lang="en-US" sz="2400" dirty="0" smtClean="0">
                <a:latin typeface="Cambria" panose="02040503050406030204" pitchFamily="18" charset="0"/>
                <a:cs typeface="Vani" panose="020B0502040204020203" pitchFamily="34" charset="0"/>
              </a:rPr>
              <a:t> Identification of one or more Uncontrolled transaction</a:t>
            </a:r>
          </a:p>
          <a:p>
            <a:pPr marL="457200" lvl="0" indent="-457200">
              <a:buFont typeface="+mj-lt"/>
              <a:buAutoNum type="arabicPeriod"/>
            </a:pPr>
            <a:endParaRPr lang="en-US" sz="2400" dirty="0" smtClean="0">
              <a:latin typeface="Cambria" panose="02040503050406030204" pitchFamily="18" charset="0"/>
              <a:cs typeface="Vani" panose="020B0502040204020203" pitchFamily="34" charset="0"/>
            </a:endParaRPr>
          </a:p>
          <a:p>
            <a:pPr marL="457200" lvl="0" indent="-457200">
              <a:buFont typeface="+mj-lt"/>
              <a:buAutoNum type="arabicPeriod"/>
            </a:pPr>
            <a:r>
              <a:rPr lang="en-US" sz="2400" dirty="0" smtClean="0">
                <a:latin typeface="Cambria" panose="02040503050406030204" pitchFamily="18" charset="0"/>
                <a:cs typeface="Vani" panose="020B0502040204020203" pitchFamily="34" charset="0"/>
              </a:rPr>
              <a:t> Adjustment of prices</a:t>
            </a:r>
          </a:p>
          <a:p>
            <a:pPr marL="457200" lvl="0" indent="-457200">
              <a:buFont typeface="+mj-lt"/>
              <a:buAutoNum type="arabicPeriod"/>
            </a:pPr>
            <a:endParaRPr lang="en-US" sz="2400" dirty="0" smtClean="0">
              <a:latin typeface="Cambria" panose="02040503050406030204" pitchFamily="18" charset="0"/>
              <a:cs typeface="Vani" panose="020B0502040204020203" pitchFamily="34" charset="0"/>
            </a:endParaRPr>
          </a:p>
          <a:p>
            <a:pPr marL="457200" lvl="0" indent="-457200">
              <a:buFont typeface="+mj-lt"/>
              <a:buAutoNum type="arabicPeriod"/>
            </a:pPr>
            <a:r>
              <a:rPr lang="en-US" sz="2400" dirty="0" smtClean="0">
                <a:latin typeface="Cambria" panose="02040503050406030204" pitchFamily="18" charset="0"/>
                <a:cs typeface="Vani" panose="020B0502040204020203" pitchFamily="34" charset="0"/>
              </a:rPr>
              <a:t> Adjusted price shall be the ALP</a:t>
            </a:r>
          </a:p>
        </p:txBody>
      </p:sp>
    </p:spTree>
  </p:cSld>
  <p:clrMapOvr>
    <a:masterClrMapping/>
  </p:clrMapOvr>
  <p:transition>
    <p:pull dir="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104467" y="1895060"/>
          <a:ext cx="7341723" cy="1737416"/>
        </p:xfrm>
        <a:graphic>
          <a:graphicData uri="http://schemas.openxmlformats.org/drawingml/2006/table">
            <a:tbl>
              <a:tblPr firstRow="1" bandRow="1">
                <a:tableStyleId>{BC89EF96-8CEA-46FF-86C4-4CE0E7609802}</a:tableStyleId>
              </a:tblPr>
              <a:tblGrid>
                <a:gridCol w="3061271"/>
                <a:gridCol w="2054086"/>
                <a:gridCol w="2226366"/>
              </a:tblGrid>
              <a:tr h="833150">
                <a:tc>
                  <a:txBody>
                    <a:bodyPr/>
                    <a:lstStyle/>
                    <a:p>
                      <a:pPr algn="ctr"/>
                      <a:r>
                        <a:rPr lang="en-US" sz="2200" dirty="0" smtClean="0"/>
                        <a:t>Particulars</a:t>
                      </a:r>
                      <a:endParaRPr lang="en-US" sz="2200" dirty="0">
                        <a:latin typeface="Times New Roman (Body)"/>
                      </a:endParaRPr>
                    </a:p>
                  </a:txBody>
                  <a:tcPr anchor="ctr"/>
                </a:tc>
                <a:tc>
                  <a:txBody>
                    <a:bodyPr/>
                    <a:lstStyle/>
                    <a:p>
                      <a:pPr algn="ctr"/>
                      <a:r>
                        <a:rPr lang="en-US" sz="2200" dirty="0" smtClean="0"/>
                        <a:t>AE </a:t>
                      </a:r>
                    </a:p>
                    <a:p>
                      <a:pPr algn="ctr"/>
                      <a:r>
                        <a:rPr lang="en-US" sz="2200" dirty="0" smtClean="0"/>
                        <a:t>B Ltd,</a:t>
                      </a:r>
                      <a:r>
                        <a:rPr lang="en-US" sz="2200" baseline="0" dirty="0" smtClean="0"/>
                        <a:t> </a:t>
                      </a:r>
                      <a:r>
                        <a:rPr lang="en-IN" sz="2200" b="1" kern="1200" dirty="0" smtClean="0">
                          <a:solidFill>
                            <a:schemeClr val="tx1"/>
                          </a:solidFill>
                          <a:latin typeface="+mn-lt"/>
                          <a:ea typeface="+mn-ea"/>
                          <a:cs typeface="+mn-cs"/>
                        </a:rPr>
                        <a:t>USA</a:t>
                      </a:r>
                      <a:endParaRPr lang="en-US" sz="2200" b="1" kern="1200" dirty="0">
                        <a:solidFill>
                          <a:schemeClr val="tx1"/>
                        </a:solidFill>
                        <a:latin typeface="+mn-lt"/>
                        <a:ea typeface="+mn-ea"/>
                        <a:cs typeface="+mn-cs"/>
                      </a:endParaRPr>
                    </a:p>
                  </a:txBody>
                  <a:tcPr anchor="ctr"/>
                </a:tc>
                <a:tc>
                  <a:txBody>
                    <a:bodyPr/>
                    <a:lstStyle/>
                    <a:p>
                      <a:pPr algn="ctr"/>
                      <a:r>
                        <a:rPr lang="en-US" sz="2200" dirty="0" smtClean="0"/>
                        <a:t>Non AE</a:t>
                      </a:r>
                    </a:p>
                    <a:p>
                      <a:pPr marL="0" algn="ctr" defTabSz="457189" rtl="0" eaLnBrk="1" latinLnBrk="0" hangingPunct="1"/>
                      <a:r>
                        <a:rPr lang="en-US" sz="2200" dirty="0" smtClean="0"/>
                        <a:t>C Ltd,</a:t>
                      </a:r>
                      <a:r>
                        <a:rPr lang="en-US" sz="2200" baseline="0" dirty="0" smtClean="0"/>
                        <a:t> </a:t>
                      </a:r>
                      <a:r>
                        <a:rPr lang="en-US" sz="2200" b="1" kern="1200" dirty="0" smtClean="0">
                          <a:solidFill>
                            <a:schemeClr val="tx1"/>
                          </a:solidFill>
                          <a:latin typeface="+mn-lt"/>
                          <a:ea typeface="+mn-ea"/>
                          <a:cs typeface="+mn-cs"/>
                        </a:rPr>
                        <a:t>UK</a:t>
                      </a:r>
                    </a:p>
                  </a:txBody>
                  <a:tcPr anchor="ctr"/>
                </a:tc>
              </a:tr>
              <a:tr h="452133">
                <a:tc>
                  <a:txBody>
                    <a:bodyPr/>
                    <a:lstStyle/>
                    <a:p>
                      <a:r>
                        <a:rPr lang="en-US" sz="2200" dirty="0" smtClean="0"/>
                        <a:t>No of</a:t>
                      </a:r>
                      <a:r>
                        <a:rPr lang="en-US" sz="2200" baseline="0" dirty="0" smtClean="0"/>
                        <a:t> Cells Phones</a:t>
                      </a:r>
                      <a:endParaRPr lang="en-US" sz="2200" dirty="0">
                        <a:latin typeface="Times New Roman (Body)"/>
                      </a:endParaRPr>
                    </a:p>
                  </a:txBody>
                  <a:tcPr/>
                </a:tc>
                <a:tc>
                  <a:txBody>
                    <a:bodyPr/>
                    <a:lstStyle/>
                    <a:p>
                      <a:r>
                        <a:rPr lang="en-US" sz="2200" dirty="0" smtClean="0"/>
                        <a:t>1,000 units</a:t>
                      </a:r>
                      <a:endParaRPr lang="en-US" sz="2200" dirty="0">
                        <a:latin typeface="Times New Roman (Body)"/>
                      </a:endParaRPr>
                    </a:p>
                  </a:txBody>
                  <a:tcPr/>
                </a:tc>
                <a:tc>
                  <a:txBody>
                    <a:bodyPr/>
                    <a:lstStyle/>
                    <a:p>
                      <a:r>
                        <a:rPr lang="en-US" sz="2200" dirty="0" smtClean="0"/>
                        <a:t>1,000 units</a:t>
                      </a:r>
                      <a:endParaRPr lang="en-US" sz="2200" dirty="0">
                        <a:latin typeface="Times New Roman (Body)"/>
                      </a:endParaRPr>
                    </a:p>
                  </a:txBody>
                  <a:tcPr/>
                </a:tc>
              </a:tr>
              <a:tr h="452133">
                <a:tc>
                  <a:txBody>
                    <a:bodyPr/>
                    <a:lstStyle/>
                    <a:p>
                      <a:r>
                        <a:rPr lang="en-US" sz="2200" dirty="0" smtClean="0"/>
                        <a:t>Price per</a:t>
                      </a:r>
                      <a:r>
                        <a:rPr lang="en-US" sz="2200" baseline="0" dirty="0" smtClean="0"/>
                        <a:t> Phone</a:t>
                      </a:r>
                      <a:endParaRPr lang="en-US" sz="2200" dirty="0">
                        <a:latin typeface="Times New Roman (Body)"/>
                      </a:endParaRPr>
                    </a:p>
                  </a:txBody>
                  <a:tcPr/>
                </a:tc>
                <a:tc>
                  <a:txBody>
                    <a:bodyPr/>
                    <a:lstStyle/>
                    <a:p>
                      <a:r>
                        <a:rPr lang="en-US" sz="2200" dirty="0" smtClean="0"/>
                        <a:t>Rs.10,000 </a:t>
                      </a:r>
                      <a:r>
                        <a:rPr lang="en-US" sz="2200" dirty="0" err="1" smtClean="0"/>
                        <a:t>pu</a:t>
                      </a:r>
                      <a:endParaRPr lang="en-US" sz="2200" dirty="0">
                        <a:latin typeface="Times New Roman (Body)"/>
                      </a:endParaRPr>
                    </a:p>
                  </a:txBody>
                  <a:tcPr/>
                </a:tc>
                <a:tc>
                  <a:txBody>
                    <a:bodyPr/>
                    <a:lstStyle/>
                    <a:p>
                      <a:r>
                        <a:rPr lang="en-US" sz="2200" dirty="0" smtClean="0"/>
                        <a:t>Rs.15,000 </a:t>
                      </a:r>
                      <a:r>
                        <a:rPr lang="en-US" sz="2200" dirty="0" err="1" smtClean="0"/>
                        <a:t>pu</a:t>
                      </a:r>
                      <a:endParaRPr lang="en-US" sz="2200" dirty="0">
                        <a:latin typeface="Times New Roman (Body)"/>
                      </a:endParaRPr>
                    </a:p>
                  </a:txBody>
                  <a:tcPr/>
                </a:tc>
              </a:tr>
            </a:tbl>
          </a:graphicData>
        </a:graphic>
      </p:graphicFrame>
      <p:sp>
        <p:nvSpPr>
          <p:cNvPr id="3" name="TextBox 2"/>
          <p:cNvSpPr txBox="1"/>
          <p:nvPr/>
        </p:nvSpPr>
        <p:spPr>
          <a:xfrm>
            <a:off x="2093843" y="1364974"/>
            <a:ext cx="8839200" cy="430887"/>
          </a:xfrm>
          <a:prstGeom prst="rect">
            <a:avLst/>
          </a:prstGeom>
          <a:noFill/>
        </p:spPr>
        <p:txBody>
          <a:bodyPr wrap="square" rtlCol="0">
            <a:spAutoFit/>
          </a:bodyPr>
          <a:lstStyle/>
          <a:p>
            <a:r>
              <a:rPr lang="en-US" sz="2200" b="1" dirty="0" smtClean="0"/>
              <a:t>Example 1: </a:t>
            </a:r>
            <a:r>
              <a:rPr lang="en-US" sz="2200" dirty="0" smtClean="0"/>
              <a:t>The following are the sales made by A Ltd, India</a:t>
            </a:r>
          </a:p>
        </p:txBody>
      </p:sp>
      <p:graphicFrame>
        <p:nvGraphicFramePr>
          <p:cNvPr id="4" name="Table 3"/>
          <p:cNvGraphicFramePr>
            <a:graphicFrameLocks noGrp="1"/>
          </p:cNvGraphicFramePr>
          <p:nvPr/>
        </p:nvGraphicFramePr>
        <p:xfrm>
          <a:off x="3093359" y="4132338"/>
          <a:ext cx="7341723" cy="1356399"/>
        </p:xfrm>
        <a:graphic>
          <a:graphicData uri="http://schemas.openxmlformats.org/drawingml/2006/table">
            <a:tbl>
              <a:tblPr firstRow="1" bandRow="1">
                <a:tableStyleId>{BC89EF96-8CEA-46FF-86C4-4CE0E7609802}</a:tableStyleId>
              </a:tblPr>
              <a:tblGrid>
                <a:gridCol w="3061271"/>
                <a:gridCol w="2054086"/>
                <a:gridCol w="2226366"/>
              </a:tblGrid>
              <a:tr h="452133">
                <a:tc>
                  <a:txBody>
                    <a:bodyPr/>
                    <a:lstStyle/>
                    <a:p>
                      <a:r>
                        <a:rPr lang="en-US" sz="2200" dirty="0" smtClean="0"/>
                        <a:t>Condition to Sale</a:t>
                      </a:r>
                      <a:endParaRPr lang="en-US" sz="2200" dirty="0">
                        <a:latin typeface="Times New Roman (Body)"/>
                      </a:endParaRPr>
                    </a:p>
                  </a:txBody>
                  <a:tcPr/>
                </a:tc>
                <a:tc>
                  <a:txBody>
                    <a:bodyPr/>
                    <a:lstStyle/>
                    <a:p>
                      <a:r>
                        <a:rPr lang="en-US" sz="2200" dirty="0" smtClean="0"/>
                        <a:t>FOB</a:t>
                      </a:r>
                      <a:endParaRPr lang="en-US" sz="2200" dirty="0">
                        <a:latin typeface="Times New Roman (Body)"/>
                      </a:endParaRPr>
                    </a:p>
                  </a:txBody>
                  <a:tcPr/>
                </a:tc>
                <a:tc>
                  <a:txBody>
                    <a:bodyPr/>
                    <a:lstStyle/>
                    <a:p>
                      <a:r>
                        <a:rPr lang="en-US" sz="2200" dirty="0" smtClean="0"/>
                        <a:t>CIF</a:t>
                      </a:r>
                      <a:endParaRPr lang="en-US" sz="2200" dirty="0">
                        <a:latin typeface="Times New Roman (Body)"/>
                      </a:endParaRPr>
                    </a:p>
                  </a:txBody>
                  <a:tcPr/>
                </a:tc>
              </a:tr>
              <a:tr h="452133">
                <a:tc>
                  <a:txBody>
                    <a:bodyPr/>
                    <a:lstStyle/>
                    <a:p>
                      <a:r>
                        <a:rPr lang="en-US" sz="2200" dirty="0" smtClean="0"/>
                        <a:t>Insurance &amp; Freight</a:t>
                      </a:r>
                      <a:endParaRPr lang="en-US" sz="2200" dirty="0">
                        <a:latin typeface="Times New Roman (Body)"/>
                      </a:endParaRPr>
                    </a:p>
                  </a:txBody>
                  <a:tcPr/>
                </a:tc>
                <a:tc>
                  <a:txBody>
                    <a:bodyPr/>
                    <a:lstStyle/>
                    <a:p>
                      <a:r>
                        <a:rPr lang="en-US" sz="2200" dirty="0" smtClean="0"/>
                        <a:t>-</a:t>
                      </a:r>
                      <a:endParaRPr lang="en-US" sz="2200" dirty="0">
                        <a:latin typeface="Times New Roman (Body)"/>
                      </a:endParaRPr>
                    </a:p>
                  </a:txBody>
                  <a:tcPr/>
                </a:tc>
                <a:tc>
                  <a:txBody>
                    <a:bodyPr/>
                    <a:lstStyle/>
                    <a:p>
                      <a:r>
                        <a:rPr lang="en-US" sz="2200" dirty="0" smtClean="0"/>
                        <a:t>Rs. 700 </a:t>
                      </a:r>
                      <a:r>
                        <a:rPr lang="en-US" sz="2200" dirty="0" err="1" smtClean="0"/>
                        <a:t>pu</a:t>
                      </a:r>
                      <a:endParaRPr lang="en-US" sz="2200" dirty="0">
                        <a:latin typeface="Times New Roman (Body)"/>
                      </a:endParaRPr>
                    </a:p>
                  </a:txBody>
                  <a:tcPr/>
                </a:tc>
              </a:tr>
              <a:tr h="452133">
                <a:tc>
                  <a:txBody>
                    <a:bodyPr/>
                    <a:lstStyle/>
                    <a:p>
                      <a:r>
                        <a:rPr lang="en-US" sz="2200" dirty="0" smtClean="0"/>
                        <a:t>Warranty</a:t>
                      </a:r>
                      <a:endParaRPr lang="en-US" sz="2200" dirty="0">
                        <a:latin typeface="Times New Roman (Body)"/>
                      </a:endParaRPr>
                    </a:p>
                  </a:txBody>
                  <a:tcPr/>
                </a:tc>
                <a:tc>
                  <a:txBody>
                    <a:bodyPr/>
                    <a:lstStyle/>
                    <a:p>
                      <a:r>
                        <a:rPr lang="en-US" sz="2200" dirty="0" smtClean="0"/>
                        <a:t>-</a:t>
                      </a:r>
                      <a:endParaRPr lang="en-US" sz="2200" dirty="0">
                        <a:latin typeface="Times New Roman (Body)"/>
                      </a:endParaRPr>
                    </a:p>
                  </a:txBody>
                  <a:tcPr/>
                </a:tc>
                <a:tc>
                  <a:txBody>
                    <a:bodyPr/>
                    <a:lstStyle/>
                    <a:p>
                      <a:r>
                        <a:rPr lang="en-US" sz="2200" dirty="0" smtClean="0"/>
                        <a:t>Rs. 500 </a:t>
                      </a:r>
                      <a:r>
                        <a:rPr lang="en-US" sz="2200" dirty="0" err="1" smtClean="0"/>
                        <a:t>pu</a:t>
                      </a:r>
                      <a:endParaRPr lang="en-US" sz="2200" dirty="0">
                        <a:latin typeface="Times New Roman (Body)"/>
                      </a:endParaRPr>
                    </a:p>
                  </a:txBody>
                  <a:tcPr/>
                </a:tc>
              </a:tr>
            </a:tbl>
          </a:graphicData>
        </a:graphic>
      </p:graphicFrame>
    </p:spTree>
  </p:cSld>
  <p:clrMapOvr>
    <a:masterClrMapping/>
  </p:clrMapOvr>
  <p:transition>
    <p:pull dir="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1675150" y="690855"/>
          <a:ext cx="8855766" cy="2611073"/>
        </p:xfrm>
        <a:graphic>
          <a:graphicData uri="http://schemas.openxmlformats.org/drawingml/2006/table">
            <a:tbl>
              <a:tblPr firstRow="1" bandRow="1">
                <a:tableStyleId>{BC89EF96-8CEA-46FF-86C4-4CE0E7609802}</a:tableStyleId>
              </a:tblPr>
              <a:tblGrid>
                <a:gridCol w="6434529"/>
                <a:gridCol w="2421237"/>
              </a:tblGrid>
              <a:tr h="393082">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u="none" dirty="0" smtClean="0"/>
                        <a:t>Computation of ALP:</a:t>
                      </a:r>
                      <a:endParaRPr lang="en-US" sz="2200" u="none" dirty="0" smtClean="0">
                        <a:latin typeface="Times New Roman (Body)"/>
                      </a:endParaRPr>
                    </a:p>
                  </a:txBody>
                  <a:tcPr/>
                </a:tc>
                <a:tc hMerge="1">
                  <a:txBody>
                    <a:bodyPr/>
                    <a:lstStyle/>
                    <a:p>
                      <a:endParaRPr lang="en-US"/>
                    </a:p>
                  </a:txBody>
                  <a:tcPr/>
                </a:tc>
              </a:tr>
              <a:tr h="393082">
                <a:tc>
                  <a:txBody>
                    <a:bodyPr/>
                    <a:lstStyle/>
                    <a:p>
                      <a:r>
                        <a:rPr lang="en-US" sz="2200" dirty="0" smtClean="0"/>
                        <a:t>Sale Value per unit to Non- AE, C ltd</a:t>
                      </a:r>
                      <a:endParaRPr lang="en-US" sz="2200" dirty="0">
                        <a:latin typeface="Times New Roman (Body)"/>
                      </a:endParaRPr>
                    </a:p>
                  </a:txBody>
                  <a:tcPr/>
                </a:tc>
                <a:tc>
                  <a:txBody>
                    <a:bodyPr/>
                    <a:lstStyle/>
                    <a:p>
                      <a:pPr algn="r"/>
                      <a:r>
                        <a:rPr lang="en-US" sz="2200" dirty="0" smtClean="0"/>
                        <a:t>15,000</a:t>
                      </a:r>
                      <a:endParaRPr lang="en-US" sz="2200" dirty="0">
                        <a:latin typeface="Times New Roman (Body)"/>
                      </a:endParaRPr>
                    </a:p>
                  </a:txBody>
                  <a:tcPr/>
                </a:tc>
              </a:tr>
              <a:tr h="477473">
                <a:tc>
                  <a:txBody>
                    <a:bodyPr/>
                    <a:lstStyle/>
                    <a:p>
                      <a:r>
                        <a:rPr lang="en-US" sz="2200" dirty="0" smtClean="0"/>
                        <a:t>Less: Functional differences adjustments</a:t>
                      </a:r>
                      <a:endParaRPr lang="en-US" sz="2200" dirty="0">
                        <a:latin typeface="Times New Roman (Body)"/>
                      </a:endParaRPr>
                    </a:p>
                  </a:txBody>
                  <a:tcPr/>
                </a:tc>
                <a:tc>
                  <a:txBody>
                    <a:bodyPr/>
                    <a:lstStyle/>
                    <a:p>
                      <a:pPr algn="r"/>
                      <a:endParaRPr lang="en-US" sz="2200" dirty="0">
                        <a:latin typeface="Times New Roman (Body)"/>
                      </a:endParaRPr>
                    </a:p>
                  </a:txBody>
                  <a:tcPr/>
                </a:tc>
              </a:tr>
              <a:tr h="3930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dirty="0" smtClean="0"/>
                        <a:t>a)</a:t>
                      </a:r>
                      <a:r>
                        <a:rPr lang="en-US" sz="2200" baseline="0" dirty="0" smtClean="0"/>
                        <a:t> </a:t>
                      </a:r>
                      <a:r>
                        <a:rPr lang="en-US" sz="2200" dirty="0" smtClean="0"/>
                        <a:t>Insurance &amp; Freight</a:t>
                      </a:r>
                      <a:endParaRPr lang="en-US" sz="2200" dirty="0" smtClean="0">
                        <a:latin typeface="Times New Roman (Body)"/>
                      </a:endParaRPr>
                    </a:p>
                  </a:txBody>
                  <a:tcPr/>
                </a:tc>
                <a:tc>
                  <a:txBody>
                    <a:bodyPr/>
                    <a:lstStyle/>
                    <a:p>
                      <a:pPr algn="r"/>
                      <a:r>
                        <a:rPr lang="en-US" sz="2200" dirty="0" smtClean="0"/>
                        <a:t>   (700)</a:t>
                      </a:r>
                      <a:endParaRPr lang="en-US" sz="2200" dirty="0">
                        <a:latin typeface="Times New Roman (Body)"/>
                      </a:endParaRPr>
                    </a:p>
                  </a:txBody>
                  <a:tcPr/>
                </a:tc>
              </a:tr>
              <a:tr h="3930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dirty="0" smtClean="0"/>
                        <a:t>b) Warranty</a:t>
                      </a:r>
                      <a:endParaRPr lang="en-US" sz="2200" dirty="0" smtClean="0">
                        <a:latin typeface="Times New Roman (Body)"/>
                      </a:endParaRPr>
                    </a:p>
                  </a:txBody>
                  <a:tcPr/>
                </a:tc>
                <a:tc>
                  <a:txBody>
                    <a:bodyPr/>
                    <a:lstStyle/>
                    <a:p>
                      <a:pPr algn="r"/>
                      <a:r>
                        <a:rPr lang="en-US" sz="2200" dirty="0" smtClean="0"/>
                        <a:t>   (500)</a:t>
                      </a:r>
                      <a:endParaRPr lang="en-US" sz="2200" dirty="0">
                        <a:latin typeface="Times New Roman (Body)"/>
                      </a:endParaRPr>
                    </a:p>
                  </a:txBody>
                  <a:tcPr/>
                </a:tc>
              </a:tr>
              <a:tr h="393082">
                <a:tc>
                  <a:txBody>
                    <a:bodyPr/>
                    <a:lstStyle/>
                    <a:p>
                      <a:r>
                        <a:rPr lang="en-US" sz="2200" b="1" dirty="0" smtClean="0"/>
                        <a:t>                                        ALP</a:t>
                      </a:r>
                      <a:endParaRPr lang="en-US" sz="2200" b="1" dirty="0">
                        <a:latin typeface="Times New Roman (Body)"/>
                      </a:endParaRPr>
                    </a:p>
                  </a:txBody>
                  <a:tcPr/>
                </a:tc>
                <a:tc>
                  <a:txBody>
                    <a:bodyPr/>
                    <a:lstStyle/>
                    <a:p>
                      <a:pPr algn="r"/>
                      <a:r>
                        <a:rPr lang="en-US" sz="2200" b="1" dirty="0" smtClean="0"/>
                        <a:t>13,800</a:t>
                      </a:r>
                      <a:endParaRPr lang="en-US" sz="2200" b="1" dirty="0">
                        <a:latin typeface="Times New Roman (Body)"/>
                      </a:endParaRPr>
                    </a:p>
                  </a:txBody>
                  <a:tcPr/>
                </a:tc>
              </a:tr>
            </a:tbl>
          </a:graphicData>
        </a:graphic>
      </p:graphicFrame>
      <p:sp>
        <p:nvSpPr>
          <p:cNvPr id="4" name="TextBox 3"/>
          <p:cNvSpPr txBox="1"/>
          <p:nvPr/>
        </p:nvSpPr>
        <p:spPr>
          <a:xfrm>
            <a:off x="1683026" y="3935896"/>
            <a:ext cx="8984974" cy="1785104"/>
          </a:xfrm>
          <a:prstGeom prst="rect">
            <a:avLst/>
          </a:prstGeom>
          <a:noFill/>
        </p:spPr>
        <p:txBody>
          <a:bodyPr wrap="square" rtlCol="0">
            <a:spAutoFit/>
          </a:bodyPr>
          <a:lstStyle/>
          <a:p>
            <a:pPr defTabSz="914400">
              <a:defRPr/>
            </a:pPr>
            <a:r>
              <a:rPr lang="en-US" sz="2200" dirty="0" smtClean="0"/>
              <a:t>ALP			                  Rs. 13,800</a:t>
            </a:r>
          </a:p>
          <a:p>
            <a:pPr defTabSz="914400">
              <a:defRPr/>
            </a:pPr>
            <a:r>
              <a:rPr lang="en-US" sz="2200" dirty="0" smtClean="0"/>
              <a:t>Transaction Value		     Rs. </a:t>
            </a:r>
            <a:r>
              <a:rPr lang="en-US" sz="2200" u="sng" dirty="0" smtClean="0"/>
              <a:t>10,000</a:t>
            </a:r>
          </a:p>
          <a:p>
            <a:pPr defTabSz="914400">
              <a:defRPr/>
            </a:pPr>
            <a:r>
              <a:rPr lang="en-US" sz="2200" dirty="0" smtClean="0"/>
              <a:t>TP Adjustment </a:t>
            </a:r>
            <a:r>
              <a:rPr lang="en-US" sz="2200" dirty="0" err="1" smtClean="0"/>
              <a:t>pu</a:t>
            </a:r>
            <a:r>
              <a:rPr lang="en-US" sz="2200" dirty="0" smtClean="0"/>
              <a:t>	                  Rs.   3,800  </a:t>
            </a:r>
          </a:p>
          <a:p>
            <a:pPr defTabSz="914400">
              <a:defRPr/>
            </a:pPr>
            <a:r>
              <a:rPr lang="en-US" sz="2200" dirty="0" smtClean="0"/>
              <a:t>No of Units	                                      </a:t>
            </a:r>
            <a:r>
              <a:rPr lang="en-US" sz="2200" u="sng" dirty="0" smtClean="0"/>
              <a:t>  1,000</a:t>
            </a:r>
          </a:p>
          <a:p>
            <a:pPr defTabSz="914400">
              <a:defRPr/>
            </a:pPr>
            <a:r>
              <a:rPr lang="en-US" sz="2200" dirty="0" smtClean="0"/>
              <a:t>TP Adjustment	                                Rs.   38L</a:t>
            </a:r>
            <a:endParaRPr lang="en-US" sz="2200" dirty="0"/>
          </a:p>
        </p:txBody>
      </p:sp>
    </p:spTree>
  </p:cSld>
  <p:clrMapOvr>
    <a:masterClrMapping/>
  </p:clrMapOvr>
  <p:transition>
    <p:pull dir="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6260" y="-66259"/>
            <a:ext cx="12191999" cy="623454"/>
          </a:xfrm>
          <a:prstGeom prst="rect">
            <a:avLst/>
          </a:prstGeom>
          <a:solidFill>
            <a:srgbClr val="002060"/>
          </a:solidFill>
          <a:effectLst>
            <a:softEdge rad="63500"/>
          </a:effectLst>
        </p:spPr>
        <p:txBody>
          <a:bodyPr vert="horz" lIns="91440" tIns="45720" rIns="91440" bIns="45720" rtlCol="0" anchor="b">
            <a:noAutofit/>
          </a:bodyPr>
          <a:lstStyle>
            <a:defPPr>
              <a:defRPr lang="en-US"/>
            </a:defPPr>
            <a:lvl1pPr algn="ctr">
              <a:lnSpc>
                <a:spcPct val="90000"/>
              </a:lnSpc>
              <a:spcBef>
                <a:spcPct val="0"/>
              </a:spcBef>
              <a:buNone/>
              <a:defRPr sz="2600" b="1">
                <a:solidFill>
                  <a:srgbClr val="FF0000"/>
                </a:solidFill>
                <a:latin typeface="+mj-lt"/>
                <a:ea typeface="+mj-ea"/>
                <a:cs typeface="+mj-cs"/>
              </a:defRPr>
            </a:lvl1pPr>
          </a:lstStyle>
          <a:p>
            <a:r>
              <a:rPr lang="en-US" sz="3200" dirty="0" smtClean="0">
                <a:solidFill>
                  <a:schemeClr val="bg1"/>
                </a:solidFill>
                <a:latin typeface="Cambria" panose="02040503050406030204" pitchFamily="18" charset="0"/>
              </a:rPr>
              <a:t>Resale Price Method (RPM):</a:t>
            </a:r>
            <a:endParaRPr lang="en-US" sz="3200" dirty="0">
              <a:solidFill>
                <a:schemeClr val="bg1"/>
              </a:solidFill>
              <a:latin typeface="Cambria" panose="02040503050406030204" pitchFamily="18" charset="0"/>
            </a:endParaRPr>
          </a:p>
        </p:txBody>
      </p:sp>
      <p:sp>
        <p:nvSpPr>
          <p:cNvPr id="3" name="TextBox 2"/>
          <p:cNvSpPr txBox="1"/>
          <p:nvPr/>
        </p:nvSpPr>
        <p:spPr>
          <a:xfrm>
            <a:off x="1567885" y="1094067"/>
            <a:ext cx="9449885" cy="4832092"/>
          </a:xfrm>
          <a:prstGeom prst="rect">
            <a:avLst/>
          </a:prstGeom>
          <a:noFill/>
        </p:spPr>
        <p:txBody>
          <a:bodyPr wrap="square" rtlCol="0">
            <a:spAutoFit/>
          </a:bodyPr>
          <a:lstStyle/>
          <a:p>
            <a:pPr>
              <a:buFont typeface="Wingdings" pitchFamily="2" charset="2"/>
              <a:buChar char="ü"/>
            </a:pPr>
            <a:r>
              <a:rPr lang="en-IN" sz="2200" dirty="0" smtClean="0"/>
              <a:t> RPM is applicable for only 1 type of transaction i.e., when goods are purchased from AE and resold to Non-AE without making any substantial value addition.</a:t>
            </a:r>
          </a:p>
          <a:p>
            <a:endParaRPr lang="en-IN" sz="2200" dirty="0" smtClean="0"/>
          </a:p>
          <a:p>
            <a:r>
              <a:rPr lang="en-IN" sz="2200" b="1" u="sng" dirty="0" smtClean="0"/>
              <a:t>Steps to compute ALP:</a:t>
            </a:r>
          </a:p>
          <a:p>
            <a:endParaRPr lang="en-IN" sz="2200" b="1" dirty="0" smtClean="0"/>
          </a:p>
          <a:p>
            <a:pPr>
              <a:buFont typeface="Wingdings" pitchFamily="2" charset="2"/>
              <a:buChar char="Ø"/>
            </a:pPr>
            <a:r>
              <a:rPr lang="en-IN" sz="2200" dirty="0" smtClean="0"/>
              <a:t> Identify the International transaction</a:t>
            </a:r>
          </a:p>
          <a:p>
            <a:pPr>
              <a:buFont typeface="Wingdings" pitchFamily="2" charset="2"/>
              <a:buChar char="Ø"/>
            </a:pPr>
            <a:r>
              <a:rPr lang="en-IN" sz="2200" dirty="0" smtClean="0"/>
              <a:t>Identify the price at which such goods are resold to Unrelated Party</a:t>
            </a:r>
          </a:p>
          <a:p>
            <a:pPr>
              <a:buFont typeface="Wingdings" pitchFamily="2" charset="2"/>
              <a:buChar char="Ø"/>
            </a:pPr>
            <a:r>
              <a:rPr lang="en-IN" sz="2200" dirty="0" smtClean="0"/>
              <a:t>Identify the Normal Gross profit margin earned by purchasing the goods from Unrelated party</a:t>
            </a:r>
          </a:p>
          <a:p>
            <a:pPr>
              <a:buFont typeface="Wingdings" pitchFamily="2" charset="2"/>
              <a:buChar char="Ø"/>
            </a:pPr>
            <a:r>
              <a:rPr lang="en-IN" sz="2200" dirty="0" smtClean="0"/>
              <a:t> Deduct the Normal Gross profit from the Resale price</a:t>
            </a:r>
          </a:p>
          <a:p>
            <a:pPr>
              <a:buFont typeface="Wingdings" pitchFamily="2" charset="2"/>
              <a:buChar char="Ø"/>
            </a:pPr>
            <a:r>
              <a:rPr lang="en-IN" sz="2200" dirty="0" smtClean="0"/>
              <a:t>Adjustment for differences</a:t>
            </a:r>
          </a:p>
          <a:p>
            <a:pPr>
              <a:buFont typeface="Wingdings" pitchFamily="2" charset="2"/>
              <a:buChar char="Ø"/>
            </a:pPr>
            <a:r>
              <a:rPr lang="en-IN" sz="2200" dirty="0" smtClean="0"/>
              <a:t>Adjusted price shall be ALP</a:t>
            </a:r>
            <a:endParaRPr lang="en-IN" sz="2200" b="1" dirty="0" smtClean="0"/>
          </a:p>
          <a:p>
            <a:endParaRPr lang="en-IN" sz="2200" b="1" dirty="0" smtClean="0"/>
          </a:p>
          <a:p>
            <a:r>
              <a:rPr lang="en-IN" sz="2200" dirty="0" smtClean="0"/>
              <a:t> </a:t>
            </a:r>
          </a:p>
        </p:txBody>
      </p:sp>
    </p:spTree>
    <p:extLst>
      <p:ext uri="{BB962C8B-B14F-4D97-AF65-F5344CB8AC3E}">
        <p14:creationId xmlns="" xmlns:p14="http://schemas.microsoft.com/office/powerpoint/2010/main" val="1221902038"/>
      </p:ext>
    </p:extLst>
  </p:cSld>
  <p:clrMapOvr>
    <a:masterClrMapping/>
  </p:clrMapOvr>
  <p:transition>
    <p:pull dir="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07097" y="1298713"/>
            <a:ext cx="7818782" cy="430887"/>
          </a:xfrm>
          <a:prstGeom prst="rect">
            <a:avLst/>
          </a:prstGeom>
          <a:noFill/>
        </p:spPr>
        <p:txBody>
          <a:bodyPr wrap="square" rtlCol="0">
            <a:spAutoFit/>
          </a:bodyPr>
          <a:lstStyle/>
          <a:p>
            <a:r>
              <a:rPr lang="en-IN" sz="2200" b="1" u="sng" dirty="0" smtClean="0"/>
              <a:t>Format for computing ALP:</a:t>
            </a:r>
            <a:endParaRPr lang="en-US" sz="2200" b="1" u="sng" dirty="0"/>
          </a:p>
        </p:txBody>
      </p:sp>
      <p:graphicFrame>
        <p:nvGraphicFramePr>
          <p:cNvPr id="3" name="Table 2"/>
          <p:cNvGraphicFramePr>
            <a:graphicFrameLocks noGrp="1"/>
          </p:cNvGraphicFramePr>
          <p:nvPr/>
        </p:nvGraphicFramePr>
        <p:xfrm>
          <a:off x="2045253" y="2332382"/>
          <a:ext cx="8128000" cy="2067340"/>
        </p:xfrm>
        <a:graphic>
          <a:graphicData uri="http://schemas.openxmlformats.org/drawingml/2006/table">
            <a:tbl>
              <a:tblPr firstRow="1" bandRow="1">
                <a:tableStyleId>{BC89EF96-8CEA-46FF-86C4-4CE0E7609802}</a:tableStyleId>
              </a:tblPr>
              <a:tblGrid>
                <a:gridCol w="6025322"/>
                <a:gridCol w="2102678"/>
              </a:tblGrid>
              <a:tr h="516835">
                <a:tc>
                  <a:txBody>
                    <a:bodyPr/>
                    <a:lstStyle/>
                    <a:p>
                      <a:pPr algn="ctr"/>
                      <a:r>
                        <a:rPr lang="en-IN" sz="2200" dirty="0" smtClean="0"/>
                        <a:t>Particulars</a:t>
                      </a:r>
                      <a:endParaRPr lang="en-US" sz="2200" dirty="0">
                        <a:latin typeface="Times New Roman (Body)"/>
                      </a:endParaRPr>
                    </a:p>
                  </a:txBody>
                  <a:tcPr anchor="ctr"/>
                </a:tc>
                <a:tc>
                  <a:txBody>
                    <a:bodyPr/>
                    <a:lstStyle/>
                    <a:p>
                      <a:pPr algn="r"/>
                      <a:r>
                        <a:rPr lang="en-IN" sz="2200" dirty="0" smtClean="0"/>
                        <a:t>Amount</a:t>
                      </a:r>
                      <a:endParaRPr lang="en-US" sz="2200" dirty="0">
                        <a:latin typeface="Times New Roman (Body)"/>
                      </a:endParaRPr>
                    </a:p>
                  </a:txBody>
                  <a:tcPr/>
                </a:tc>
              </a:tr>
              <a:tr h="516835">
                <a:tc>
                  <a:txBody>
                    <a:bodyPr/>
                    <a:lstStyle/>
                    <a:p>
                      <a:r>
                        <a:rPr lang="en-IN" sz="2200" dirty="0" smtClean="0"/>
                        <a:t>Resale Price</a:t>
                      </a:r>
                      <a:endParaRPr lang="en-US" sz="2200" dirty="0">
                        <a:latin typeface="Times New Roman (Body)"/>
                      </a:endParaRPr>
                    </a:p>
                  </a:txBody>
                  <a:tcPr/>
                </a:tc>
                <a:tc>
                  <a:txBody>
                    <a:bodyPr/>
                    <a:lstStyle/>
                    <a:p>
                      <a:pPr algn="r"/>
                      <a:r>
                        <a:rPr lang="en-IN" sz="2200" dirty="0" smtClean="0"/>
                        <a:t>XXX</a:t>
                      </a:r>
                      <a:endParaRPr lang="en-US" sz="2200" dirty="0">
                        <a:latin typeface="Times New Roman (Body)"/>
                      </a:endParaRPr>
                    </a:p>
                  </a:txBody>
                  <a:tcPr/>
                </a:tc>
              </a:tr>
              <a:tr h="516835">
                <a:tc>
                  <a:txBody>
                    <a:bodyPr/>
                    <a:lstStyle/>
                    <a:p>
                      <a:r>
                        <a:rPr lang="en-IN" sz="2200" dirty="0" smtClean="0"/>
                        <a:t>Less: Normal Gross Profit margin</a:t>
                      </a:r>
                      <a:endParaRPr lang="en-US" sz="2200" dirty="0">
                        <a:latin typeface="Times New Roman (Body)"/>
                      </a:endParaRPr>
                    </a:p>
                  </a:txBody>
                  <a:tcPr/>
                </a:tc>
                <a:tc>
                  <a:txBody>
                    <a:bodyPr/>
                    <a:lstStyle/>
                    <a:p>
                      <a:pPr algn="r"/>
                      <a:r>
                        <a:rPr lang="en-IN" sz="2200" dirty="0" smtClean="0"/>
                        <a:t>(XX)</a:t>
                      </a:r>
                      <a:endParaRPr lang="en-US" sz="2200" dirty="0">
                        <a:latin typeface="Times New Roman (Body)"/>
                      </a:endParaRPr>
                    </a:p>
                  </a:txBody>
                  <a:tcPr/>
                </a:tc>
              </a:tr>
              <a:tr h="516835">
                <a:tc>
                  <a:txBody>
                    <a:bodyPr/>
                    <a:lstStyle/>
                    <a:p>
                      <a:r>
                        <a:rPr lang="en-IN" sz="2200" dirty="0" smtClean="0"/>
                        <a:t>ALP</a:t>
                      </a:r>
                      <a:endParaRPr lang="en-US" sz="2200" b="1" dirty="0">
                        <a:latin typeface="Times New Roman (Body)"/>
                      </a:endParaRPr>
                    </a:p>
                  </a:txBody>
                  <a:tcPr/>
                </a:tc>
                <a:tc>
                  <a:txBody>
                    <a:bodyPr/>
                    <a:lstStyle/>
                    <a:p>
                      <a:pPr algn="r"/>
                      <a:r>
                        <a:rPr lang="en-IN" sz="2200" dirty="0" smtClean="0"/>
                        <a:t>XXX</a:t>
                      </a:r>
                      <a:endParaRPr lang="en-US" sz="2200" b="1" dirty="0">
                        <a:latin typeface="Times New Roman (Body)"/>
                      </a:endParaRPr>
                    </a:p>
                  </a:txBody>
                  <a:tcPr/>
                </a:tc>
              </a:tr>
            </a:tbl>
          </a:graphicData>
        </a:graphic>
      </p:graphicFrame>
    </p:spTree>
  </p:cSld>
  <p:clrMapOvr>
    <a:masterClrMapping/>
  </p:clrMapOvr>
  <p:transition>
    <p:pull dir="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17655" y="247014"/>
            <a:ext cx="9774673" cy="2462213"/>
          </a:xfrm>
          <a:prstGeom prst="rect">
            <a:avLst/>
          </a:prstGeom>
          <a:noFill/>
        </p:spPr>
        <p:txBody>
          <a:bodyPr wrap="square" rtlCol="0">
            <a:spAutoFit/>
          </a:bodyPr>
          <a:lstStyle/>
          <a:p>
            <a:r>
              <a:rPr lang="en-IN" sz="2200" b="1" dirty="0" smtClean="0"/>
              <a:t>Example: </a:t>
            </a:r>
            <a:r>
              <a:rPr lang="en-IN" sz="2200" dirty="0" smtClean="0"/>
              <a:t>A ltd., USA supplies pens to its AE B Ltd., India at Rs.2,500 per box. B ltd sells the same at Rs.3,000 per box. B ltd also imports pens from C ltd., China for Rs.1,500 per box. The boxes are sold at Rs.2,000 per box. </a:t>
            </a:r>
          </a:p>
          <a:p>
            <a:endParaRPr lang="en-IN" sz="2200" b="1" dirty="0" smtClean="0">
              <a:latin typeface="Times New Roman (Body)"/>
            </a:endParaRPr>
          </a:p>
          <a:p>
            <a:r>
              <a:rPr lang="en-IN" sz="2000" b="1" dirty="0" smtClean="0">
                <a:latin typeface="Times New Roman (Body)"/>
              </a:rPr>
              <a:t>Computation of ALP:</a:t>
            </a:r>
          </a:p>
          <a:p>
            <a:endParaRPr lang="en-IN" sz="2200" dirty="0" smtClean="0">
              <a:latin typeface="Times New Roman (Body)"/>
            </a:endParaRPr>
          </a:p>
          <a:p>
            <a:r>
              <a:rPr lang="en-IN" sz="2200" dirty="0" smtClean="0">
                <a:latin typeface="Times New Roman (Body)"/>
              </a:rPr>
              <a:t>  </a:t>
            </a:r>
            <a:endParaRPr lang="en-US" sz="2200" b="1" dirty="0">
              <a:latin typeface="Times New Roman (Body)"/>
            </a:endParaRPr>
          </a:p>
        </p:txBody>
      </p:sp>
      <p:graphicFrame>
        <p:nvGraphicFramePr>
          <p:cNvPr id="3" name="Table 2"/>
          <p:cNvGraphicFramePr>
            <a:graphicFrameLocks noGrp="1"/>
          </p:cNvGraphicFramePr>
          <p:nvPr/>
        </p:nvGraphicFramePr>
        <p:xfrm>
          <a:off x="1927068" y="2130124"/>
          <a:ext cx="8128000" cy="1722780"/>
        </p:xfrm>
        <a:graphic>
          <a:graphicData uri="http://schemas.openxmlformats.org/drawingml/2006/table">
            <a:tbl>
              <a:tblPr firstRow="1" bandRow="1">
                <a:tableStyleId>{BC89EF96-8CEA-46FF-86C4-4CE0E7609802}</a:tableStyleId>
              </a:tblPr>
              <a:tblGrid>
                <a:gridCol w="6078330"/>
                <a:gridCol w="2049670"/>
              </a:tblGrid>
              <a:tr h="430695">
                <a:tc>
                  <a:txBody>
                    <a:bodyPr/>
                    <a:lstStyle/>
                    <a:p>
                      <a:pPr algn="ctr"/>
                      <a:r>
                        <a:rPr lang="en-IN" sz="2200" dirty="0" smtClean="0"/>
                        <a:t>Particulars</a:t>
                      </a:r>
                      <a:endParaRPr lang="en-US" sz="2200" dirty="0">
                        <a:latin typeface="Times New Roman (Body)"/>
                      </a:endParaRPr>
                    </a:p>
                  </a:txBody>
                  <a:tcPr anchor="ctr"/>
                </a:tc>
                <a:tc>
                  <a:txBody>
                    <a:bodyPr/>
                    <a:lstStyle/>
                    <a:p>
                      <a:r>
                        <a:rPr lang="en-IN" sz="2200" dirty="0" smtClean="0"/>
                        <a:t>Amt</a:t>
                      </a:r>
                      <a:endParaRPr lang="en-US" sz="2200" dirty="0">
                        <a:latin typeface="Times New Roman (Body)"/>
                      </a:endParaRPr>
                    </a:p>
                  </a:txBody>
                  <a:tcPr/>
                </a:tc>
              </a:tr>
              <a:tr h="430695">
                <a:tc>
                  <a:txBody>
                    <a:bodyPr/>
                    <a:lstStyle/>
                    <a:p>
                      <a:r>
                        <a:rPr lang="en-IN" sz="2200" dirty="0" smtClean="0"/>
                        <a:t>Sale Price</a:t>
                      </a:r>
                      <a:endParaRPr lang="en-US" sz="2200" dirty="0">
                        <a:latin typeface="Times New Roman (Body)"/>
                      </a:endParaRPr>
                    </a:p>
                  </a:txBody>
                  <a:tcPr/>
                </a:tc>
                <a:tc>
                  <a:txBody>
                    <a:bodyPr/>
                    <a:lstStyle/>
                    <a:p>
                      <a:pPr algn="r"/>
                      <a:r>
                        <a:rPr lang="en-IN" sz="2200" dirty="0" smtClean="0"/>
                        <a:t>2,000</a:t>
                      </a:r>
                      <a:endParaRPr lang="en-US" sz="2200" dirty="0">
                        <a:latin typeface="Times New Roman (Body)"/>
                      </a:endParaRPr>
                    </a:p>
                  </a:txBody>
                  <a:tcPr/>
                </a:tc>
              </a:tr>
              <a:tr h="430695">
                <a:tc>
                  <a:txBody>
                    <a:bodyPr/>
                    <a:lstStyle/>
                    <a:p>
                      <a:r>
                        <a:rPr lang="en-IN" sz="2200" dirty="0" smtClean="0"/>
                        <a:t>Less: Purchase</a:t>
                      </a:r>
                      <a:r>
                        <a:rPr lang="en-IN" sz="2200" baseline="0" dirty="0" smtClean="0"/>
                        <a:t> price from Non-AE, C ltd</a:t>
                      </a:r>
                      <a:endParaRPr lang="en-US" sz="2200" dirty="0">
                        <a:latin typeface="Times New Roman (Body)"/>
                      </a:endParaRPr>
                    </a:p>
                  </a:txBody>
                  <a:tcPr/>
                </a:tc>
                <a:tc>
                  <a:txBody>
                    <a:bodyPr/>
                    <a:lstStyle/>
                    <a:p>
                      <a:pPr algn="r"/>
                      <a:r>
                        <a:rPr lang="en-IN" sz="2200" dirty="0" smtClean="0"/>
                        <a:t>(1,500)</a:t>
                      </a:r>
                      <a:endParaRPr lang="en-US" sz="2200" dirty="0">
                        <a:latin typeface="Times New Roman (Body)"/>
                      </a:endParaRPr>
                    </a:p>
                  </a:txBody>
                  <a:tcPr/>
                </a:tc>
              </a:tr>
              <a:tr h="430695">
                <a:tc>
                  <a:txBody>
                    <a:bodyPr/>
                    <a:lstStyle/>
                    <a:p>
                      <a:r>
                        <a:rPr lang="en-IN" sz="2200" b="1" dirty="0" smtClean="0"/>
                        <a:t>Gross</a:t>
                      </a:r>
                      <a:r>
                        <a:rPr lang="en-IN" sz="2200" b="1" baseline="0" dirty="0" smtClean="0"/>
                        <a:t> Profit</a:t>
                      </a:r>
                      <a:endParaRPr lang="en-US" sz="2200" b="1" dirty="0">
                        <a:latin typeface="Times New Roman (Body)"/>
                      </a:endParaRPr>
                    </a:p>
                  </a:txBody>
                  <a:tcPr/>
                </a:tc>
                <a:tc>
                  <a:txBody>
                    <a:bodyPr/>
                    <a:lstStyle/>
                    <a:p>
                      <a:pPr algn="r"/>
                      <a:r>
                        <a:rPr lang="en-IN" sz="2200" b="1" dirty="0" smtClean="0"/>
                        <a:t>   500</a:t>
                      </a:r>
                      <a:endParaRPr lang="en-US" sz="2200" b="1" dirty="0">
                        <a:latin typeface="Times New Roman (Body)"/>
                      </a:endParaRPr>
                    </a:p>
                  </a:txBody>
                  <a:tcPr/>
                </a:tc>
              </a:tr>
            </a:tbl>
          </a:graphicData>
        </a:graphic>
      </p:graphicFrame>
      <p:sp>
        <p:nvSpPr>
          <p:cNvPr id="4" name="TextBox 3"/>
          <p:cNvSpPr txBox="1"/>
          <p:nvPr/>
        </p:nvSpPr>
        <p:spPr>
          <a:xfrm>
            <a:off x="1763191" y="3997377"/>
            <a:ext cx="9223513" cy="430887"/>
          </a:xfrm>
          <a:prstGeom prst="rect">
            <a:avLst/>
          </a:prstGeom>
          <a:noFill/>
        </p:spPr>
        <p:txBody>
          <a:bodyPr wrap="square" rtlCol="0">
            <a:spAutoFit/>
          </a:bodyPr>
          <a:lstStyle/>
          <a:p>
            <a:r>
              <a:rPr lang="en-IN" sz="2200" dirty="0" smtClean="0"/>
              <a:t> Gross Profit margin= 500/2000*100 = 25%</a:t>
            </a:r>
            <a:endParaRPr lang="en-IN" sz="2200" u="sng" dirty="0" smtClean="0"/>
          </a:p>
        </p:txBody>
      </p:sp>
      <p:graphicFrame>
        <p:nvGraphicFramePr>
          <p:cNvPr id="5" name="Table 4"/>
          <p:cNvGraphicFramePr>
            <a:graphicFrameLocks noGrp="1"/>
          </p:cNvGraphicFramePr>
          <p:nvPr/>
        </p:nvGraphicFramePr>
        <p:xfrm>
          <a:off x="1855304" y="4638259"/>
          <a:ext cx="8203095" cy="2011680"/>
        </p:xfrm>
        <a:graphic>
          <a:graphicData uri="http://schemas.openxmlformats.org/drawingml/2006/table">
            <a:tbl>
              <a:tblPr firstRow="1" bandRow="1">
                <a:tableStyleId>{BC89EF96-8CEA-46FF-86C4-4CE0E7609802}</a:tableStyleId>
              </a:tblPr>
              <a:tblGrid>
                <a:gridCol w="6415355"/>
                <a:gridCol w="1787740"/>
              </a:tblGrid>
              <a:tr h="355159">
                <a:tc>
                  <a:txBody>
                    <a:bodyPr/>
                    <a:lstStyle/>
                    <a:p>
                      <a:r>
                        <a:rPr lang="en-US" sz="2000" b="0" dirty="0" smtClean="0">
                          <a:latin typeface="Times New Roman (Body)"/>
                        </a:rPr>
                        <a:t>Resale</a:t>
                      </a:r>
                      <a:r>
                        <a:rPr lang="en-US" sz="2000" b="0" baseline="0" dirty="0" smtClean="0">
                          <a:latin typeface="Times New Roman (Body)"/>
                        </a:rPr>
                        <a:t> Price</a:t>
                      </a:r>
                      <a:endParaRPr lang="en-US" sz="2000" b="0" dirty="0">
                        <a:latin typeface="Times New Roman (Body)"/>
                      </a:endParaRPr>
                    </a:p>
                  </a:txBody>
                  <a:tcPr/>
                </a:tc>
                <a:tc>
                  <a:txBody>
                    <a:bodyPr/>
                    <a:lstStyle/>
                    <a:p>
                      <a:pPr algn="r"/>
                      <a:r>
                        <a:rPr lang="en-US" sz="2000" b="0" dirty="0" smtClean="0">
                          <a:latin typeface="Times New Roman (Body)"/>
                        </a:rPr>
                        <a:t>3,000</a:t>
                      </a:r>
                      <a:endParaRPr lang="en-US" sz="2000" b="0" dirty="0">
                        <a:latin typeface="Times New Roman (Body)"/>
                      </a:endParaRPr>
                    </a:p>
                  </a:txBody>
                  <a:tcPr/>
                </a:tc>
              </a:tr>
              <a:tr h="355159">
                <a:tc>
                  <a:txBody>
                    <a:bodyPr/>
                    <a:lstStyle/>
                    <a:p>
                      <a:pPr marL="0" algn="l" defTabSz="457189" rtl="0" eaLnBrk="1" latinLnBrk="0" hangingPunct="1"/>
                      <a:r>
                        <a:rPr lang="en-US" sz="2200" kern="1200" dirty="0" smtClean="0">
                          <a:solidFill>
                            <a:schemeClr val="tx1"/>
                          </a:solidFill>
                          <a:latin typeface="+mn-lt"/>
                          <a:ea typeface="+mn-ea"/>
                          <a:cs typeface="+mn-cs"/>
                        </a:rPr>
                        <a:t>Less: Normal Gross profit margin (25%)</a:t>
                      </a:r>
                      <a:endParaRPr lang="en-US" sz="2200" kern="1200" dirty="0">
                        <a:solidFill>
                          <a:schemeClr val="tx1"/>
                        </a:solidFill>
                        <a:latin typeface="+mn-lt"/>
                        <a:ea typeface="+mn-ea"/>
                        <a:cs typeface="+mn-cs"/>
                      </a:endParaRPr>
                    </a:p>
                  </a:txBody>
                  <a:tcPr/>
                </a:tc>
                <a:tc>
                  <a:txBody>
                    <a:bodyPr/>
                    <a:lstStyle/>
                    <a:p>
                      <a:pPr algn="r"/>
                      <a:r>
                        <a:rPr lang="en-US" sz="2000" u="none" dirty="0" smtClean="0">
                          <a:latin typeface="Times New Roman (Body)"/>
                        </a:rPr>
                        <a:t>(750)</a:t>
                      </a:r>
                      <a:endParaRPr lang="en-US" sz="2000" u="none" dirty="0">
                        <a:latin typeface="Times New Roman (Body)"/>
                      </a:endParaRPr>
                    </a:p>
                  </a:txBody>
                  <a:tcPr/>
                </a:tc>
              </a:tr>
              <a:tr h="355159">
                <a:tc>
                  <a:txBody>
                    <a:bodyPr/>
                    <a:lstStyle/>
                    <a:p>
                      <a:r>
                        <a:rPr lang="en-US" sz="2000" b="1" dirty="0" smtClean="0">
                          <a:latin typeface="Times New Roman (Body)"/>
                        </a:rPr>
                        <a:t>ALP</a:t>
                      </a:r>
                      <a:endParaRPr lang="en-US" sz="2000" b="1" dirty="0">
                        <a:latin typeface="Times New Roman (Body)"/>
                      </a:endParaRPr>
                    </a:p>
                  </a:txBody>
                  <a:tcPr/>
                </a:tc>
                <a:tc>
                  <a:txBody>
                    <a:bodyPr/>
                    <a:lstStyle/>
                    <a:p>
                      <a:pPr algn="r"/>
                      <a:r>
                        <a:rPr lang="en-US" sz="2000" b="1" dirty="0" smtClean="0">
                          <a:latin typeface="Times New Roman (Body)"/>
                        </a:rPr>
                        <a:t>2,250</a:t>
                      </a:r>
                      <a:endParaRPr lang="en-US" sz="2000" b="1" dirty="0">
                        <a:latin typeface="Times New Roman (Body)"/>
                      </a:endParaRPr>
                    </a:p>
                  </a:txBody>
                  <a:tcPr/>
                </a:tc>
              </a:tr>
              <a:tr h="355159">
                <a:tc>
                  <a:txBody>
                    <a:bodyPr/>
                    <a:lstStyle/>
                    <a:p>
                      <a:r>
                        <a:rPr lang="en-US" sz="2000" dirty="0" smtClean="0">
                          <a:latin typeface="Times New Roman (Body)"/>
                        </a:rPr>
                        <a:t>Transaction Price</a:t>
                      </a:r>
                      <a:endParaRPr lang="en-US" sz="2000" dirty="0">
                        <a:latin typeface="Times New Roman (Body)"/>
                      </a:endParaRPr>
                    </a:p>
                  </a:txBody>
                  <a:tcPr/>
                </a:tc>
                <a:tc>
                  <a:txBody>
                    <a:bodyPr/>
                    <a:lstStyle/>
                    <a:p>
                      <a:pPr algn="r"/>
                      <a:r>
                        <a:rPr lang="en-US" sz="2000" u="sng" dirty="0" smtClean="0">
                          <a:latin typeface="Times New Roman (Body)"/>
                        </a:rPr>
                        <a:t>2,500</a:t>
                      </a:r>
                      <a:endParaRPr lang="en-US" sz="2000" u="sng" dirty="0">
                        <a:latin typeface="Times New Roman (Body)"/>
                      </a:endParaRPr>
                    </a:p>
                  </a:txBody>
                  <a:tcPr/>
                </a:tc>
              </a:tr>
              <a:tr h="355159">
                <a:tc>
                  <a:txBody>
                    <a:bodyPr/>
                    <a:lstStyle/>
                    <a:p>
                      <a:r>
                        <a:rPr lang="en-US" sz="2000" b="1" dirty="0" smtClean="0">
                          <a:latin typeface="Times New Roman (Body)"/>
                        </a:rPr>
                        <a:t>TP</a:t>
                      </a:r>
                      <a:r>
                        <a:rPr lang="en-US" sz="2000" b="1" baseline="0" dirty="0" smtClean="0">
                          <a:latin typeface="Times New Roman (Body)"/>
                        </a:rPr>
                        <a:t> Adjustment</a:t>
                      </a:r>
                      <a:endParaRPr lang="en-US" sz="2000" b="1" dirty="0">
                        <a:latin typeface="Times New Roman (Body)"/>
                      </a:endParaRPr>
                    </a:p>
                  </a:txBody>
                  <a:tcPr/>
                </a:tc>
                <a:tc>
                  <a:txBody>
                    <a:bodyPr/>
                    <a:lstStyle/>
                    <a:p>
                      <a:pPr algn="r"/>
                      <a:r>
                        <a:rPr lang="en-US" sz="2000" b="1" u="none" baseline="0" dirty="0" smtClean="0">
                          <a:latin typeface="Times New Roman (Body)"/>
                        </a:rPr>
                        <a:t>   </a:t>
                      </a:r>
                      <a:r>
                        <a:rPr lang="en-US" sz="2000" b="1" u="sng" baseline="0" dirty="0" smtClean="0">
                          <a:latin typeface="Times New Roman (Body)"/>
                        </a:rPr>
                        <a:t>250  </a:t>
                      </a:r>
                      <a:endParaRPr lang="en-US" sz="2000" b="1" u="sng" dirty="0">
                        <a:latin typeface="Times New Roman (Body)"/>
                      </a:endParaRPr>
                    </a:p>
                  </a:txBody>
                  <a:tcPr/>
                </a:tc>
              </a:tr>
            </a:tbl>
          </a:graphicData>
        </a:graphic>
      </p:graphicFrame>
    </p:spTree>
  </p:cSld>
  <p:clrMapOvr>
    <a:masterClrMapping/>
  </p:clrMapOvr>
  <p:transition>
    <p:pull dir="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6260" y="-66259"/>
            <a:ext cx="12191999" cy="623454"/>
          </a:xfrm>
          <a:prstGeom prst="rect">
            <a:avLst/>
          </a:prstGeom>
          <a:solidFill>
            <a:srgbClr val="002060"/>
          </a:solidFill>
          <a:effectLst>
            <a:softEdge rad="63500"/>
          </a:effectLst>
        </p:spPr>
        <p:txBody>
          <a:bodyPr vert="horz" lIns="91440" tIns="45720" rIns="91440" bIns="45720" rtlCol="0" anchor="b">
            <a:noAutofit/>
          </a:bodyPr>
          <a:lstStyle>
            <a:defPPr>
              <a:defRPr lang="en-US"/>
            </a:defPPr>
            <a:lvl1pPr algn="ctr">
              <a:lnSpc>
                <a:spcPct val="90000"/>
              </a:lnSpc>
              <a:spcBef>
                <a:spcPct val="0"/>
              </a:spcBef>
              <a:buNone/>
              <a:defRPr sz="2600" b="1">
                <a:solidFill>
                  <a:srgbClr val="FF0000"/>
                </a:solidFill>
                <a:latin typeface="+mj-lt"/>
                <a:ea typeface="+mj-ea"/>
                <a:cs typeface="+mj-cs"/>
              </a:defRPr>
            </a:lvl1pPr>
          </a:lstStyle>
          <a:p>
            <a:r>
              <a:rPr lang="en-US" sz="3200" dirty="0" smtClean="0">
                <a:solidFill>
                  <a:schemeClr val="bg1"/>
                </a:solidFill>
                <a:latin typeface="Cambria" panose="02040503050406030204" pitchFamily="18" charset="0"/>
              </a:rPr>
              <a:t>Cost Plus Method (CPM):</a:t>
            </a:r>
            <a:endParaRPr lang="en-US" sz="3200" dirty="0">
              <a:solidFill>
                <a:schemeClr val="bg1"/>
              </a:solidFill>
              <a:latin typeface="Cambria" panose="02040503050406030204" pitchFamily="18" charset="0"/>
            </a:endParaRPr>
          </a:p>
        </p:txBody>
      </p:sp>
      <p:sp>
        <p:nvSpPr>
          <p:cNvPr id="3" name="TextBox 2"/>
          <p:cNvSpPr txBox="1"/>
          <p:nvPr/>
        </p:nvSpPr>
        <p:spPr>
          <a:xfrm>
            <a:off x="1972620" y="974144"/>
            <a:ext cx="7965860" cy="5509200"/>
          </a:xfrm>
          <a:prstGeom prst="rect">
            <a:avLst/>
          </a:prstGeom>
          <a:noFill/>
        </p:spPr>
        <p:txBody>
          <a:bodyPr wrap="square" rtlCol="0">
            <a:spAutoFit/>
          </a:bodyPr>
          <a:lstStyle/>
          <a:p>
            <a:r>
              <a:rPr lang="en-US" sz="2200" dirty="0" smtClean="0"/>
              <a:t>In this method the direct and indirect cost are aggregated to which normal gross profit margin is added.</a:t>
            </a:r>
          </a:p>
          <a:p>
            <a:pPr>
              <a:buFont typeface="Wingdings" pitchFamily="2" charset="2"/>
              <a:buChar char="ü"/>
            </a:pPr>
            <a:endParaRPr lang="en-IN" sz="2200" dirty="0" smtClean="0"/>
          </a:p>
          <a:p>
            <a:r>
              <a:rPr lang="en-IN" sz="2200" b="1" u="sng" dirty="0" smtClean="0"/>
              <a:t>Steps to compute ALP:</a:t>
            </a:r>
          </a:p>
          <a:p>
            <a:pPr marL="457200" indent="-457200">
              <a:lnSpc>
                <a:spcPct val="150000"/>
              </a:lnSpc>
              <a:buFont typeface="+mj-lt"/>
              <a:buAutoNum type="arabicPeriod"/>
            </a:pPr>
            <a:r>
              <a:rPr lang="en-IN" sz="2200" dirty="0" smtClean="0"/>
              <a:t>Identification of  Direct &amp; Indirect costs of production in respect of goods transferred to an AE</a:t>
            </a:r>
          </a:p>
          <a:p>
            <a:pPr marL="457200" indent="-457200">
              <a:lnSpc>
                <a:spcPct val="150000"/>
              </a:lnSpc>
              <a:buFont typeface="+mj-lt"/>
              <a:buAutoNum type="arabicPeriod"/>
            </a:pPr>
            <a:r>
              <a:rPr lang="en-IN" sz="2200" dirty="0" smtClean="0"/>
              <a:t>Identification of one or more comparable uncontrolled transactions</a:t>
            </a:r>
          </a:p>
          <a:p>
            <a:pPr marL="457200" indent="-457200">
              <a:lnSpc>
                <a:spcPct val="150000"/>
              </a:lnSpc>
              <a:buFont typeface="+mj-lt"/>
              <a:buAutoNum type="arabicPeriod"/>
            </a:pPr>
            <a:r>
              <a:rPr lang="en-IN" sz="2200" dirty="0" smtClean="0"/>
              <a:t>Determination of Normal gross mark – up on costs in the comparable uncontrolled transaction</a:t>
            </a:r>
          </a:p>
          <a:p>
            <a:pPr marL="457200" indent="-457200">
              <a:lnSpc>
                <a:spcPct val="150000"/>
              </a:lnSpc>
              <a:buFont typeface="+mj-lt"/>
              <a:buAutoNum type="arabicPeriod"/>
            </a:pPr>
            <a:r>
              <a:rPr lang="en-IN" sz="2200" dirty="0" smtClean="0"/>
              <a:t>Adjustment for the differences</a:t>
            </a:r>
          </a:p>
          <a:p>
            <a:pPr marL="457200" indent="-457200">
              <a:lnSpc>
                <a:spcPct val="150000"/>
              </a:lnSpc>
              <a:buFont typeface="+mj-lt"/>
              <a:buAutoNum type="arabicPeriod"/>
            </a:pPr>
            <a:r>
              <a:rPr lang="en-IN" sz="2200" dirty="0" smtClean="0"/>
              <a:t>Adjusted price shall be the ALP</a:t>
            </a:r>
            <a:endParaRPr lang="en-US" sz="2200" dirty="0" smtClean="0"/>
          </a:p>
        </p:txBody>
      </p:sp>
    </p:spTree>
    <p:extLst>
      <p:ext uri="{BB962C8B-B14F-4D97-AF65-F5344CB8AC3E}">
        <p14:creationId xmlns="" xmlns:p14="http://schemas.microsoft.com/office/powerpoint/2010/main" val="1221902038"/>
      </p:ext>
    </p:extLst>
  </p:cSld>
  <p:clrMapOvr>
    <a:masterClrMapping/>
  </p:clrMapOvr>
  <p:transition>
    <p:pull dir="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84242" y="1325217"/>
            <a:ext cx="9395793" cy="430887"/>
          </a:xfrm>
          <a:prstGeom prst="rect">
            <a:avLst/>
          </a:prstGeom>
          <a:noFill/>
        </p:spPr>
        <p:txBody>
          <a:bodyPr wrap="square" rtlCol="0">
            <a:spAutoFit/>
          </a:bodyPr>
          <a:lstStyle/>
          <a:p>
            <a:r>
              <a:rPr lang="en-IN" sz="2200" b="1" u="sng" dirty="0" smtClean="0"/>
              <a:t>Format for computing ALP:</a:t>
            </a:r>
            <a:endParaRPr lang="en-US" sz="2200" b="1" u="sng" dirty="0"/>
          </a:p>
        </p:txBody>
      </p:sp>
      <p:graphicFrame>
        <p:nvGraphicFramePr>
          <p:cNvPr id="3" name="Table 2"/>
          <p:cNvGraphicFramePr>
            <a:graphicFrameLocks noGrp="1"/>
          </p:cNvGraphicFramePr>
          <p:nvPr/>
        </p:nvGraphicFramePr>
        <p:xfrm>
          <a:off x="2076969" y="2560321"/>
          <a:ext cx="8296223" cy="1706880"/>
        </p:xfrm>
        <a:graphic>
          <a:graphicData uri="http://schemas.openxmlformats.org/drawingml/2006/table">
            <a:tbl>
              <a:tblPr firstRow="1" bandRow="1">
                <a:tableStyleId>{BC89EF96-8CEA-46FF-86C4-4CE0E7609802}</a:tableStyleId>
              </a:tblPr>
              <a:tblGrid>
                <a:gridCol w="6150026"/>
                <a:gridCol w="2146197"/>
              </a:tblGrid>
              <a:tr h="395827">
                <a:tc>
                  <a:txBody>
                    <a:bodyPr/>
                    <a:lstStyle/>
                    <a:p>
                      <a:pPr algn="ctr"/>
                      <a:r>
                        <a:rPr lang="en-IN" sz="2200" dirty="0" smtClean="0"/>
                        <a:t>Particulars</a:t>
                      </a:r>
                      <a:endParaRPr lang="en-US" sz="2200" dirty="0">
                        <a:latin typeface="Times New Roman (Body)"/>
                      </a:endParaRPr>
                    </a:p>
                  </a:txBody>
                  <a:tcPr anchor="ctr"/>
                </a:tc>
                <a:tc>
                  <a:txBody>
                    <a:bodyPr/>
                    <a:lstStyle/>
                    <a:p>
                      <a:r>
                        <a:rPr lang="en-IN" sz="2200" dirty="0" smtClean="0"/>
                        <a:t>Amount</a:t>
                      </a:r>
                      <a:endParaRPr lang="en-US" sz="2200" dirty="0">
                        <a:latin typeface="Times New Roman (Body)"/>
                      </a:endParaRPr>
                    </a:p>
                  </a:txBody>
                  <a:tcPr/>
                </a:tc>
              </a:tr>
              <a:tr h="395827">
                <a:tc>
                  <a:txBody>
                    <a:bodyPr/>
                    <a:lstStyle/>
                    <a:p>
                      <a:r>
                        <a:rPr lang="en-US" sz="2200" dirty="0" smtClean="0"/>
                        <a:t>Total Direct and Indirect cost</a:t>
                      </a:r>
                      <a:endParaRPr lang="en-US" sz="2200" dirty="0">
                        <a:latin typeface="Times New Roman (Body)"/>
                      </a:endParaRPr>
                    </a:p>
                  </a:txBody>
                  <a:tcPr/>
                </a:tc>
                <a:tc>
                  <a:txBody>
                    <a:bodyPr/>
                    <a:lstStyle/>
                    <a:p>
                      <a:pPr algn="r"/>
                      <a:r>
                        <a:rPr lang="en-IN" sz="2200" dirty="0" smtClean="0"/>
                        <a:t>XX</a:t>
                      </a:r>
                      <a:endParaRPr lang="en-US" sz="2200" dirty="0">
                        <a:latin typeface="Times New Roman (Body)"/>
                      </a:endParaRPr>
                    </a:p>
                  </a:txBody>
                  <a:tcPr/>
                </a:tc>
              </a:tr>
              <a:tr h="395827">
                <a:tc>
                  <a:txBody>
                    <a:bodyPr/>
                    <a:lstStyle/>
                    <a:p>
                      <a:r>
                        <a:rPr lang="en-US" sz="2200" dirty="0" smtClean="0"/>
                        <a:t>Add: Normal Gross Profit Margin	</a:t>
                      </a:r>
                      <a:endParaRPr lang="en-US" sz="2200" dirty="0">
                        <a:latin typeface="Times New Roman (Body)"/>
                      </a:endParaRPr>
                    </a:p>
                  </a:txBody>
                  <a:tcPr/>
                </a:tc>
                <a:tc>
                  <a:txBody>
                    <a:bodyPr/>
                    <a:lstStyle/>
                    <a:p>
                      <a:pPr algn="r"/>
                      <a:r>
                        <a:rPr lang="en-IN" sz="2200" dirty="0" smtClean="0"/>
                        <a:t>XX</a:t>
                      </a:r>
                      <a:endParaRPr lang="en-US" sz="2200" dirty="0">
                        <a:latin typeface="Times New Roman (Body)"/>
                      </a:endParaRPr>
                    </a:p>
                  </a:txBody>
                  <a:tcPr/>
                </a:tc>
              </a:tr>
              <a:tr h="343123">
                <a:tc>
                  <a:txBody>
                    <a:bodyPr/>
                    <a:lstStyle/>
                    <a:p>
                      <a:r>
                        <a:rPr lang="en-IN" sz="2200" b="1" dirty="0" smtClean="0"/>
                        <a:t>                                        ALP</a:t>
                      </a:r>
                      <a:endParaRPr lang="en-US" sz="2200" b="1" dirty="0">
                        <a:latin typeface="Times New Roman (Body)"/>
                      </a:endParaRPr>
                    </a:p>
                  </a:txBody>
                  <a:tcPr/>
                </a:tc>
                <a:tc>
                  <a:txBody>
                    <a:bodyPr/>
                    <a:lstStyle/>
                    <a:p>
                      <a:pPr algn="r"/>
                      <a:r>
                        <a:rPr lang="en-IN" sz="2200" b="1" dirty="0" smtClean="0"/>
                        <a:t>XX</a:t>
                      </a:r>
                      <a:endParaRPr lang="en-US" sz="2200" b="1" dirty="0">
                        <a:latin typeface="Times New Roman (Body)"/>
                      </a:endParaRPr>
                    </a:p>
                  </a:txBody>
                  <a:tcPr/>
                </a:tc>
              </a:tr>
            </a:tbl>
          </a:graphicData>
        </a:graphic>
      </p:graphicFrame>
    </p:spTree>
  </p:cSld>
  <p:clrMapOvr>
    <a:masterClrMapping/>
  </p:clrMapOvr>
  <p:transition>
    <p:pull dir="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381915" y="2385390"/>
          <a:ext cx="7686261" cy="2226366"/>
        </p:xfrm>
        <a:graphic>
          <a:graphicData uri="http://schemas.openxmlformats.org/drawingml/2006/table">
            <a:tbl>
              <a:tblPr firstRow="1" bandRow="1">
                <a:tableStyleId>{BC89EF96-8CEA-46FF-86C4-4CE0E7609802}</a:tableStyleId>
              </a:tblPr>
              <a:tblGrid>
                <a:gridCol w="4055166"/>
                <a:gridCol w="1852480"/>
                <a:gridCol w="1778615"/>
              </a:tblGrid>
              <a:tr h="787791">
                <a:tc>
                  <a:txBody>
                    <a:bodyPr/>
                    <a:lstStyle/>
                    <a:p>
                      <a:pPr algn="ctr"/>
                      <a:r>
                        <a:rPr lang="en-US" sz="2200" dirty="0" smtClean="0">
                          <a:latin typeface="Times New Roman (Body)"/>
                        </a:rPr>
                        <a:t>Particulars</a:t>
                      </a:r>
                      <a:endParaRPr lang="en-US" sz="2200" dirty="0">
                        <a:latin typeface="Times New Roman (Body)"/>
                      </a:endParaRPr>
                    </a:p>
                  </a:txBody>
                  <a:tcPr anchor="ctr"/>
                </a:tc>
                <a:tc>
                  <a:txBody>
                    <a:bodyPr/>
                    <a:lstStyle/>
                    <a:p>
                      <a:pPr algn="ctr"/>
                      <a:r>
                        <a:rPr lang="en-US" sz="2000" baseline="0" dirty="0" smtClean="0">
                          <a:latin typeface="Times New Roman (Body)"/>
                        </a:rPr>
                        <a:t>AE  </a:t>
                      </a:r>
                    </a:p>
                    <a:p>
                      <a:pPr algn="ctr"/>
                      <a:r>
                        <a:rPr lang="en-US" sz="2000" baseline="0" dirty="0" smtClean="0">
                          <a:latin typeface="Times New Roman (Body)"/>
                        </a:rPr>
                        <a:t>B ltd, USA</a:t>
                      </a:r>
                      <a:endParaRPr lang="en-US" sz="2000" dirty="0">
                        <a:latin typeface="Times New Roman (Body)"/>
                      </a:endParaRPr>
                    </a:p>
                  </a:txBody>
                  <a:tcPr anchor="ctr"/>
                </a:tc>
                <a:tc>
                  <a:txBody>
                    <a:bodyPr/>
                    <a:lstStyle/>
                    <a:p>
                      <a:pPr algn="ctr"/>
                      <a:r>
                        <a:rPr lang="en-IN" sz="2000" dirty="0" smtClean="0">
                          <a:latin typeface="Times New Roman (Body)"/>
                        </a:rPr>
                        <a:t>Non AE</a:t>
                      </a:r>
                      <a:r>
                        <a:rPr lang="en-IN" sz="2000" baseline="0" dirty="0" smtClean="0">
                          <a:latin typeface="Times New Roman (Body)"/>
                        </a:rPr>
                        <a:t> </a:t>
                      </a:r>
                    </a:p>
                    <a:p>
                      <a:pPr algn="ctr"/>
                      <a:r>
                        <a:rPr lang="en-IN" sz="2000" baseline="0" dirty="0" smtClean="0">
                          <a:latin typeface="Times New Roman (Body)"/>
                        </a:rPr>
                        <a:t>C ltd, UK</a:t>
                      </a:r>
                      <a:endParaRPr lang="en-US" sz="2000" dirty="0" smtClean="0">
                        <a:latin typeface="Times New Roman (Body)"/>
                      </a:endParaRPr>
                    </a:p>
                  </a:txBody>
                  <a:tcPr anchor="ctr"/>
                </a:tc>
              </a:tr>
              <a:tr h="479525">
                <a:tc>
                  <a:txBody>
                    <a:bodyPr/>
                    <a:lstStyle/>
                    <a:p>
                      <a:r>
                        <a:rPr lang="en-IN" sz="2200" kern="1200" dirty="0" smtClean="0">
                          <a:solidFill>
                            <a:schemeClr val="tx1"/>
                          </a:solidFill>
                          <a:latin typeface="+mn-lt"/>
                          <a:ea typeface="+mn-ea"/>
                          <a:cs typeface="+mn-cs"/>
                        </a:rPr>
                        <a:t>Revenue</a:t>
                      </a:r>
                      <a:endParaRPr lang="en-US" sz="2200" kern="1200" dirty="0">
                        <a:solidFill>
                          <a:schemeClr val="tx1"/>
                        </a:solidFill>
                        <a:latin typeface="+mn-lt"/>
                        <a:ea typeface="+mn-ea"/>
                        <a:cs typeface="+mn-cs"/>
                      </a:endParaRPr>
                    </a:p>
                  </a:txBody>
                  <a:tcPr/>
                </a:tc>
                <a:tc>
                  <a:txBody>
                    <a:bodyPr/>
                    <a:lstStyle/>
                    <a:p>
                      <a:pPr algn="r"/>
                      <a:r>
                        <a:rPr lang="en-US" sz="2200" kern="1200" dirty="0" smtClean="0">
                          <a:solidFill>
                            <a:schemeClr val="tx1"/>
                          </a:solidFill>
                          <a:latin typeface="+mn-lt"/>
                          <a:ea typeface="+mn-ea"/>
                          <a:cs typeface="+mn-cs"/>
                        </a:rPr>
                        <a:t>5,000</a:t>
                      </a:r>
                      <a:endParaRPr lang="en-US" sz="2200" kern="1200" dirty="0">
                        <a:solidFill>
                          <a:schemeClr val="tx1"/>
                        </a:solidFill>
                        <a:latin typeface="+mn-lt"/>
                        <a:ea typeface="+mn-ea"/>
                        <a:cs typeface="+mn-cs"/>
                      </a:endParaRPr>
                    </a:p>
                  </a:txBody>
                  <a:tcPr/>
                </a:tc>
                <a:tc>
                  <a:txBody>
                    <a:bodyPr/>
                    <a:lstStyle/>
                    <a:p>
                      <a:pPr algn="r"/>
                      <a:r>
                        <a:rPr lang="en-US" sz="2200" kern="1200" dirty="0" smtClean="0">
                          <a:solidFill>
                            <a:schemeClr val="tx1"/>
                          </a:solidFill>
                          <a:latin typeface="+mn-lt"/>
                          <a:ea typeface="+mn-ea"/>
                          <a:cs typeface="+mn-cs"/>
                        </a:rPr>
                        <a:t>3,000</a:t>
                      </a:r>
                      <a:endParaRPr lang="en-US" sz="2200" kern="1200" dirty="0">
                        <a:solidFill>
                          <a:schemeClr val="tx1"/>
                        </a:solidFill>
                        <a:latin typeface="+mn-lt"/>
                        <a:ea typeface="+mn-ea"/>
                        <a:cs typeface="+mn-cs"/>
                      </a:endParaRPr>
                    </a:p>
                  </a:txBody>
                  <a:tcPr/>
                </a:tc>
              </a:tr>
              <a:tr h="479525">
                <a:tc>
                  <a:txBody>
                    <a:bodyPr/>
                    <a:lstStyle/>
                    <a:p>
                      <a:r>
                        <a:rPr lang="en-US" sz="2200" kern="1200" dirty="0" smtClean="0">
                          <a:solidFill>
                            <a:schemeClr val="tx1"/>
                          </a:solidFill>
                          <a:latin typeface="+mn-lt"/>
                          <a:ea typeface="+mn-ea"/>
                          <a:cs typeface="+mn-cs"/>
                        </a:rPr>
                        <a:t>Direct Cost</a:t>
                      </a:r>
                      <a:endParaRPr lang="en-US" sz="2200" kern="1200" dirty="0">
                        <a:solidFill>
                          <a:schemeClr val="tx1"/>
                        </a:solidFill>
                        <a:latin typeface="+mn-lt"/>
                        <a:ea typeface="+mn-ea"/>
                        <a:cs typeface="+mn-cs"/>
                      </a:endParaRPr>
                    </a:p>
                  </a:txBody>
                  <a:tcPr/>
                </a:tc>
                <a:tc>
                  <a:txBody>
                    <a:bodyPr/>
                    <a:lstStyle/>
                    <a:p>
                      <a:pPr algn="r"/>
                      <a:r>
                        <a:rPr lang="en-IN" sz="2200" kern="1200" dirty="0" smtClean="0">
                          <a:solidFill>
                            <a:schemeClr val="tx1"/>
                          </a:solidFill>
                          <a:latin typeface="+mn-lt"/>
                          <a:ea typeface="+mn-ea"/>
                          <a:cs typeface="+mn-cs"/>
                        </a:rPr>
                        <a:t>1,000</a:t>
                      </a:r>
                      <a:endParaRPr lang="en-US" sz="2200" kern="1200" dirty="0">
                        <a:solidFill>
                          <a:schemeClr val="tx1"/>
                        </a:solidFill>
                        <a:latin typeface="+mn-lt"/>
                        <a:ea typeface="+mn-ea"/>
                        <a:cs typeface="+mn-cs"/>
                      </a:endParaRPr>
                    </a:p>
                  </a:txBody>
                  <a:tcPr/>
                </a:tc>
                <a:tc>
                  <a:txBody>
                    <a:bodyPr/>
                    <a:lstStyle/>
                    <a:p>
                      <a:pPr algn="r"/>
                      <a:r>
                        <a:rPr lang="en-US" sz="2200" kern="1200" dirty="0" smtClean="0">
                          <a:solidFill>
                            <a:schemeClr val="tx1"/>
                          </a:solidFill>
                          <a:latin typeface="+mn-lt"/>
                          <a:ea typeface="+mn-ea"/>
                          <a:cs typeface="+mn-cs"/>
                        </a:rPr>
                        <a:t>800</a:t>
                      </a:r>
                      <a:endParaRPr lang="en-US" sz="2200" kern="1200" dirty="0">
                        <a:solidFill>
                          <a:schemeClr val="tx1"/>
                        </a:solidFill>
                        <a:latin typeface="+mn-lt"/>
                        <a:ea typeface="+mn-ea"/>
                        <a:cs typeface="+mn-cs"/>
                      </a:endParaRPr>
                    </a:p>
                  </a:txBody>
                  <a:tcPr/>
                </a:tc>
              </a:tr>
              <a:tr h="479525">
                <a:tc>
                  <a:txBody>
                    <a:bodyPr/>
                    <a:lstStyle/>
                    <a:p>
                      <a:r>
                        <a:rPr lang="en-US" sz="2200" kern="1200" dirty="0" smtClean="0">
                          <a:solidFill>
                            <a:schemeClr val="tx1"/>
                          </a:solidFill>
                          <a:latin typeface="+mn-lt"/>
                          <a:ea typeface="+mn-ea"/>
                          <a:cs typeface="+mn-cs"/>
                        </a:rPr>
                        <a:t>Indirect Cost</a:t>
                      </a:r>
                      <a:endParaRPr lang="en-US" sz="2200" kern="1200" dirty="0">
                        <a:solidFill>
                          <a:schemeClr val="tx1"/>
                        </a:solidFill>
                        <a:latin typeface="+mn-lt"/>
                        <a:ea typeface="+mn-ea"/>
                        <a:cs typeface="+mn-cs"/>
                      </a:endParaRPr>
                    </a:p>
                  </a:txBody>
                  <a:tcPr/>
                </a:tc>
                <a:tc>
                  <a:txBody>
                    <a:bodyPr/>
                    <a:lstStyle/>
                    <a:p>
                      <a:pPr algn="r"/>
                      <a:r>
                        <a:rPr lang="en-IN" sz="2200" kern="1200" dirty="0" smtClean="0">
                          <a:solidFill>
                            <a:schemeClr val="tx1"/>
                          </a:solidFill>
                          <a:latin typeface="+mn-lt"/>
                          <a:ea typeface="+mn-ea"/>
                          <a:cs typeface="+mn-cs"/>
                        </a:rPr>
                        <a:t>2,000</a:t>
                      </a:r>
                      <a:endParaRPr lang="en-US" sz="2200" kern="1200" dirty="0">
                        <a:solidFill>
                          <a:schemeClr val="tx1"/>
                        </a:solidFill>
                        <a:latin typeface="+mn-lt"/>
                        <a:ea typeface="+mn-ea"/>
                        <a:cs typeface="+mn-cs"/>
                      </a:endParaRPr>
                    </a:p>
                  </a:txBody>
                  <a:tcPr/>
                </a:tc>
                <a:tc>
                  <a:txBody>
                    <a:bodyPr/>
                    <a:lstStyle/>
                    <a:p>
                      <a:pPr algn="r"/>
                      <a:r>
                        <a:rPr lang="en-IN" sz="2200" kern="1200" dirty="0" smtClean="0">
                          <a:solidFill>
                            <a:schemeClr val="tx1"/>
                          </a:solidFill>
                          <a:latin typeface="+mn-lt"/>
                          <a:ea typeface="+mn-ea"/>
                          <a:cs typeface="+mn-cs"/>
                        </a:rPr>
                        <a:t>1,700</a:t>
                      </a:r>
                      <a:endParaRPr lang="en-US" sz="2200" kern="1200" dirty="0">
                        <a:solidFill>
                          <a:schemeClr val="tx1"/>
                        </a:solidFill>
                        <a:latin typeface="+mn-lt"/>
                        <a:ea typeface="+mn-ea"/>
                        <a:cs typeface="+mn-cs"/>
                      </a:endParaRPr>
                    </a:p>
                  </a:txBody>
                  <a:tcPr/>
                </a:tc>
              </a:tr>
            </a:tbl>
          </a:graphicData>
        </a:graphic>
      </p:graphicFrame>
      <p:sp>
        <p:nvSpPr>
          <p:cNvPr id="6" name="TextBox 5"/>
          <p:cNvSpPr txBox="1"/>
          <p:nvPr/>
        </p:nvSpPr>
        <p:spPr>
          <a:xfrm>
            <a:off x="1921565" y="1547735"/>
            <a:ext cx="9053733" cy="430887"/>
          </a:xfrm>
          <a:prstGeom prst="rect">
            <a:avLst/>
          </a:prstGeom>
          <a:noFill/>
        </p:spPr>
        <p:txBody>
          <a:bodyPr wrap="square" rtlCol="0">
            <a:spAutoFit/>
          </a:bodyPr>
          <a:lstStyle/>
          <a:p>
            <a:r>
              <a:rPr lang="en-US" sz="2200" b="1" dirty="0" smtClean="0"/>
              <a:t>Example: </a:t>
            </a:r>
            <a:r>
              <a:rPr lang="en-US" sz="2200" dirty="0" smtClean="0"/>
              <a:t>A ltd, India is providing  Software Development Services</a:t>
            </a:r>
            <a:endParaRPr lang="en-US" sz="2200" b="1" dirty="0"/>
          </a:p>
        </p:txBody>
      </p:sp>
    </p:spTree>
  </p:cSld>
  <p:clrMapOvr>
    <a:masterClrMapping/>
  </p:clrMapOvr>
  <p:transition>
    <p:pull dir="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8820" y="-299803"/>
            <a:ext cx="9638676" cy="5611799"/>
          </a:xfrm>
        </p:spPr>
        <p:txBody>
          <a:bodyPr>
            <a:normAutofit/>
          </a:bodyPr>
          <a:lstStyle/>
          <a:p>
            <a:r>
              <a:rPr lang="en-US" sz="2200" b="1" u="sng" dirty="0" smtClean="0">
                <a:latin typeface="+mn-lt"/>
              </a:rPr>
              <a:t/>
            </a:r>
            <a:br>
              <a:rPr lang="en-US" sz="2200" b="1" u="sng" dirty="0" smtClean="0">
                <a:latin typeface="+mn-lt"/>
              </a:rPr>
            </a:br>
            <a:r>
              <a:rPr lang="en-US" sz="2200" b="1" u="sng" dirty="0" smtClean="0">
                <a:latin typeface="+mn-lt"/>
              </a:rPr>
              <a:t>Computation of Gross Profit Margin:</a:t>
            </a:r>
            <a:br>
              <a:rPr lang="en-US" sz="2200" b="1" u="sng" dirty="0" smtClean="0">
                <a:latin typeface="+mn-lt"/>
              </a:rPr>
            </a:br>
            <a:r>
              <a:rPr lang="en-US" sz="2200" b="1" u="sng" dirty="0" smtClean="0">
                <a:latin typeface="+mn-lt"/>
              </a:rPr>
              <a:t/>
            </a:r>
            <a:br>
              <a:rPr lang="en-US" sz="2200" b="1" u="sng" dirty="0" smtClean="0">
                <a:latin typeface="+mn-lt"/>
              </a:rPr>
            </a:br>
            <a:r>
              <a:rPr lang="en-US" sz="2200" b="1" u="sng" dirty="0" smtClean="0">
                <a:latin typeface="+mn-lt"/>
              </a:rPr>
              <a:t/>
            </a:r>
            <a:br>
              <a:rPr lang="en-US" sz="2200" b="1" u="sng" dirty="0" smtClean="0">
                <a:latin typeface="+mn-lt"/>
              </a:rPr>
            </a:br>
            <a:r>
              <a:rPr lang="en-US" sz="2200" b="1" u="sng" dirty="0" smtClean="0">
                <a:latin typeface="+mn-lt"/>
              </a:rPr>
              <a:t/>
            </a:r>
            <a:br>
              <a:rPr lang="en-US" sz="2200" b="1" u="sng" dirty="0" smtClean="0">
                <a:latin typeface="+mn-lt"/>
              </a:rPr>
            </a:br>
            <a:r>
              <a:rPr lang="en-US" sz="2200" b="1" u="sng" dirty="0" smtClean="0">
                <a:latin typeface="+mn-lt"/>
              </a:rPr>
              <a:t/>
            </a:r>
            <a:br>
              <a:rPr lang="en-US" sz="2200" b="1" u="sng" dirty="0" smtClean="0">
                <a:latin typeface="+mn-lt"/>
              </a:rPr>
            </a:br>
            <a:r>
              <a:rPr lang="en-US" sz="2200" b="1" u="sng" dirty="0" smtClean="0">
                <a:latin typeface="+mn-lt"/>
              </a:rPr>
              <a:t/>
            </a:r>
            <a:br>
              <a:rPr lang="en-US" sz="2200" b="1" u="sng" dirty="0" smtClean="0">
                <a:latin typeface="+mn-lt"/>
              </a:rPr>
            </a:br>
            <a:r>
              <a:rPr lang="en-US" sz="2200" b="1" u="sng" dirty="0" smtClean="0">
                <a:latin typeface="+mn-lt"/>
              </a:rPr>
              <a:t/>
            </a:r>
            <a:br>
              <a:rPr lang="en-US" sz="2200" b="1" u="sng" dirty="0" smtClean="0">
                <a:latin typeface="+mn-lt"/>
              </a:rPr>
            </a:br>
            <a:r>
              <a:rPr lang="en-US" sz="2200" b="1" u="sng" dirty="0" smtClean="0">
                <a:latin typeface="+mn-lt"/>
              </a:rPr>
              <a:t/>
            </a:r>
            <a:br>
              <a:rPr lang="en-US" sz="2200" b="1" u="sng" dirty="0" smtClean="0">
                <a:latin typeface="+mn-lt"/>
              </a:rPr>
            </a:br>
            <a:r>
              <a:rPr lang="en-US" sz="2200" b="1" u="sng" dirty="0" smtClean="0">
                <a:latin typeface="+mn-lt"/>
              </a:rPr>
              <a:t/>
            </a:r>
            <a:br>
              <a:rPr lang="en-US" sz="2200" b="1" u="sng" dirty="0" smtClean="0">
                <a:latin typeface="+mn-lt"/>
              </a:rPr>
            </a:br>
            <a:r>
              <a:rPr lang="en-US" sz="2200" dirty="0" smtClean="0">
                <a:latin typeface="+mn-lt"/>
              </a:rPr>
              <a:t>Gross Profit margin on </a:t>
            </a:r>
            <a:r>
              <a:rPr lang="en-US" sz="2200" b="1" dirty="0" smtClean="0">
                <a:latin typeface="+mn-lt"/>
              </a:rPr>
              <a:t>cost </a:t>
            </a:r>
            <a:r>
              <a:rPr lang="en-US" sz="2200" dirty="0" smtClean="0">
                <a:latin typeface="+mn-lt"/>
              </a:rPr>
              <a:t>500/2500*100=20%</a:t>
            </a:r>
            <a:endParaRPr lang="en-US" sz="2200" dirty="0">
              <a:latin typeface="+mn-lt"/>
            </a:endParaRPr>
          </a:p>
        </p:txBody>
      </p:sp>
      <p:graphicFrame>
        <p:nvGraphicFramePr>
          <p:cNvPr id="4" name="Table 3"/>
          <p:cNvGraphicFramePr>
            <a:graphicFrameLocks noGrp="1"/>
          </p:cNvGraphicFramePr>
          <p:nvPr/>
        </p:nvGraphicFramePr>
        <p:xfrm>
          <a:off x="1972038" y="584755"/>
          <a:ext cx="6044367" cy="2468880"/>
        </p:xfrm>
        <a:graphic>
          <a:graphicData uri="http://schemas.openxmlformats.org/drawingml/2006/table">
            <a:tbl>
              <a:tblPr firstRow="1" bandRow="1">
                <a:tableStyleId>{BC89EF96-8CEA-46FF-86C4-4CE0E7609802}</a:tableStyleId>
              </a:tblPr>
              <a:tblGrid>
                <a:gridCol w="4188919"/>
                <a:gridCol w="1855448"/>
              </a:tblGrid>
              <a:tr h="370840">
                <a:tc>
                  <a:txBody>
                    <a:bodyPr/>
                    <a:lstStyle/>
                    <a:p>
                      <a:pPr algn="ctr"/>
                      <a:r>
                        <a:rPr lang="en-US" sz="2100" dirty="0" smtClean="0"/>
                        <a:t>Particulars</a:t>
                      </a:r>
                      <a:endParaRPr lang="en-US" sz="2100" dirty="0">
                        <a:latin typeface="Times New Roman (Body)"/>
                      </a:endParaRPr>
                    </a:p>
                  </a:txBody>
                  <a:tcPr anchor="ctr"/>
                </a:tc>
                <a:tc>
                  <a:txBody>
                    <a:bodyPr/>
                    <a:lstStyle/>
                    <a:p>
                      <a:r>
                        <a:rPr lang="en-IN" sz="2100" dirty="0" smtClean="0">
                          <a:latin typeface="Times New Roman (Body)"/>
                        </a:rPr>
                        <a:t>Amt</a:t>
                      </a:r>
                      <a:endParaRPr lang="en-US" sz="2100" dirty="0">
                        <a:latin typeface="Times New Roman (Body)"/>
                      </a:endParaRPr>
                    </a:p>
                  </a:txBody>
                  <a:tcPr/>
                </a:tc>
              </a:tr>
              <a:tr h="370840">
                <a:tc>
                  <a:txBody>
                    <a:bodyPr/>
                    <a:lstStyle/>
                    <a:p>
                      <a:r>
                        <a:rPr lang="en-US" sz="2100" dirty="0" smtClean="0"/>
                        <a:t>Revenue from</a:t>
                      </a:r>
                      <a:r>
                        <a:rPr lang="en-US" sz="2100" baseline="0" dirty="0" smtClean="0"/>
                        <a:t> C Ltd</a:t>
                      </a:r>
                      <a:endParaRPr lang="en-US" sz="2100" dirty="0">
                        <a:latin typeface="Times New Roman (Body)"/>
                      </a:endParaRPr>
                    </a:p>
                  </a:txBody>
                  <a:tcPr/>
                </a:tc>
                <a:tc>
                  <a:txBody>
                    <a:bodyPr/>
                    <a:lstStyle/>
                    <a:p>
                      <a:pPr algn="r"/>
                      <a:r>
                        <a:rPr lang="en-US" sz="2100" dirty="0" smtClean="0"/>
                        <a:t>3,000</a:t>
                      </a:r>
                      <a:endParaRPr lang="en-US" sz="2100" dirty="0">
                        <a:latin typeface="Times New Roman (Body)"/>
                      </a:endParaRPr>
                    </a:p>
                  </a:txBody>
                  <a:tcPr/>
                </a:tc>
              </a:tr>
              <a:tr h="370840">
                <a:tc>
                  <a:txBody>
                    <a:bodyPr/>
                    <a:lstStyle/>
                    <a:p>
                      <a:r>
                        <a:rPr lang="en-US" sz="2100" dirty="0" smtClean="0"/>
                        <a:t>Less: Total Cost</a:t>
                      </a:r>
                      <a:endParaRPr lang="en-US" sz="2100" dirty="0">
                        <a:latin typeface="Times New Roman (Body)"/>
                      </a:endParaRPr>
                    </a:p>
                  </a:txBody>
                  <a:tcPr/>
                </a:tc>
                <a:tc>
                  <a:txBody>
                    <a:bodyPr/>
                    <a:lstStyle/>
                    <a:p>
                      <a:pPr algn="r"/>
                      <a:endParaRPr lang="en-US" sz="2100" dirty="0">
                        <a:latin typeface="Times New Roman (Body)"/>
                      </a:endParaRPr>
                    </a:p>
                  </a:txBody>
                  <a:tcPr/>
                </a:tc>
              </a:tr>
              <a:tr h="370840">
                <a:tc>
                  <a:txBody>
                    <a:bodyPr/>
                    <a:lstStyle/>
                    <a:p>
                      <a:r>
                        <a:rPr lang="en-US" sz="2100" dirty="0" smtClean="0"/>
                        <a:t>Direct</a:t>
                      </a:r>
                      <a:r>
                        <a:rPr lang="en-US" sz="2100" baseline="0" dirty="0" smtClean="0"/>
                        <a:t> Cost                                   800</a:t>
                      </a:r>
                      <a:endParaRPr lang="en-US" sz="2100" dirty="0">
                        <a:latin typeface="Times New Roman (Body)"/>
                      </a:endParaRPr>
                    </a:p>
                  </a:txBody>
                  <a:tcPr/>
                </a:tc>
                <a:tc>
                  <a:txBody>
                    <a:bodyPr/>
                    <a:lstStyle/>
                    <a:p>
                      <a:pPr algn="r"/>
                      <a:endParaRPr lang="en-US" sz="2100" dirty="0">
                        <a:latin typeface="Times New Roman (Body)"/>
                      </a:endParaRPr>
                    </a:p>
                  </a:txBody>
                  <a:tcPr/>
                </a:tc>
              </a:tr>
              <a:tr h="370840">
                <a:tc>
                  <a:txBody>
                    <a:bodyPr/>
                    <a:lstStyle/>
                    <a:p>
                      <a:r>
                        <a:rPr lang="en-US" sz="2100" dirty="0" smtClean="0"/>
                        <a:t>Indirect Cost                              1,700</a:t>
                      </a:r>
                      <a:endParaRPr lang="en-US" sz="2100" dirty="0">
                        <a:latin typeface="Times New Roman (Body)"/>
                      </a:endParaRPr>
                    </a:p>
                  </a:txBody>
                  <a:tcPr/>
                </a:tc>
                <a:tc>
                  <a:txBody>
                    <a:bodyPr/>
                    <a:lstStyle/>
                    <a:p>
                      <a:pPr marL="0" algn="r" defTabSz="457189" rtl="0" eaLnBrk="1" latinLnBrk="0" hangingPunct="1"/>
                      <a:r>
                        <a:rPr lang="en-US" sz="2100" kern="1200" dirty="0" smtClean="0">
                          <a:solidFill>
                            <a:schemeClr val="tx1"/>
                          </a:solidFill>
                          <a:latin typeface="+mn-lt"/>
                          <a:ea typeface="+mn-ea"/>
                          <a:cs typeface="+mn-cs"/>
                        </a:rPr>
                        <a:t>2,500</a:t>
                      </a:r>
                      <a:endParaRPr lang="en-US" sz="2100" kern="1200" dirty="0">
                        <a:solidFill>
                          <a:schemeClr val="tx1"/>
                        </a:solidFill>
                        <a:latin typeface="+mn-lt"/>
                        <a:ea typeface="+mn-ea"/>
                        <a:cs typeface="+mn-cs"/>
                      </a:endParaRPr>
                    </a:p>
                  </a:txBody>
                  <a:tcPr/>
                </a:tc>
              </a:tr>
              <a:tr h="370840">
                <a:tc>
                  <a:txBody>
                    <a:bodyPr/>
                    <a:lstStyle/>
                    <a:p>
                      <a:r>
                        <a:rPr lang="en-US" sz="2100" b="1" dirty="0" smtClean="0"/>
                        <a:t>              Gross</a:t>
                      </a:r>
                      <a:r>
                        <a:rPr lang="en-US" sz="2100" b="1" baseline="0" dirty="0" smtClean="0"/>
                        <a:t> </a:t>
                      </a:r>
                      <a:r>
                        <a:rPr lang="en-US" sz="2100" b="1" dirty="0" smtClean="0"/>
                        <a:t>Profit</a:t>
                      </a:r>
                      <a:endParaRPr lang="en-US" sz="2100" b="1" dirty="0">
                        <a:latin typeface="Times New Roman (Body)"/>
                      </a:endParaRPr>
                    </a:p>
                  </a:txBody>
                  <a:tcPr/>
                </a:tc>
                <a:tc>
                  <a:txBody>
                    <a:bodyPr/>
                    <a:lstStyle/>
                    <a:p>
                      <a:pPr algn="r"/>
                      <a:r>
                        <a:rPr lang="en-US" sz="2100" b="1" dirty="0" smtClean="0"/>
                        <a:t>500</a:t>
                      </a:r>
                      <a:endParaRPr lang="en-US" sz="2100" b="1" dirty="0">
                        <a:latin typeface="Times New Roman (Body)"/>
                      </a:endParaRPr>
                    </a:p>
                  </a:txBody>
                  <a:tcPr/>
                </a:tc>
              </a:tr>
            </a:tbl>
          </a:graphicData>
        </a:graphic>
      </p:graphicFrame>
      <p:graphicFrame>
        <p:nvGraphicFramePr>
          <p:cNvPr id="5" name="Table 4"/>
          <p:cNvGraphicFramePr>
            <a:graphicFrameLocks noGrp="1"/>
          </p:cNvGraphicFramePr>
          <p:nvPr/>
        </p:nvGraphicFramePr>
        <p:xfrm>
          <a:off x="2056476" y="3646107"/>
          <a:ext cx="7248939" cy="2880360"/>
        </p:xfrm>
        <a:graphic>
          <a:graphicData uri="http://schemas.openxmlformats.org/drawingml/2006/table">
            <a:tbl>
              <a:tblPr firstRow="1" bandRow="1">
                <a:tableStyleId>{BC89EF96-8CEA-46FF-86C4-4CE0E7609802}</a:tableStyleId>
              </a:tblPr>
              <a:tblGrid>
                <a:gridCol w="5311104"/>
                <a:gridCol w="1937835"/>
              </a:tblGrid>
              <a:tr h="328970">
                <a:tc>
                  <a:txBody>
                    <a:bodyPr/>
                    <a:lstStyle/>
                    <a:p>
                      <a:r>
                        <a:rPr lang="en-US" sz="2100" b="0" dirty="0" smtClean="0"/>
                        <a:t>Direct Cost </a:t>
                      </a:r>
                      <a:endParaRPr lang="en-US" sz="2100" b="0" dirty="0"/>
                    </a:p>
                  </a:txBody>
                  <a:tcPr/>
                </a:tc>
                <a:tc>
                  <a:txBody>
                    <a:bodyPr/>
                    <a:lstStyle/>
                    <a:p>
                      <a:r>
                        <a:rPr lang="en-US" sz="2100" b="0" dirty="0" smtClean="0"/>
                        <a:t>1,000</a:t>
                      </a:r>
                      <a:endParaRPr lang="en-US" sz="2100" b="0" dirty="0"/>
                    </a:p>
                  </a:txBody>
                  <a:tcPr/>
                </a:tc>
              </a:tr>
              <a:tr h="328970">
                <a:tc>
                  <a:txBody>
                    <a:bodyPr/>
                    <a:lstStyle/>
                    <a:p>
                      <a:r>
                        <a:rPr lang="en-US" sz="2100" dirty="0" smtClean="0"/>
                        <a:t>Indirect</a:t>
                      </a:r>
                      <a:r>
                        <a:rPr lang="en-US" sz="2100" baseline="0" dirty="0" smtClean="0"/>
                        <a:t> Cost</a:t>
                      </a:r>
                      <a:endParaRPr lang="en-US" sz="2100" dirty="0"/>
                    </a:p>
                  </a:txBody>
                  <a:tcPr/>
                </a:tc>
                <a:tc>
                  <a:txBody>
                    <a:bodyPr/>
                    <a:lstStyle/>
                    <a:p>
                      <a:r>
                        <a:rPr lang="en-US" sz="2100" dirty="0" smtClean="0"/>
                        <a:t>2,000</a:t>
                      </a:r>
                      <a:endParaRPr lang="en-US" sz="2100" dirty="0"/>
                    </a:p>
                  </a:txBody>
                  <a:tcPr/>
                </a:tc>
              </a:tr>
              <a:tr h="328970">
                <a:tc>
                  <a:txBody>
                    <a:bodyPr/>
                    <a:lstStyle/>
                    <a:p>
                      <a:r>
                        <a:rPr lang="en-US" sz="2100" b="1" dirty="0" smtClean="0"/>
                        <a:t>                   Total Cost</a:t>
                      </a:r>
                      <a:endParaRPr lang="en-US" sz="2100" b="1" dirty="0"/>
                    </a:p>
                  </a:txBody>
                  <a:tcPr/>
                </a:tc>
                <a:tc>
                  <a:txBody>
                    <a:bodyPr/>
                    <a:lstStyle/>
                    <a:p>
                      <a:r>
                        <a:rPr lang="en-US" sz="2100" b="1" dirty="0" smtClean="0"/>
                        <a:t>3,000</a:t>
                      </a:r>
                      <a:endParaRPr lang="en-US" sz="2100" b="1" dirty="0"/>
                    </a:p>
                  </a:txBody>
                  <a:tcPr/>
                </a:tc>
              </a:tr>
              <a:tr h="328970">
                <a:tc>
                  <a:txBody>
                    <a:bodyPr/>
                    <a:lstStyle/>
                    <a:p>
                      <a:r>
                        <a:rPr lang="en-US" sz="2100" dirty="0" smtClean="0"/>
                        <a:t>+ 20%</a:t>
                      </a:r>
                      <a:r>
                        <a:rPr lang="en-US" sz="2100" baseline="0" dirty="0" smtClean="0"/>
                        <a:t> Margin</a:t>
                      </a:r>
                      <a:endParaRPr lang="en-US" sz="2100" dirty="0"/>
                    </a:p>
                  </a:txBody>
                  <a:tcPr/>
                </a:tc>
                <a:tc>
                  <a:txBody>
                    <a:bodyPr/>
                    <a:lstStyle/>
                    <a:p>
                      <a:r>
                        <a:rPr lang="en-IN" sz="2100" dirty="0" smtClean="0"/>
                        <a:t>3,600</a:t>
                      </a:r>
                      <a:endParaRPr lang="en-US" sz="2100" dirty="0"/>
                    </a:p>
                  </a:txBody>
                  <a:tcPr/>
                </a:tc>
              </a:tr>
              <a:tr h="328970">
                <a:tc>
                  <a:txBody>
                    <a:bodyPr/>
                    <a:lstStyle/>
                    <a:p>
                      <a:r>
                        <a:rPr lang="en-US" sz="2100" b="1" dirty="0" smtClean="0"/>
                        <a:t>                    ALP</a:t>
                      </a:r>
                      <a:endParaRPr lang="en-US" sz="2100" b="1" dirty="0"/>
                    </a:p>
                  </a:txBody>
                  <a:tcPr/>
                </a:tc>
                <a:tc>
                  <a:txBody>
                    <a:bodyPr/>
                    <a:lstStyle/>
                    <a:p>
                      <a:r>
                        <a:rPr lang="en-IN" sz="2100" b="1" dirty="0" smtClean="0"/>
                        <a:t>6,600</a:t>
                      </a:r>
                      <a:endParaRPr lang="en-US" sz="2100" b="1" dirty="0"/>
                    </a:p>
                  </a:txBody>
                  <a:tcPr/>
                </a:tc>
              </a:tr>
              <a:tr h="328970">
                <a:tc>
                  <a:txBody>
                    <a:bodyPr/>
                    <a:lstStyle/>
                    <a:p>
                      <a:r>
                        <a:rPr lang="en-US" sz="2100" dirty="0" smtClean="0"/>
                        <a:t>Transaction Value i.e., Actual</a:t>
                      </a:r>
                      <a:r>
                        <a:rPr lang="en-US" sz="2100" baseline="0" dirty="0" smtClean="0"/>
                        <a:t> </a:t>
                      </a:r>
                      <a:r>
                        <a:rPr lang="en-US" sz="2100" dirty="0" smtClean="0"/>
                        <a:t>Revenue</a:t>
                      </a:r>
                      <a:endParaRPr lang="en-US" sz="2100" dirty="0"/>
                    </a:p>
                  </a:txBody>
                  <a:tcPr/>
                </a:tc>
                <a:tc>
                  <a:txBody>
                    <a:bodyPr/>
                    <a:lstStyle/>
                    <a:p>
                      <a:r>
                        <a:rPr lang="en-US" sz="2100" dirty="0" smtClean="0"/>
                        <a:t>5,000</a:t>
                      </a:r>
                      <a:endParaRPr lang="en-US" sz="2100" dirty="0"/>
                    </a:p>
                  </a:txBody>
                  <a:tcPr/>
                </a:tc>
              </a:tr>
              <a:tr h="328970">
                <a:tc>
                  <a:txBody>
                    <a:bodyPr/>
                    <a:lstStyle/>
                    <a:p>
                      <a:r>
                        <a:rPr lang="en-US" sz="2100" b="1" dirty="0" smtClean="0"/>
                        <a:t>                   TP Adjustment</a:t>
                      </a:r>
                      <a:endParaRPr lang="en-US" sz="2100" b="1" dirty="0"/>
                    </a:p>
                  </a:txBody>
                  <a:tcPr/>
                </a:tc>
                <a:tc>
                  <a:txBody>
                    <a:bodyPr/>
                    <a:lstStyle/>
                    <a:p>
                      <a:r>
                        <a:rPr lang="en-IN" sz="2100" b="1" dirty="0" smtClean="0"/>
                        <a:t>1,600</a:t>
                      </a:r>
                      <a:endParaRPr lang="en-US" sz="2100" b="1" dirty="0"/>
                    </a:p>
                  </a:txBody>
                  <a:tcPr/>
                </a:tc>
              </a:tr>
            </a:tbl>
          </a:graphicData>
        </a:graphic>
      </p:graphicFrame>
    </p:spTree>
  </p:cSld>
  <p:clrMapOvr>
    <a:masterClrMapping/>
  </p:clrMapOvr>
  <p:transition>
    <p:pull dir="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293223" y="1528354"/>
            <a:ext cx="4781006" cy="13063"/>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rot="5400000">
            <a:off x="2724914" y="2527663"/>
            <a:ext cx="19812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822960" y="1841863"/>
            <a:ext cx="1854926" cy="769441"/>
          </a:xfrm>
          <a:prstGeom prst="rect">
            <a:avLst/>
          </a:prstGeom>
          <a:noFill/>
        </p:spPr>
        <p:txBody>
          <a:bodyPr wrap="square" rtlCol="0">
            <a:spAutoFit/>
          </a:bodyPr>
          <a:lstStyle/>
          <a:p>
            <a:r>
              <a:rPr lang="en-IN" sz="2200" dirty="0" smtClean="0">
                <a:latin typeface="Times New Roman" pitchFamily="18" charset="0"/>
                <a:cs typeface="Times New Roman" pitchFamily="18" charset="0"/>
              </a:rPr>
              <a:t>To Purchases</a:t>
            </a:r>
          </a:p>
          <a:p>
            <a:r>
              <a:rPr lang="en-IN" sz="2200" dirty="0" smtClean="0">
                <a:latin typeface="Times New Roman" pitchFamily="18" charset="0"/>
                <a:cs typeface="Times New Roman" pitchFamily="18" charset="0"/>
              </a:rPr>
              <a:t>From AX </a:t>
            </a:r>
            <a:r>
              <a:rPr lang="en-IN" sz="2200" dirty="0" err="1" smtClean="0">
                <a:latin typeface="Times New Roman" pitchFamily="18" charset="0"/>
                <a:cs typeface="Times New Roman" pitchFamily="18" charset="0"/>
              </a:rPr>
              <a:t>lTD</a:t>
            </a:r>
            <a:endParaRPr lang="en-IN" sz="2200" dirty="0">
              <a:latin typeface="Times New Roman" pitchFamily="18" charset="0"/>
              <a:cs typeface="Times New Roman" pitchFamily="18" charset="0"/>
            </a:endParaRPr>
          </a:p>
        </p:txBody>
      </p:sp>
      <p:cxnSp>
        <p:nvCxnSpPr>
          <p:cNvPr id="7" name="Straight Connector 6"/>
          <p:cNvCxnSpPr/>
          <p:nvPr/>
        </p:nvCxnSpPr>
        <p:spPr>
          <a:xfrm rot="16200000" flipH="1">
            <a:off x="4181060" y="2829341"/>
            <a:ext cx="4293708" cy="13249"/>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6844937" y="1515291"/>
            <a:ext cx="4820194" cy="13064"/>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8214428" y="2501537"/>
            <a:ext cx="19812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9406553" y="1815737"/>
            <a:ext cx="2362200" cy="769441"/>
          </a:xfrm>
          <a:prstGeom prst="rect">
            <a:avLst/>
          </a:prstGeom>
          <a:noFill/>
        </p:spPr>
        <p:txBody>
          <a:bodyPr wrap="square" rtlCol="0">
            <a:spAutoFit/>
          </a:bodyPr>
          <a:lstStyle/>
          <a:p>
            <a:r>
              <a:rPr lang="en-IN" sz="2200" dirty="0" smtClean="0">
                <a:latin typeface="Times New Roman" pitchFamily="18" charset="0"/>
                <a:cs typeface="Times New Roman" pitchFamily="18" charset="0"/>
              </a:rPr>
              <a:t>By Sales   1,00,000</a:t>
            </a:r>
          </a:p>
          <a:p>
            <a:r>
              <a:rPr lang="en-IN" sz="2200" dirty="0" smtClean="0">
                <a:latin typeface="Times New Roman" pitchFamily="18" charset="0"/>
                <a:cs typeface="Times New Roman" pitchFamily="18" charset="0"/>
              </a:rPr>
              <a:t>to A Ltd.</a:t>
            </a:r>
            <a:endParaRPr lang="en-IN" sz="2200" dirty="0">
              <a:latin typeface="Times New Roman" pitchFamily="18" charset="0"/>
              <a:cs typeface="Times New Roman" pitchFamily="18" charset="0"/>
            </a:endParaRPr>
          </a:p>
        </p:txBody>
      </p:sp>
      <p:sp>
        <p:nvSpPr>
          <p:cNvPr id="11" name="TextBox 10"/>
          <p:cNvSpPr txBox="1"/>
          <p:nvPr/>
        </p:nvSpPr>
        <p:spPr>
          <a:xfrm>
            <a:off x="2302548" y="762000"/>
            <a:ext cx="3048000" cy="769441"/>
          </a:xfrm>
          <a:prstGeom prst="rect">
            <a:avLst/>
          </a:prstGeom>
          <a:noFill/>
        </p:spPr>
        <p:txBody>
          <a:bodyPr wrap="square" rtlCol="0">
            <a:spAutoFit/>
          </a:bodyPr>
          <a:lstStyle/>
          <a:p>
            <a:pPr algn="ctr"/>
            <a:r>
              <a:rPr lang="en-IN" sz="2200" dirty="0" smtClean="0">
                <a:latin typeface="Times New Roman" pitchFamily="18" charset="0"/>
                <a:cs typeface="Times New Roman" pitchFamily="18" charset="0"/>
              </a:rPr>
              <a:t>A Ltd</a:t>
            </a:r>
          </a:p>
          <a:p>
            <a:pPr algn="ctr"/>
            <a:r>
              <a:rPr lang="en-IN" sz="2200" dirty="0" smtClean="0">
                <a:latin typeface="Times New Roman" pitchFamily="18" charset="0"/>
                <a:cs typeface="Times New Roman" pitchFamily="18" charset="0"/>
              </a:rPr>
              <a:t> (India)</a:t>
            </a:r>
            <a:endParaRPr lang="en-IN" sz="2200" dirty="0">
              <a:latin typeface="Times New Roman" pitchFamily="18" charset="0"/>
              <a:cs typeface="Times New Roman" pitchFamily="18" charset="0"/>
            </a:endParaRPr>
          </a:p>
        </p:txBody>
      </p:sp>
      <p:sp>
        <p:nvSpPr>
          <p:cNvPr id="12" name="TextBox 11"/>
          <p:cNvSpPr txBox="1"/>
          <p:nvPr/>
        </p:nvSpPr>
        <p:spPr>
          <a:xfrm>
            <a:off x="8364655" y="696686"/>
            <a:ext cx="2019300" cy="769441"/>
          </a:xfrm>
          <a:prstGeom prst="rect">
            <a:avLst/>
          </a:prstGeom>
          <a:noFill/>
        </p:spPr>
        <p:txBody>
          <a:bodyPr wrap="square" rtlCol="0">
            <a:spAutoFit/>
          </a:bodyPr>
          <a:lstStyle/>
          <a:p>
            <a:pPr algn="ctr"/>
            <a:r>
              <a:rPr lang="en-IN" sz="2200" dirty="0" smtClean="0">
                <a:latin typeface="Times New Roman" pitchFamily="18" charset="0"/>
                <a:cs typeface="Times New Roman" pitchFamily="18" charset="0"/>
              </a:rPr>
              <a:t>AX Ltd</a:t>
            </a:r>
          </a:p>
          <a:p>
            <a:pPr algn="ctr"/>
            <a:r>
              <a:rPr lang="en-IN" sz="2200" dirty="0" smtClean="0">
                <a:latin typeface="Times New Roman" pitchFamily="18" charset="0"/>
                <a:cs typeface="Times New Roman" pitchFamily="18" charset="0"/>
              </a:rPr>
              <a:t>(Singapore)</a:t>
            </a:r>
            <a:endParaRPr lang="en-IN" sz="2200" dirty="0">
              <a:latin typeface="Times New Roman" pitchFamily="18" charset="0"/>
              <a:cs typeface="Times New Roman" pitchFamily="18" charset="0"/>
            </a:endParaRPr>
          </a:p>
        </p:txBody>
      </p:sp>
      <p:sp>
        <p:nvSpPr>
          <p:cNvPr id="13" name="TextBox 12"/>
          <p:cNvSpPr txBox="1"/>
          <p:nvPr/>
        </p:nvSpPr>
        <p:spPr>
          <a:xfrm>
            <a:off x="3752526" y="1828800"/>
            <a:ext cx="1250549" cy="1107996"/>
          </a:xfrm>
          <a:prstGeom prst="rect">
            <a:avLst/>
          </a:prstGeom>
          <a:noFill/>
        </p:spPr>
        <p:txBody>
          <a:bodyPr wrap="square" rtlCol="0">
            <a:spAutoFit/>
          </a:bodyPr>
          <a:lstStyle/>
          <a:p>
            <a:r>
              <a:rPr lang="en-IN" sz="2200" dirty="0" smtClean="0">
                <a:latin typeface="Times New Roman" pitchFamily="18" charset="0"/>
                <a:cs typeface="Times New Roman" pitchFamily="18" charset="0"/>
              </a:rPr>
              <a:t>By Sales     </a:t>
            </a:r>
          </a:p>
          <a:p>
            <a:r>
              <a:rPr lang="en-IN" sz="2200" dirty="0" smtClean="0">
                <a:latin typeface="Times New Roman" pitchFamily="18" charset="0"/>
                <a:cs typeface="Times New Roman" pitchFamily="18" charset="0"/>
              </a:rPr>
              <a:t>To third party</a:t>
            </a:r>
            <a:endParaRPr lang="en-IN" sz="2200" dirty="0">
              <a:latin typeface="Times New Roman" pitchFamily="18" charset="0"/>
              <a:cs typeface="Times New Roman" pitchFamily="18" charset="0"/>
            </a:endParaRPr>
          </a:p>
        </p:txBody>
      </p:sp>
      <p:sp>
        <p:nvSpPr>
          <p:cNvPr id="14" name="TextBox 13"/>
          <p:cNvSpPr txBox="1"/>
          <p:nvPr/>
        </p:nvSpPr>
        <p:spPr>
          <a:xfrm>
            <a:off x="4740948" y="152400"/>
            <a:ext cx="3295650" cy="381000"/>
          </a:xfrm>
          <a:prstGeom prst="rect">
            <a:avLst/>
          </a:prstGeom>
          <a:noFill/>
        </p:spPr>
        <p:txBody>
          <a:bodyPr wrap="square" rtlCol="0">
            <a:spAutoFit/>
          </a:bodyPr>
          <a:lstStyle/>
          <a:p>
            <a:pPr algn="ctr"/>
            <a:r>
              <a:rPr lang="en-IN" b="1" dirty="0" smtClean="0"/>
              <a:t>MNC Group</a:t>
            </a:r>
            <a:endParaRPr lang="en-IN" b="1" dirty="0"/>
          </a:p>
        </p:txBody>
      </p:sp>
      <p:sp>
        <p:nvSpPr>
          <p:cNvPr id="15" name="TextBox 14"/>
          <p:cNvSpPr txBox="1"/>
          <p:nvPr/>
        </p:nvSpPr>
        <p:spPr>
          <a:xfrm>
            <a:off x="2073948" y="3624940"/>
            <a:ext cx="3200400" cy="430887"/>
          </a:xfrm>
          <a:prstGeom prst="rect">
            <a:avLst/>
          </a:prstGeom>
          <a:noFill/>
        </p:spPr>
        <p:txBody>
          <a:bodyPr wrap="square" rtlCol="0">
            <a:spAutoFit/>
          </a:bodyPr>
          <a:lstStyle/>
          <a:p>
            <a:r>
              <a:rPr lang="en-IN" sz="2200" dirty="0" smtClean="0">
                <a:latin typeface="Times New Roman" pitchFamily="18" charset="0"/>
                <a:cs typeface="Times New Roman" pitchFamily="18" charset="0"/>
              </a:rPr>
              <a:t>PROFIT  = Rs.4,00,000</a:t>
            </a:r>
            <a:endParaRPr lang="en-IN" sz="2200" dirty="0">
              <a:latin typeface="Times New Roman" pitchFamily="18" charset="0"/>
              <a:cs typeface="Times New Roman" pitchFamily="18" charset="0"/>
            </a:endParaRPr>
          </a:p>
        </p:txBody>
      </p:sp>
      <p:sp>
        <p:nvSpPr>
          <p:cNvPr id="16" name="TextBox 15"/>
          <p:cNvSpPr txBox="1"/>
          <p:nvPr/>
        </p:nvSpPr>
        <p:spPr>
          <a:xfrm>
            <a:off x="1854926" y="4267195"/>
            <a:ext cx="3114622" cy="400110"/>
          </a:xfrm>
          <a:prstGeom prst="rect">
            <a:avLst/>
          </a:prstGeom>
          <a:noFill/>
        </p:spPr>
        <p:txBody>
          <a:bodyPr wrap="square" rtlCol="0">
            <a:spAutoFit/>
          </a:bodyPr>
          <a:lstStyle/>
          <a:p>
            <a:r>
              <a:rPr lang="en-IN" sz="2000" dirty="0" smtClean="0">
                <a:latin typeface="Times New Roman" pitchFamily="18" charset="0"/>
                <a:cs typeface="Times New Roman" pitchFamily="18" charset="0"/>
              </a:rPr>
              <a:t>TAX @30% = Rs.1,20,000</a:t>
            </a:r>
            <a:endParaRPr lang="en-IN" sz="2000" dirty="0">
              <a:latin typeface="Times New Roman" pitchFamily="18" charset="0"/>
              <a:cs typeface="Times New Roman" pitchFamily="18" charset="0"/>
            </a:endParaRPr>
          </a:p>
        </p:txBody>
      </p:sp>
      <p:sp>
        <p:nvSpPr>
          <p:cNvPr id="17" name="TextBox 16"/>
          <p:cNvSpPr txBox="1"/>
          <p:nvPr/>
        </p:nvSpPr>
        <p:spPr>
          <a:xfrm>
            <a:off x="7079205" y="3600992"/>
            <a:ext cx="3200400" cy="430887"/>
          </a:xfrm>
          <a:prstGeom prst="rect">
            <a:avLst/>
          </a:prstGeom>
          <a:noFill/>
        </p:spPr>
        <p:txBody>
          <a:bodyPr wrap="square" rtlCol="0">
            <a:spAutoFit/>
          </a:bodyPr>
          <a:lstStyle/>
          <a:p>
            <a:r>
              <a:rPr lang="en-IN" sz="2200" dirty="0" smtClean="0">
                <a:latin typeface="Times New Roman" pitchFamily="18" charset="0"/>
                <a:cs typeface="Times New Roman" pitchFamily="18" charset="0"/>
              </a:rPr>
              <a:t>PROFIT  = Rs.90,000</a:t>
            </a:r>
            <a:endParaRPr lang="en-IN" sz="2200" dirty="0">
              <a:latin typeface="Times New Roman" pitchFamily="18" charset="0"/>
              <a:cs typeface="Times New Roman" pitchFamily="18" charset="0"/>
            </a:endParaRPr>
          </a:p>
        </p:txBody>
      </p:sp>
      <p:sp>
        <p:nvSpPr>
          <p:cNvPr id="18" name="TextBox 17"/>
          <p:cNvSpPr txBox="1"/>
          <p:nvPr/>
        </p:nvSpPr>
        <p:spPr>
          <a:xfrm>
            <a:off x="7055253" y="4265800"/>
            <a:ext cx="2977023" cy="400110"/>
          </a:xfrm>
          <a:prstGeom prst="rect">
            <a:avLst/>
          </a:prstGeom>
          <a:noFill/>
        </p:spPr>
        <p:txBody>
          <a:bodyPr wrap="square" rtlCol="0">
            <a:spAutoFit/>
          </a:bodyPr>
          <a:lstStyle/>
          <a:p>
            <a:r>
              <a:rPr lang="en-IN" sz="2000" dirty="0" smtClean="0">
                <a:latin typeface="Times New Roman" pitchFamily="18" charset="0"/>
                <a:cs typeface="Times New Roman" pitchFamily="18" charset="0"/>
              </a:rPr>
              <a:t>TAX @10% = Rs.9,000</a:t>
            </a:r>
            <a:endParaRPr lang="en-IN" sz="2000" dirty="0">
              <a:latin typeface="Times New Roman" pitchFamily="18" charset="0"/>
              <a:cs typeface="Times New Roman" pitchFamily="18" charset="0"/>
            </a:endParaRPr>
          </a:p>
        </p:txBody>
      </p:sp>
      <p:sp>
        <p:nvSpPr>
          <p:cNvPr id="19" name="Right Brace 18"/>
          <p:cNvSpPr/>
          <p:nvPr/>
        </p:nvSpPr>
        <p:spPr>
          <a:xfrm rot="5400000">
            <a:off x="5609359" y="2553513"/>
            <a:ext cx="533400" cy="5314950"/>
          </a:xfrm>
          <a:prstGeom prst="rightBrace">
            <a:avLst>
              <a:gd name="adj1" fmla="val 8333"/>
              <a:gd name="adj2" fmla="val 43249"/>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
        <p:nvSpPr>
          <p:cNvPr id="20" name="TextBox 19"/>
          <p:cNvSpPr txBox="1"/>
          <p:nvPr/>
        </p:nvSpPr>
        <p:spPr>
          <a:xfrm>
            <a:off x="4740948" y="5447989"/>
            <a:ext cx="2667000" cy="369332"/>
          </a:xfrm>
          <a:prstGeom prst="rect">
            <a:avLst/>
          </a:prstGeom>
          <a:noFill/>
        </p:spPr>
        <p:txBody>
          <a:bodyPr wrap="square" rtlCol="0">
            <a:spAutoFit/>
          </a:bodyPr>
          <a:lstStyle/>
          <a:p>
            <a:r>
              <a:rPr lang="en-IN" b="1" dirty="0" smtClean="0">
                <a:latin typeface="Times New Roman" pitchFamily="18" charset="0"/>
                <a:cs typeface="Times New Roman" pitchFamily="18" charset="0"/>
              </a:rPr>
              <a:t>Total Tax = Rs.1,29,000</a:t>
            </a:r>
            <a:endParaRPr lang="en-IN" b="1" dirty="0">
              <a:latin typeface="Times New Roman" pitchFamily="18" charset="0"/>
              <a:cs typeface="Times New Roman" pitchFamily="18" charset="0"/>
            </a:endParaRPr>
          </a:p>
        </p:txBody>
      </p:sp>
      <p:sp>
        <p:nvSpPr>
          <p:cNvPr id="28" name="TextBox 27"/>
          <p:cNvSpPr txBox="1"/>
          <p:nvPr/>
        </p:nvSpPr>
        <p:spPr>
          <a:xfrm>
            <a:off x="1616764" y="251791"/>
            <a:ext cx="3763619" cy="584775"/>
          </a:xfrm>
          <a:prstGeom prst="rect">
            <a:avLst/>
          </a:prstGeom>
          <a:noFill/>
        </p:spPr>
        <p:txBody>
          <a:bodyPr wrap="square" rtlCol="0">
            <a:spAutoFit/>
          </a:bodyPr>
          <a:lstStyle/>
          <a:p>
            <a:r>
              <a:rPr lang="en-IN" sz="3200" b="1" u="sng" dirty="0" smtClean="0"/>
              <a:t>Scenario: 1</a:t>
            </a:r>
            <a:endParaRPr lang="en-US" sz="3200" b="1" u="sng" dirty="0"/>
          </a:p>
        </p:txBody>
      </p:sp>
      <p:sp>
        <p:nvSpPr>
          <p:cNvPr id="21" name="TextBox 20"/>
          <p:cNvSpPr txBox="1"/>
          <p:nvPr/>
        </p:nvSpPr>
        <p:spPr>
          <a:xfrm>
            <a:off x="2573384" y="1894113"/>
            <a:ext cx="1240971" cy="430887"/>
          </a:xfrm>
          <a:prstGeom prst="rect">
            <a:avLst/>
          </a:prstGeom>
          <a:noFill/>
        </p:spPr>
        <p:txBody>
          <a:bodyPr wrap="square" rtlCol="0">
            <a:spAutoFit/>
          </a:bodyPr>
          <a:lstStyle/>
          <a:p>
            <a:r>
              <a:rPr lang="en-IN" sz="2200" dirty="0" smtClean="0">
                <a:latin typeface="Times New Roman" pitchFamily="18" charset="0"/>
                <a:cs typeface="Times New Roman" pitchFamily="18" charset="0"/>
              </a:rPr>
              <a:t>1,00,000</a:t>
            </a:r>
            <a:endParaRPr lang="en-US" sz="2200" dirty="0"/>
          </a:p>
        </p:txBody>
      </p:sp>
      <p:sp>
        <p:nvSpPr>
          <p:cNvPr id="31" name="TextBox 30"/>
          <p:cNvSpPr txBox="1"/>
          <p:nvPr/>
        </p:nvSpPr>
        <p:spPr>
          <a:xfrm>
            <a:off x="4950822" y="1854927"/>
            <a:ext cx="1172116" cy="430887"/>
          </a:xfrm>
          <a:prstGeom prst="rect">
            <a:avLst/>
          </a:prstGeom>
          <a:noFill/>
        </p:spPr>
        <p:txBody>
          <a:bodyPr wrap="none" rtlCol="0">
            <a:spAutoFit/>
          </a:bodyPr>
          <a:lstStyle/>
          <a:p>
            <a:r>
              <a:rPr lang="en-US" sz="2200" dirty="0" smtClean="0"/>
              <a:t>5,00,000</a:t>
            </a:r>
            <a:endParaRPr lang="en-US" sz="2200" dirty="0"/>
          </a:p>
        </p:txBody>
      </p:sp>
      <p:sp>
        <p:nvSpPr>
          <p:cNvPr id="32" name="TextBox 31"/>
          <p:cNvSpPr txBox="1"/>
          <p:nvPr/>
        </p:nvSpPr>
        <p:spPr>
          <a:xfrm>
            <a:off x="6962503" y="1854925"/>
            <a:ext cx="2388795" cy="430887"/>
          </a:xfrm>
          <a:prstGeom prst="rect">
            <a:avLst/>
          </a:prstGeom>
          <a:noFill/>
        </p:spPr>
        <p:txBody>
          <a:bodyPr wrap="none" rtlCol="0">
            <a:spAutoFit/>
          </a:bodyPr>
          <a:lstStyle/>
          <a:p>
            <a:r>
              <a:rPr lang="en-US" sz="2200" dirty="0" smtClean="0"/>
              <a:t>Purchases</a:t>
            </a:r>
            <a:r>
              <a:rPr lang="en-US" dirty="0" smtClean="0"/>
              <a:t>    </a:t>
            </a:r>
            <a:r>
              <a:rPr lang="en-US" sz="2200" dirty="0" smtClean="0"/>
              <a:t>10,000</a:t>
            </a:r>
            <a:endParaRPr lang="en-US" sz="2200" dirty="0"/>
          </a:p>
        </p:txBody>
      </p:sp>
      <p:sp>
        <p:nvSpPr>
          <p:cNvPr id="38" name="TextBox 37"/>
          <p:cNvSpPr txBox="1"/>
          <p:nvPr/>
        </p:nvSpPr>
        <p:spPr>
          <a:xfrm>
            <a:off x="9901646" y="6008915"/>
            <a:ext cx="1015021" cy="430887"/>
          </a:xfrm>
          <a:prstGeom prst="rect">
            <a:avLst/>
          </a:prstGeom>
          <a:noFill/>
        </p:spPr>
        <p:txBody>
          <a:bodyPr wrap="none" rtlCol="0">
            <a:spAutoFit/>
          </a:bodyPr>
          <a:lstStyle/>
          <a:p>
            <a:r>
              <a:rPr lang="en-US" sz="2200" dirty="0" smtClean="0"/>
              <a:t>Cont…</a:t>
            </a:r>
            <a:endParaRPr lang="en-US" sz="2200" dirty="0"/>
          </a:p>
        </p:txBody>
      </p:sp>
    </p:spTree>
  </p:cSld>
  <p:clrMapOvr>
    <a:masterClrMapping/>
  </p:clrMapOvr>
  <p:transition>
    <p:pull dir="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008" y="-53007"/>
            <a:ext cx="12191999" cy="623454"/>
          </a:xfrm>
          <a:prstGeom prst="rect">
            <a:avLst/>
          </a:prstGeom>
          <a:solidFill>
            <a:srgbClr val="002060"/>
          </a:solidFill>
          <a:effectLst>
            <a:softEdge rad="63500"/>
          </a:effectLst>
        </p:spPr>
        <p:txBody>
          <a:bodyPr vert="horz" lIns="91440" tIns="45720" rIns="91440" bIns="45720" rtlCol="0" anchor="b">
            <a:noAutofit/>
          </a:bodyPr>
          <a:lstStyle>
            <a:defPPr>
              <a:defRPr lang="en-US"/>
            </a:defPPr>
            <a:lvl1pPr algn="ctr">
              <a:lnSpc>
                <a:spcPct val="90000"/>
              </a:lnSpc>
              <a:spcBef>
                <a:spcPct val="0"/>
              </a:spcBef>
              <a:buNone/>
              <a:defRPr sz="2600" b="1">
                <a:solidFill>
                  <a:srgbClr val="FF0000"/>
                </a:solidFill>
                <a:latin typeface="+mj-lt"/>
                <a:ea typeface="+mj-ea"/>
                <a:cs typeface="+mj-cs"/>
              </a:defRPr>
            </a:lvl1pPr>
          </a:lstStyle>
          <a:p>
            <a:r>
              <a:rPr lang="en-US" sz="3200" dirty="0" smtClean="0">
                <a:solidFill>
                  <a:schemeClr val="bg1"/>
                </a:solidFill>
                <a:latin typeface="Cambria" panose="02040503050406030204" pitchFamily="18" charset="0"/>
              </a:rPr>
              <a:t>Profit Split Method (PSM):</a:t>
            </a:r>
            <a:endParaRPr lang="en-US" sz="3200" dirty="0">
              <a:solidFill>
                <a:schemeClr val="bg1"/>
              </a:solidFill>
              <a:latin typeface="Cambria" panose="02040503050406030204" pitchFamily="18" charset="0"/>
            </a:endParaRPr>
          </a:p>
        </p:txBody>
      </p:sp>
      <p:sp>
        <p:nvSpPr>
          <p:cNvPr id="3" name="TextBox 2"/>
          <p:cNvSpPr txBox="1"/>
          <p:nvPr/>
        </p:nvSpPr>
        <p:spPr>
          <a:xfrm>
            <a:off x="1858780" y="1112095"/>
            <a:ext cx="9144000" cy="4662815"/>
          </a:xfrm>
          <a:prstGeom prst="rect">
            <a:avLst/>
          </a:prstGeom>
          <a:noFill/>
        </p:spPr>
        <p:txBody>
          <a:bodyPr wrap="square" rtlCol="0">
            <a:spAutoFit/>
          </a:bodyPr>
          <a:lstStyle/>
          <a:p>
            <a:r>
              <a:rPr lang="en-IN" sz="2200" b="1" u="sng" dirty="0" smtClean="0"/>
              <a:t>Application of PSM:</a:t>
            </a:r>
          </a:p>
          <a:p>
            <a:endParaRPr lang="en-IN" sz="2200" b="1" u="sng" dirty="0" smtClean="0"/>
          </a:p>
          <a:p>
            <a:pPr>
              <a:buFont typeface="Wingdings" pitchFamily="2" charset="2"/>
              <a:buChar char="ü"/>
            </a:pPr>
            <a:r>
              <a:rPr lang="en-IN" sz="2200" dirty="0" smtClean="0"/>
              <a:t> Transfer of Unique Intangibles</a:t>
            </a:r>
          </a:p>
          <a:p>
            <a:pPr>
              <a:buFont typeface="Wingdings" pitchFamily="2" charset="2"/>
              <a:buChar char="ü"/>
            </a:pPr>
            <a:r>
              <a:rPr lang="en-IN" sz="2200" dirty="0" smtClean="0"/>
              <a:t>Where there are multiple International transactions which are so inter-related</a:t>
            </a:r>
          </a:p>
          <a:p>
            <a:pPr>
              <a:buFont typeface="Wingdings" pitchFamily="2" charset="2"/>
              <a:buChar char="ü"/>
            </a:pPr>
            <a:endParaRPr lang="en-IN" sz="2200" dirty="0" smtClean="0"/>
          </a:p>
          <a:p>
            <a:r>
              <a:rPr lang="en-IN" sz="2200" b="1" u="sng" dirty="0" smtClean="0"/>
              <a:t>Steps to compute ALP:</a:t>
            </a:r>
          </a:p>
          <a:p>
            <a:pPr marL="457200" indent="-457200">
              <a:lnSpc>
                <a:spcPct val="150000"/>
              </a:lnSpc>
              <a:buFont typeface="+mj-lt"/>
              <a:buAutoNum type="arabicPeriod"/>
            </a:pPr>
            <a:r>
              <a:rPr lang="en-IN" sz="2200" dirty="0" smtClean="0"/>
              <a:t>Identification of combined Net profit arising from AE</a:t>
            </a:r>
          </a:p>
          <a:p>
            <a:pPr marL="457200" indent="-457200">
              <a:lnSpc>
                <a:spcPct val="150000"/>
              </a:lnSpc>
              <a:buFont typeface="+mj-lt"/>
              <a:buAutoNum type="arabicPeriod"/>
            </a:pPr>
            <a:r>
              <a:rPr lang="en-IN" sz="2200" dirty="0" smtClean="0"/>
              <a:t>Identification of relative contribution made by each AE </a:t>
            </a:r>
          </a:p>
          <a:p>
            <a:pPr marL="457200" indent="-457200">
              <a:lnSpc>
                <a:spcPct val="150000"/>
              </a:lnSpc>
              <a:buFont typeface="+mj-lt"/>
              <a:buAutoNum type="arabicPeriod"/>
            </a:pPr>
            <a:r>
              <a:rPr lang="en-IN" sz="2200" dirty="0" smtClean="0"/>
              <a:t>Identification of reliable external market data</a:t>
            </a:r>
          </a:p>
          <a:p>
            <a:pPr marL="457200" indent="-457200">
              <a:lnSpc>
                <a:spcPct val="150000"/>
              </a:lnSpc>
              <a:buFont typeface="+mj-lt"/>
              <a:buAutoNum type="arabicPeriod"/>
            </a:pPr>
            <a:r>
              <a:rPr lang="en-IN" sz="2200" dirty="0" smtClean="0"/>
              <a:t> Combined NP should be split amongst AE based on relative contribution</a:t>
            </a:r>
          </a:p>
          <a:p>
            <a:pPr marL="457200" indent="-457200">
              <a:lnSpc>
                <a:spcPct val="150000"/>
              </a:lnSpc>
              <a:buFont typeface="+mj-lt"/>
              <a:buAutoNum type="arabicPeriod"/>
            </a:pPr>
            <a:r>
              <a:rPr lang="en-IN" sz="2200" dirty="0" smtClean="0"/>
              <a:t>Profit thus apportioned is taken to arrive at an ALP</a:t>
            </a:r>
            <a:endParaRPr lang="en-IN" sz="2200" b="1" dirty="0" smtClean="0"/>
          </a:p>
        </p:txBody>
      </p:sp>
    </p:spTree>
    <p:extLst>
      <p:ext uri="{BB962C8B-B14F-4D97-AF65-F5344CB8AC3E}">
        <p14:creationId xmlns="" xmlns:p14="http://schemas.microsoft.com/office/powerpoint/2010/main" val="1221902038"/>
      </p:ext>
    </p:extLst>
  </p:cSld>
  <p:clrMapOvr>
    <a:masterClrMapping/>
  </p:clrMapOvr>
  <p:transition>
    <p:pull dir="ru"/>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6260" y="-79511"/>
            <a:ext cx="12191999" cy="623454"/>
          </a:xfrm>
          <a:prstGeom prst="rect">
            <a:avLst/>
          </a:prstGeom>
          <a:solidFill>
            <a:srgbClr val="002060"/>
          </a:solidFill>
          <a:effectLst>
            <a:softEdge rad="63500"/>
          </a:effectLst>
        </p:spPr>
        <p:txBody>
          <a:bodyPr vert="horz" lIns="91440" tIns="45720" rIns="91440" bIns="45720" rtlCol="0" anchor="b">
            <a:noAutofit/>
          </a:bodyPr>
          <a:lstStyle>
            <a:defPPr>
              <a:defRPr lang="en-US"/>
            </a:defPPr>
            <a:lvl1pPr algn="ctr">
              <a:lnSpc>
                <a:spcPct val="90000"/>
              </a:lnSpc>
              <a:spcBef>
                <a:spcPct val="0"/>
              </a:spcBef>
              <a:buNone/>
              <a:defRPr sz="2600" b="1">
                <a:solidFill>
                  <a:srgbClr val="FF0000"/>
                </a:solidFill>
                <a:latin typeface="+mj-lt"/>
                <a:ea typeface="+mj-ea"/>
                <a:cs typeface="+mj-cs"/>
              </a:defRPr>
            </a:lvl1pPr>
          </a:lstStyle>
          <a:p>
            <a:r>
              <a:rPr lang="en-US" sz="3200" dirty="0" smtClean="0">
                <a:solidFill>
                  <a:schemeClr val="bg1"/>
                </a:solidFill>
                <a:latin typeface="Cambria" panose="02040503050406030204" pitchFamily="18" charset="0"/>
              </a:rPr>
              <a:t>Transactional Net Margin Method (TNMM):</a:t>
            </a:r>
            <a:endParaRPr lang="en-US" sz="3200" dirty="0">
              <a:solidFill>
                <a:schemeClr val="bg1"/>
              </a:solidFill>
              <a:latin typeface="Cambria" panose="02040503050406030204" pitchFamily="18" charset="0"/>
            </a:endParaRPr>
          </a:p>
        </p:txBody>
      </p:sp>
      <p:sp>
        <p:nvSpPr>
          <p:cNvPr id="3" name="TextBox 2"/>
          <p:cNvSpPr txBox="1"/>
          <p:nvPr/>
        </p:nvSpPr>
        <p:spPr>
          <a:xfrm>
            <a:off x="1792738" y="1034105"/>
            <a:ext cx="9884599" cy="4493538"/>
          </a:xfrm>
          <a:prstGeom prst="rect">
            <a:avLst/>
          </a:prstGeom>
          <a:noFill/>
        </p:spPr>
        <p:txBody>
          <a:bodyPr wrap="square" rtlCol="0">
            <a:spAutoFit/>
          </a:bodyPr>
          <a:lstStyle/>
          <a:p>
            <a:pPr>
              <a:buFont typeface="Wingdings" pitchFamily="2" charset="2"/>
              <a:buChar char="ü"/>
            </a:pPr>
            <a:r>
              <a:rPr lang="en-IN" sz="2200" b="1" dirty="0" smtClean="0"/>
              <a:t> </a:t>
            </a:r>
            <a:r>
              <a:rPr lang="en-IN" sz="2200" dirty="0" smtClean="0"/>
              <a:t>If transaction cannot be benchmarked in any of the earlier methods, then TNMM is applicable.</a:t>
            </a:r>
          </a:p>
          <a:p>
            <a:endParaRPr lang="en-IN" sz="2200" dirty="0" smtClean="0"/>
          </a:p>
          <a:p>
            <a:r>
              <a:rPr lang="en-IN" sz="2200" b="1" u="sng" dirty="0" smtClean="0"/>
              <a:t>Steps to compute ALP:</a:t>
            </a:r>
          </a:p>
          <a:p>
            <a:endParaRPr lang="en-IN" sz="2200" b="1" dirty="0" smtClean="0"/>
          </a:p>
          <a:p>
            <a:pPr marL="457200" indent="-457200">
              <a:buFont typeface="+mj-lt"/>
              <a:buAutoNum type="arabicPeriod"/>
            </a:pPr>
            <a:r>
              <a:rPr lang="en-IN" sz="2200" dirty="0" smtClean="0"/>
              <a:t> Identification of Net profit margin realised by AE</a:t>
            </a:r>
          </a:p>
          <a:p>
            <a:pPr marL="457200" indent="-457200">
              <a:buFont typeface="+mj-lt"/>
              <a:buAutoNum type="arabicPeriod"/>
            </a:pPr>
            <a:endParaRPr lang="en-IN" sz="2200" dirty="0" smtClean="0"/>
          </a:p>
          <a:p>
            <a:pPr marL="457200" indent="-457200">
              <a:buFont typeface="+mj-lt"/>
              <a:buAutoNum type="arabicPeriod"/>
            </a:pPr>
            <a:r>
              <a:rPr lang="en-IN" sz="2200" dirty="0" smtClean="0"/>
              <a:t>Identification of Net profit margin realised by Non-AE </a:t>
            </a:r>
          </a:p>
          <a:p>
            <a:pPr marL="457200" indent="-457200">
              <a:buFont typeface="+mj-lt"/>
              <a:buAutoNum type="arabicPeriod"/>
            </a:pPr>
            <a:endParaRPr lang="en-IN" sz="2200" dirty="0" smtClean="0"/>
          </a:p>
          <a:p>
            <a:pPr marL="457200" indent="-457200">
              <a:buFont typeface="+mj-lt"/>
              <a:buAutoNum type="arabicPeriod"/>
            </a:pPr>
            <a:r>
              <a:rPr lang="en-IN" sz="2200" dirty="0" smtClean="0"/>
              <a:t>Adjustment for differences</a:t>
            </a:r>
          </a:p>
          <a:p>
            <a:pPr marL="457200" indent="-457200">
              <a:buFont typeface="+mj-lt"/>
              <a:buAutoNum type="arabicPeriod"/>
            </a:pPr>
            <a:endParaRPr lang="en-IN" sz="2200" dirty="0" smtClean="0"/>
          </a:p>
          <a:p>
            <a:pPr marL="457200" indent="-457200">
              <a:buFont typeface="+mj-lt"/>
              <a:buAutoNum type="arabicPeriod"/>
            </a:pPr>
            <a:r>
              <a:rPr lang="en-IN" sz="2200" dirty="0" smtClean="0"/>
              <a:t> Adjusted ALP</a:t>
            </a:r>
          </a:p>
          <a:p>
            <a:endParaRPr lang="en-IN" sz="2200" b="1" dirty="0" smtClean="0"/>
          </a:p>
        </p:txBody>
      </p:sp>
      <p:sp>
        <p:nvSpPr>
          <p:cNvPr id="5" name="Slide Number Placeholder 4"/>
          <p:cNvSpPr>
            <a:spLocks noGrp="1"/>
          </p:cNvSpPr>
          <p:nvPr>
            <p:ph type="sldNum" sz="quarter" idx="12"/>
          </p:nvPr>
        </p:nvSpPr>
        <p:spPr/>
        <p:txBody>
          <a:bodyPr/>
          <a:lstStyle/>
          <a:p>
            <a:fld id="{C7EC60E7-5C50-4B48-8A9E-D44381A116D7}" type="slidenum">
              <a:rPr lang="en-IN" smtClean="0"/>
              <a:pPr/>
              <a:t>31</a:t>
            </a:fld>
            <a:endParaRPr lang="en-IN" dirty="0"/>
          </a:p>
        </p:txBody>
      </p:sp>
    </p:spTree>
    <p:extLst>
      <p:ext uri="{BB962C8B-B14F-4D97-AF65-F5344CB8AC3E}">
        <p14:creationId xmlns="" xmlns:p14="http://schemas.microsoft.com/office/powerpoint/2010/main" val="1221902038"/>
      </p:ext>
    </p:extLst>
  </p:cSld>
  <p:clrMapOvr>
    <a:masterClrMapping/>
  </p:clrMapOvr>
  <p:transition>
    <p:pull dir="ru"/>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6260" y="-66259"/>
            <a:ext cx="12191999" cy="623454"/>
          </a:xfrm>
          <a:prstGeom prst="rect">
            <a:avLst/>
          </a:prstGeom>
          <a:solidFill>
            <a:srgbClr val="002060"/>
          </a:solidFill>
          <a:effectLst>
            <a:softEdge rad="63500"/>
          </a:effectLst>
        </p:spPr>
        <p:txBody>
          <a:bodyPr vert="horz" lIns="91440" tIns="45720" rIns="91440" bIns="45720" rtlCol="0" anchor="b">
            <a:noAutofit/>
          </a:bodyPr>
          <a:lstStyle>
            <a:defPPr>
              <a:defRPr lang="en-US"/>
            </a:defPPr>
            <a:lvl1pPr algn="ctr">
              <a:lnSpc>
                <a:spcPct val="90000"/>
              </a:lnSpc>
              <a:spcBef>
                <a:spcPct val="0"/>
              </a:spcBef>
              <a:buNone/>
              <a:defRPr sz="2600" b="1">
                <a:solidFill>
                  <a:srgbClr val="FF0000"/>
                </a:solidFill>
                <a:latin typeface="+mj-lt"/>
                <a:ea typeface="+mj-ea"/>
                <a:cs typeface="+mj-cs"/>
              </a:defRPr>
            </a:lvl1pPr>
          </a:lstStyle>
          <a:p>
            <a:r>
              <a:rPr lang="en-US" sz="3200" dirty="0" smtClean="0">
                <a:solidFill>
                  <a:schemeClr val="bg1"/>
                </a:solidFill>
                <a:latin typeface="Cambria" panose="02040503050406030204" pitchFamily="18" charset="0"/>
              </a:rPr>
              <a:t>Other Method:</a:t>
            </a:r>
            <a:endParaRPr lang="en-US" sz="3200" dirty="0">
              <a:solidFill>
                <a:schemeClr val="bg1"/>
              </a:solidFill>
              <a:latin typeface="Cambria" panose="02040503050406030204" pitchFamily="18" charset="0"/>
            </a:endParaRPr>
          </a:p>
        </p:txBody>
      </p:sp>
      <p:sp>
        <p:nvSpPr>
          <p:cNvPr id="3" name="TextBox 2"/>
          <p:cNvSpPr txBox="1"/>
          <p:nvPr/>
        </p:nvSpPr>
        <p:spPr>
          <a:xfrm>
            <a:off x="1775791" y="1404730"/>
            <a:ext cx="9183758" cy="4832092"/>
          </a:xfrm>
          <a:prstGeom prst="rect">
            <a:avLst/>
          </a:prstGeom>
          <a:noFill/>
        </p:spPr>
        <p:txBody>
          <a:bodyPr wrap="square" rtlCol="0">
            <a:spAutoFit/>
          </a:bodyPr>
          <a:lstStyle/>
          <a:p>
            <a:pPr>
              <a:buFont typeface="Wingdings" pitchFamily="2" charset="2"/>
              <a:buChar char="ü"/>
            </a:pPr>
            <a:r>
              <a:rPr lang="en-IN" sz="2200" dirty="0" smtClean="0"/>
              <a:t> When Internal or External comparables cannot be identified then, Other Method can be used as MAM.</a:t>
            </a:r>
          </a:p>
          <a:p>
            <a:pPr>
              <a:buFont typeface="Wingdings" pitchFamily="2" charset="2"/>
              <a:buChar char="ü"/>
            </a:pPr>
            <a:endParaRPr lang="en-IN" sz="2200" dirty="0" smtClean="0"/>
          </a:p>
          <a:p>
            <a:pPr>
              <a:buFont typeface="Wingdings" pitchFamily="2" charset="2"/>
              <a:buChar char="ü"/>
            </a:pPr>
            <a:r>
              <a:rPr lang="en-IN" sz="2200" dirty="0" smtClean="0"/>
              <a:t> </a:t>
            </a:r>
            <a:r>
              <a:rPr lang="en-IN" sz="2200" b="1" dirty="0" smtClean="0"/>
              <a:t>Transactions for which Other Method could be used:</a:t>
            </a:r>
          </a:p>
          <a:p>
            <a:pPr>
              <a:lnSpc>
                <a:spcPct val="150000"/>
              </a:lnSpc>
              <a:buFont typeface="Wingdings" pitchFamily="2" charset="2"/>
              <a:buChar char="§"/>
            </a:pPr>
            <a:r>
              <a:rPr lang="en-IN" sz="2200" b="1" dirty="0" smtClean="0"/>
              <a:t> </a:t>
            </a:r>
            <a:r>
              <a:rPr lang="en-IN" sz="2200" dirty="0" smtClean="0"/>
              <a:t>Sale of Fixed Asset</a:t>
            </a:r>
          </a:p>
          <a:p>
            <a:pPr>
              <a:lnSpc>
                <a:spcPct val="150000"/>
              </a:lnSpc>
              <a:buFont typeface="Wingdings" pitchFamily="2" charset="2"/>
              <a:buChar char="§"/>
            </a:pPr>
            <a:r>
              <a:rPr lang="en-IN" sz="2200" b="1" dirty="0" smtClean="0"/>
              <a:t> </a:t>
            </a:r>
            <a:r>
              <a:rPr lang="en-IN" sz="2200" dirty="0" smtClean="0"/>
              <a:t>Sale of unique patents, etc.</a:t>
            </a:r>
          </a:p>
          <a:p>
            <a:endParaRPr lang="en-IN" sz="2200" b="1" dirty="0" smtClean="0"/>
          </a:p>
          <a:p>
            <a:pPr>
              <a:buFont typeface="Wingdings" pitchFamily="2" charset="2"/>
              <a:buChar char="ü"/>
            </a:pPr>
            <a:r>
              <a:rPr lang="en-IN" sz="2200" b="1" dirty="0" smtClean="0"/>
              <a:t> </a:t>
            </a:r>
            <a:r>
              <a:rPr lang="en-IN" sz="2200" dirty="0" smtClean="0"/>
              <a:t>Rule 10AB does not provide any methodology for computing the ALP.</a:t>
            </a:r>
          </a:p>
          <a:p>
            <a:endParaRPr lang="en-IN" sz="2200" dirty="0" smtClean="0"/>
          </a:p>
          <a:p>
            <a:pPr>
              <a:buFont typeface="Wingdings" pitchFamily="2" charset="2"/>
              <a:buChar char="ü"/>
            </a:pPr>
            <a:r>
              <a:rPr lang="en-IN" sz="2200" dirty="0" smtClean="0"/>
              <a:t>Data which may be used for Comparability purpose:</a:t>
            </a:r>
          </a:p>
          <a:p>
            <a:pPr>
              <a:lnSpc>
                <a:spcPct val="150000"/>
              </a:lnSpc>
              <a:buFont typeface="Wingdings" pitchFamily="2" charset="2"/>
              <a:buChar char="§"/>
            </a:pPr>
            <a:r>
              <a:rPr lang="en-IN" sz="2200" dirty="0" smtClean="0"/>
              <a:t> Third party Quotations</a:t>
            </a:r>
          </a:p>
          <a:p>
            <a:pPr>
              <a:lnSpc>
                <a:spcPct val="150000"/>
              </a:lnSpc>
              <a:buFont typeface="Wingdings" pitchFamily="2" charset="2"/>
              <a:buChar char="§"/>
            </a:pPr>
            <a:r>
              <a:rPr lang="en-IN" sz="2200" b="1" dirty="0" smtClean="0"/>
              <a:t> </a:t>
            </a:r>
            <a:r>
              <a:rPr lang="en-IN" sz="2200" dirty="0" smtClean="0"/>
              <a:t>Valuation Reports, etc.</a:t>
            </a:r>
            <a:endParaRPr lang="en-US" sz="2200" b="1" dirty="0"/>
          </a:p>
        </p:txBody>
      </p:sp>
    </p:spTree>
  </p:cSld>
  <p:clrMapOvr>
    <a:masterClrMapping/>
  </p:clrMapOvr>
  <p:transition>
    <p:pull dir="ru"/>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78898" y="1229193"/>
            <a:ext cx="8994099" cy="4893647"/>
          </a:xfrm>
          <a:prstGeom prst="rect">
            <a:avLst/>
          </a:prstGeom>
          <a:noFill/>
        </p:spPr>
        <p:txBody>
          <a:bodyPr wrap="square" rtlCol="0">
            <a:spAutoFit/>
          </a:bodyPr>
          <a:lstStyle/>
          <a:p>
            <a:r>
              <a:rPr lang="en-US" sz="2400" b="1" u="sng" dirty="0" smtClean="0"/>
              <a:t>Factors to be considered:</a:t>
            </a:r>
          </a:p>
          <a:p>
            <a:endParaRPr lang="en-US" sz="2400" b="1" dirty="0" smtClean="0"/>
          </a:p>
          <a:p>
            <a:pPr>
              <a:buFont typeface="Wingdings" pitchFamily="2" charset="2"/>
              <a:buChar char="Ø"/>
            </a:pPr>
            <a:r>
              <a:rPr lang="en-US" sz="2400" b="1" dirty="0" smtClean="0"/>
              <a:t> </a:t>
            </a:r>
            <a:r>
              <a:rPr lang="en-US" sz="2400" dirty="0" smtClean="0"/>
              <a:t>The nature and class of International transaction</a:t>
            </a:r>
          </a:p>
          <a:p>
            <a:pPr>
              <a:buFont typeface="Wingdings" pitchFamily="2" charset="2"/>
              <a:buChar char="Ø"/>
            </a:pPr>
            <a:r>
              <a:rPr lang="en-US" sz="2400" b="1" dirty="0" smtClean="0"/>
              <a:t> </a:t>
            </a:r>
            <a:r>
              <a:rPr lang="en-US" sz="2400" dirty="0" smtClean="0"/>
              <a:t>The class or classes of AE’s entering into the transaction and the functions performed by them taking into account assets employed or to be employed and risks assumed by such enterprise</a:t>
            </a:r>
          </a:p>
          <a:p>
            <a:pPr>
              <a:buFont typeface="Wingdings" pitchFamily="2" charset="2"/>
              <a:buChar char="Ø"/>
            </a:pPr>
            <a:r>
              <a:rPr lang="en-US" sz="2400" b="1" dirty="0" smtClean="0"/>
              <a:t> </a:t>
            </a:r>
            <a:r>
              <a:rPr lang="en-US" sz="2400" dirty="0" smtClean="0"/>
              <a:t>The availability, coverage and reliability of data necessary for application of the method</a:t>
            </a:r>
          </a:p>
          <a:p>
            <a:pPr>
              <a:buFont typeface="Wingdings" pitchFamily="2" charset="2"/>
              <a:buChar char="Ø"/>
            </a:pPr>
            <a:r>
              <a:rPr lang="en-US" sz="2400" dirty="0" smtClean="0"/>
              <a:t>The degree of comparability existing between the international transaction and the uncontrolled transaction</a:t>
            </a:r>
          </a:p>
          <a:p>
            <a:pPr>
              <a:buFont typeface="Wingdings" pitchFamily="2" charset="2"/>
              <a:buChar char="Ø"/>
            </a:pPr>
            <a:r>
              <a:rPr lang="en-US" sz="2400" dirty="0" smtClean="0"/>
              <a:t>The extent to which reliable and accurate adjustments can be made to account for the differences</a:t>
            </a:r>
          </a:p>
          <a:p>
            <a:r>
              <a:rPr lang="en-US" sz="2400" dirty="0" smtClean="0"/>
              <a:t> </a:t>
            </a:r>
            <a:endParaRPr lang="en-US" sz="2400" b="1" dirty="0"/>
          </a:p>
        </p:txBody>
      </p:sp>
      <p:sp>
        <p:nvSpPr>
          <p:cNvPr id="3" name="TextBox 2"/>
          <p:cNvSpPr txBox="1"/>
          <p:nvPr/>
        </p:nvSpPr>
        <p:spPr>
          <a:xfrm>
            <a:off x="74950" y="-65173"/>
            <a:ext cx="12191999" cy="623454"/>
          </a:xfrm>
          <a:prstGeom prst="rect">
            <a:avLst/>
          </a:prstGeom>
          <a:solidFill>
            <a:srgbClr val="002060"/>
          </a:solidFill>
          <a:effectLst>
            <a:softEdge rad="63500"/>
          </a:effectLst>
        </p:spPr>
        <p:txBody>
          <a:bodyPr vert="horz" lIns="91440" tIns="45720" rIns="91440" bIns="45720" rtlCol="0" anchor="b">
            <a:noAutofit/>
          </a:bodyPr>
          <a:lstStyle>
            <a:defPPr>
              <a:defRPr lang="en-US"/>
            </a:defPPr>
            <a:lvl1pPr algn="ctr">
              <a:lnSpc>
                <a:spcPct val="90000"/>
              </a:lnSpc>
              <a:spcBef>
                <a:spcPct val="0"/>
              </a:spcBef>
              <a:buNone/>
              <a:defRPr sz="2600" b="1">
                <a:solidFill>
                  <a:srgbClr val="FF0000"/>
                </a:solidFill>
                <a:latin typeface="+mj-lt"/>
                <a:ea typeface="+mj-ea"/>
                <a:cs typeface="+mj-cs"/>
              </a:defRPr>
            </a:lvl1pPr>
          </a:lstStyle>
          <a:p>
            <a:r>
              <a:rPr lang="en-US" sz="3200" smtClean="0">
                <a:solidFill>
                  <a:schemeClr val="bg1"/>
                </a:solidFill>
                <a:latin typeface="Cambria" panose="02040503050406030204" pitchFamily="18" charset="0"/>
              </a:rPr>
              <a:t>Most Appropriate Method (MAM)</a:t>
            </a:r>
            <a:endParaRPr lang="en-US" sz="3200" dirty="0">
              <a:solidFill>
                <a:schemeClr val="bg1"/>
              </a:solidFill>
              <a:latin typeface="Cambria" panose="02040503050406030204" pitchFamily="18" charset="0"/>
            </a:endParaRPr>
          </a:p>
        </p:txBody>
      </p:sp>
    </p:spTree>
  </p:cSld>
  <p:clrMapOvr>
    <a:masterClrMapping/>
  </p:clrMapOvr>
  <p:transition>
    <p:pull dir="ru"/>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6260" y="-66259"/>
            <a:ext cx="12191999" cy="623454"/>
          </a:xfrm>
          <a:prstGeom prst="rect">
            <a:avLst/>
          </a:prstGeom>
          <a:solidFill>
            <a:srgbClr val="002060"/>
          </a:solidFill>
          <a:effectLst>
            <a:softEdge rad="63500"/>
          </a:effectLst>
        </p:spPr>
        <p:txBody>
          <a:bodyPr vert="horz" lIns="91440" tIns="45720" rIns="91440" bIns="45720" rtlCol="0" anchor="b">
            <a:noAutofit/>
          </a:bodyPr>
          <a:lstStyle>
            <a:defPPr>
              <a:defRPr lang="en-US"/>
            </a:defPPr>
            <a:lvl1pPr algn="ctr">
              <a:lnSpc>
                <a:spcPct val="90000"/>
              </a:lnSpc>
              <a:spcBef>
                <a:spcPct val="0"/>
              </a:spcBef>
              <a:buNone/>
              <a:defRPr sz="2600" b="1">
                <a:solidFill>
                  <a:srgbClr val="FF0000"/>
                </a:solidFill>
                <a:latin typeface="+mj-lt"/>
                <a:ea typeface="+mj-ea"/>
                <a:cs typeface="+mj-cs"/>
              </a:defRPr>
            </a:lvl1pPr>
          </a:lstStyle>
          <a:p>
            <a:r>
              <a:rPr lang="en-IN" sz="3200" dirty="0" smtClean="0">
                <a:solidFill>
                  <a:schemeClr val="bg1"/>
                </a:solidFill>
                <a:latin typeface="Cambria" panose="02040503050406030204" pitchFamily="18" charset="0"/>
              </a:rPr>
              <a:t>Mean and Range</a:t>
            </a:r>
            <a:endParaRPr lang="en-US" sz="3200" dirty="0">
              <a:solidFill>
                <a:schemeClr val="bg1"/>
              </a:solidFill>
              <a:latin typeface="Cambria" panose="02040503050406030204" pitchFamily="18" charset="0"/>
            </a:endParaRPr>
          </a:p>
        </p:txBody>
      </p:sp>
      <p:sp>
        <p:nvSpPr>
          <p:cNvPr id="3" name="TextBox 2"/>
          <p:cNvSpPr txBox="1"/>
          <p:nvPr/>
        </p:nvSpPr>
        <p:spPr>
          <a:xfrm>
            <a:off x="2120347" y="1404730"/>
            <a:ext cx="7871791" cy="4154984"/>
          </a:xfrm>
          <a:prstGeom prst="rect">
            <a:avLst/>
          </a:prstGeom>
          <a:noFill/>
        </p:spPr>
        <p:txBody>
          <a:bodyPr wrap="square" rtlCol="0">
            <a:spAutoFit/>
          </a:bodyPr>
          <a:lstStyle/>
          <a:p>
            <a:r>
              <a:rPr lang="en-IN" sz="2200" b="1" u="sng" dirty="0" smtClean="0"/>
              <a:t>Arithmetic Mean</a:t>
            </a:r>
            <a:r>
              <a:rPr lang="en-IN" sz="2200" b="1" dirty="0" smtClean="0"/>
              <a:t>: </a:t>
            </a:r>
            <a:r>
              <a:rPr lang="en-IN" sz="2200" dirty="0" smtClean="0"/>
              <a:t>If the comparables are less than 6.</a:t>
            </a:r>
            <a:endParaRPr lang="en-IN" sz="2200" b="1" dirty="0" smtClean="0"/>
          </a:p>
          <a:p>
            <a:endParaRPr lang="en-IN" sz="2200" dirty="0" smtClean="0"/>
          </a:p>
          <a:p>
            <a:r>
              <a:rPr lang="en-IN" sz="2200" b="1" u="sng" dirty="0" smtClean="0"/>
              <a:t>Tolerance Band:</a:t>
            </a:r>
          </a:p>
          <a:p>
            <a:endParaRPr lang="en-IN" sz="2200" b="1" dirty="0" smtClean="0"/>
          </a:p>
          <a:p>
            <a:r>
              <a:rPr lang="en-IN" sz="2200" dirty="0" smtClean="0">
                <a:latin typeface="Times New Roman" pitchFamily="18" charset="0"/>
                <a:cs typeface="Times New Roman" pitchFamily="18" charset="0"/>
              </a:rPr>
              <a:t>If the transaction value lies within the tolerance band then TP adjustment is not required to be made.</a:t>
            </a:r>
          </a:p>
          <a:p>
            <a:endParaRPr lang="en-IN" sz="2200" dirty="0" smtClean="0">
              <a:latin typeface="Times New Roman" pitchFamily="18" charset="0"/>
              <a:cs typeface="Times New Roman" pitchFamily="18" charset="0"/>
            </a:endParaRPr>
          </a:p>
          <a:p>
            <a:pPr>
              <a:buFont typeface="Wingdings" pitchFamily="2" charset="2"/>
              <a:buChar char="Ø"/>
            </a:pPr>
            <a:r>
              <a:rPr lang="en-IN" sz="2200" dirty="0" smtClean="0">
                <a:latin typeface="Times New Roman" pitchFamily="18" charset="0"/>
                <a:cs typeface="Times New Roman" pitchFamily="18" charset="0"/>
              </a:rPr>
              <a:t> Tolerance Band shall be +/- 1% for Wholesale trading business</a:t>
            </a:r>
          </a:p>
          <a:p>
            <a:endParaRPr lang="en-IN" sz="2200" dirty="0" smtClean="0">
              <a:latin typeface="Times New Roman" pitchFamily="18" charset="0"/>
              <a:cs typeface="Times New Roman" pitchFamily="18" charset="0"/>
            </a:endParaRPr>
          </a:p>
          <a:p>
            <a:pPr>
              <a:buFont typeface="Wingdings" pitchFamily="2" charset="2"/>
              <a:buChar char="Ø"/>
            </a:pPr>
            <a:r>
              <a:rPr lang="en-IN" sz="2200" dirty="0" smtClean="0">
                <a:latin typeface="Times New Roman" pitchFamily="18" charset="0"/>
                <a:cs typeface="Times New Roman" pitchFamily="18" charset="0"/>
              </a:rPr>
              <a:t> +/- 3% in all other cases </a:t>
            </a:r>
            <a:endParaRPr lang="en-US" sz="2200" dirty="0" smtClean="0">
              <a:latin typeface="Times New Roman" pitchFamily="18" charset="0"/>
              <a:cs typeface="Times New Roman" pitchFamily="18" charset="0"/>
            </a:endParaRPr>
          </a:p>
          <a:p>
            <a:endParaRPr lang="en-IN" sz="2200" b="1" dirty="0" smtClean="0"/>
          </a:p>
          <a:p>
            <a:pPr>
              <a:buFont typeface="Wingdings" pitchFamily="2" charset="2"/>
              <a:buChar char="Ø"/>
            </a:pPr>
            <a:endParaRPr lang="en-US" sz="2200" dirty="0"/>
          </a:p>
        </p:txBody>
      </p:sp>
    </p:spTree>
  </p:cSld>
  <p:clrMapOvr>
    <a:masterClrMapping/>
  </p:clrMapOvr>
  <p:transition>
    <p:pull dir="ru"/>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6" y="624109"/>
            <a:ext cx="8949500" cy="5341975"/>
          </a:xfrm>
        </p:spPr>
        <p:txBody>
          <a:bodyPr/>
          <a:lstStyle/>
          <a:p>
            <a:r>
              <a:rPr lang="en-US" sz="2200" b="1" dirty="0" smtClean="0">
                <a:latin typeface="+mn-lt"/>
              </a:rPr>
              <a:t>Range: </a:t>
            </a:r>
            <a:r>
              <a:rPr lang="en-IN" sz="2200" dirty="0" smtClean="0">
                <a:solidFill>
                  <a:schemeClr val="tx1"/>
                </a:solidFill>
                <a:latin typeface="+mn-lt"/>
              </a:rPr>
              <a:t>If the comparables are 6 or more</a:t>
            </a:r>
            <a:r>
              <a:rPr lang="en-US" sz="2200" b="1" u="sng" dirty="0" smtClean="0">
                <a:latin typeface="+mn-lt"/>
              </a:rPr>
              <a:t/>
            </a:r>
            <a:br>
              <a:rPr lang="en-US" sz="2200" b="1" u="sng" dirty="0" smtClean="0">
                <a:latin typeface="+mn-lt"/>
              </a:rPr>
            </a:br>
            <a:r>
              <a:rPr lang="en-US" sz="2200" b="1" u="sng" dirty="0" smtClean="0">
                <a:latin typeface="+mn-lt"/>
              </a:rPr>
              <a:t/>
            </a:r>
            <a:br>
              <a:rPr lang="en-US" sz="2200" b="1" u="sng" dirty="0" smtClean="0">
                <a:latin typeface="+mn-lt"/>
              </a:rPr>
            </a:br>
            <a:r>
              <a:rPr lang="en-US" sz="2200" b="1" dirty="0" smtClean="0">
                <a:latin typeface="+mn-lt"/>
              </a:rPr>
              <a:t>Example: </a:t>
            </a:r>
            <a:r>
              <a:rPr lang="en-US" sz="2200" dirty="0" smtClean="0">
                <a:solidFill>
                  <a:schemeClr val="tx1"/>
                </a:solidFill>
                <a:latin typeface="+mn-lt"/>
              </a:rPr>
              <a:t>Z ltd sold goods at Rs.25 </a:t>
            </a:r>
            <a:r>
              <a:rPr lang="en-US" sz="2200" b="1" u="sng" dirty="0" smtClean="0">
                <a:latin typeface="+mn-lt"/>
              </a:rPr>
              <a:t/>
            </a:r>
            <a:br>
              <a:rPr lang="en-US" sz="2200" b="1" u="sng" dirty="0" smtClean="0">
                <a:latin typeface="+mn-lt"/>
              </a:rPr>
            </a:br>
            <a:r>
              <a:rPr lang="en-US" sz="2200" b="1" u="sng" dirty="0" smtClean="0">
                <a:latin typeface="+mn-lt"/>
              </a:rPr>
              <a:t/>
            </a:r>
            <a:br>
              <a:rPr lang="en-US" sz="2200" b="1" u="sng" dirty="0" smtClean="0">
                <a:latin typeface="+mn-lt"/>
              </a:rPr>
            </a:br>
            <a:endParaRPr lang="en-US" sz="2200" b="1" u="sng" dirty="0">
              <a:latin typeface="+mn-lt"/>
            </a:endParaRPr>
          </a:p>
        </p:txBody>
      </p:sp>
      <p:graphicFrame>
        <p:nvGraphicFramePr>
          <p:cNvPr id="3" name="Table 2"/>
          <p:cNvGraphicFramePr>
            <a:graphicFrameLocks noGrp="1"/>
          </p:cNvGraphicFramePr>
          <p:nvPr/>
        </p:nvGraphicFramePr>
        <p:xfrm>
          <a:off x="2332383" y="2133599"/>
          <a:ext cx="8052468" cy="3413760"/>
        </p:xfrm>
        <a:graphic>
          <a:graphicData uri="http://schemas.openxmlformats.org/drawingml/2006/table">
            <a:tbl>
              <a:tblPr firstRow="1" bandRow="1">
                <a:tableStyleId>{BC89EF96-8CEA-46FF-86C4-4CE0E7609802}</a:tableStyleId>
              </a:tblPr>
              <a:tblGrid>
                <a:gridCol w="1476836"/>
                <a:gridCol w="3891476"/>
                <a:gridCol w="2684156"/>
              </a:tblGrid>
              <a:tr h="328459">
                <a:tc>
                  <a:txBody>
                    <a:bodyPr/>
                    <a:lstStyle/>
                    <a:p>
                      <a:pPr algn="ctr"/>
                      <a:r>
                        <a:rPr lang="en-US" sz="2200" dirty="0" smtClean="0">
                          <a:latin typeface="Times New Roman (Body)"/>
                        </a:rPr>
                        <a:t>Data Set</a:t>
                      </a:r>
                      <a:endParaRPr lang="en-US" sz="2200" dirty="0">
                        <a:latin typeface="Times New Roman (Body)"/>
                      </a:endParaRPr>
                    </a:p>
                  </a:txBody>
                  <a:tcPr anchor="ctr"/>
                </a:tc>
                <a:tc>
                  <a:txBody>
                    <a:bodyPr/>
                    <a:lstStyle/>
                    <a:p>
                      <a:pPr algn="ctr"/>
                      <a:r>
                        <a:rPr lang="en-US" sz="2200" dirty="0" smtClean="0">
                          <a:latin typeface="Times New Roman (Body)"/>
                        </a:rPr>
                        <a:t>Comparables</a:t>
                      </a:r>
                      <a:endParaRPr lang="en-US" sz="2200" dirty="0">
                        <a:latin typeface="Times New Roman (Body)"/>
                      </a:endParaRPr>
                    </a:p>
                  </a:txBody>
                  <a:tcPr anchor="ctr"/>
                </a:tc>
                <a:tc>
                  <a:txBody>
                    <a:bodyPr/>
                    <a:lstStyle/>
                    <a:p>
                      <a:pPr algn="ctr"/>
                      <a:r>
                        <a:rPr lang="en-US" sz="2200" dirty="0" smtClean="0">
                          <a:latin typeface="Times New Roman (Body)"/>
                        </a:rPr>
                        <a:t>Price</a:t>
                      </a:r>
                      <a:endParaRPr lang="en-US" sz="2200" dirty="0">
                        <a:latin typeface="Times New Roman (Body)"/>
                      </a:endParaRPr>
                    </a:p>
                  </a:txBody>
                  <a:tcPr anchor="ctr"/>
                </a:tc>
              </a:tr>
              <a:tr h="328459">
                <a:tc>
                  <a:txBody>
                    <a:bodyPr/>
                    <a:lstStyle/>
                    <a:p>
                      <a:pPr algn="ctr"/>
                      <a:r>
                        <a:rPr lang="en-US" sz="2200" dirty="0" smtClean="0">
                          <a:latin typeface="Times New Roman (Body)"/>
                        </a:rPr>
                        <a:t>1</a:t>
                      </a:r>
                      <a:endParaRPr lang="en-US" sz="2200" dirty="0">
                        <a:latin typeface="Times New Roman (Body)"/>
                      </a:endParaRPr>
                    </a:p>
                  </a:txBody>
                  <a:tcPr anchor="ctr"/>
                </a:tc>
                <a:tc>
                  <a:txBody>
                    <a:bodyPr/>
                    <a:lstStyle/>
                    <a:p>
                      <a:pPr algn="ctr"/>
                      <a:r>
                        <a:rPr lang="en-US" sz="2200" dirty="0" smtClean="0">
                          <a:latin typeface="Times New Roman (Body)"/>
                        </a:rPr>
                        <a:t>A</a:t>
                      </a:r>
                      <a:r>
                        <a:rPr lang="en-US" sz="2200" baseline="0" dirty="0" smtClean="0">
                          <a:latin typeface="Times New Roman (Body)"/>
                        </a:rPr>
                        <a:t> Ltd</a:t>
                      </a:r>
                      <a:endParaRPr lang="en-US" sz="2200" dirty="0">
                        <a:latin typeface="Times New Roman (Body)"/>
                      </a:endParaRPr>
                    </a:p>
                  </a:txBody>
                  <a:tcPr/>
                </a:tc>
                <a:tc>
                  <a:txBody>
                    <a:bodyPr/>
                    <a:lstStyle/>
                    <a:p>
                      <a:pPr algn="ctr"/>
                      <a:r>
                        <a:rPr lang="en-IN" sz="2200" dirty="0" smtClean="0">
                          <a:latin typeface="Times New Roman (Body)"/>
                        </a:rPr>
                        <a:t>20</a:t>
                      </a:r>
                      <a:endParaRPr lang="en-US" sz="2200" dirty="0">
                        <a:latin typeface="Times New Roman (Body)"/>
                      </a:endParaRPr>
                    </a:p>
                  </a:txBody>
                  <a:tcPr anchor="ctr"/>
                </a:tc>
              </a:tr>
              <a:tr h="328459">
                <a:tc>
                  <a:txBody>
                    <a:bodyPr/>
                    <a:lstStyle/>
                    <a:p>
                      <a:pPr algn="ctr"/>
                      <a:r>
                        <a:rPr lang="en-US" sz="2200" dirty="0" smtClean="0">
                          <a:latin typeface="Times New Roman (Body)"/>
                        </a:rPr>
                        <a:t>2</a:t>
                      </a:r>
                      <a:endParaRPr lang="en-US" sz="2200" dirty="0">
                        <a:latin typeface="Times New Roman (Body)"/>
                      </a:endParaRPr>
                    </a:p>
                  </a:txBody>
                  <a:tcPr anchor="ctr"/>
                </a:tc>
                <a:tc>
                  <a:txBody>
                    <a:bodyPr/>
                    <a:lstStyle/>
                    <a:p>
                      <a:pPr algn="ctr"/>
                      <a:r>
                        <a:rPr lang="en-US" sz="2200" dirty="0" smtClean="0">
                          <a:latin typeface="Times New Roman (Body)"/>
                        </a:rPr>
                        <a:t>B Ltd</a:t>
                      </a:r>
                      <a:endParaRPr lang="en-US" sz="2200" dirty="0">
                        <a:latin typeface="Times New Roman (Body)"/>
                      </a:endParaRPr>
                    </a:p>
                  </a:txBody>
                  <a:tcPr/>
                </a:tc>
                <a:tc>
                  <a:txBody>
                    <a:bodyPr/>
                    <a:lstStyle/>
                    <a:p>
                      <a:pPr algn="ctr"/>
                      <a:r>
                        <a:rPr lang="en-IN" sz="2200" dirty="0" smtClean="0">
                          <a:latin typeface="Times New Roman (Body)"/>
                        </a:rPr>
                        <a:t>22</a:t>
                      </a:r>
                      <a:endParaRPr lang="en-US" sz="2200" dirty="0">
                        <a:latin typeface="Times New Roman (Body)"/>
                      </a:endParaRPr>
                    </a:p>
                  </a:txBody>
                  <a:tcPr anchor="ctr"/>
                </a:tc>
              </a:tr>
              <a:tr h="328459">
                <a:tc>
                  <a:txBody>
                    <a:bodyPr/>
                    <a:lstStyle/>
                    <a:p>
                      <a:pPr algn="ctr"/>
                      <a:r>
                        <a:rPr lang="en-US" sz="2200" dirty="0" smtClean="0">
                          <a:latin typeface="Times New Roman (Body)"/>
                        </a:rPr>
                        <a:t>3</a:t>
                      </a:r>
                      <a:endParaRPr lang="en-US" sz="2200" dirty="0">
                        <a:latin typeface="Times New Roman (Body)"/>
                      </a:endParaRPr>
                    </a:p>
                  </a:txBody>
                  <a:tcPr anchor="ctr"/>
                </a:tc>
                <a:tc>
                  <a:txBody>
                    <a:bodyPr/>
                    <a:lstStyle/>
                    <a:p>
                      <a:pPr algn="ctr"/>
                      <a:r>
                        <a:rPr lang="en-US" sz="2200" baseline="0" dirty="0" smtClean="0">
                          <a:latin typeface="Times New Roman (Body)"/>
                        </a:rPr>
                        <a:t>C Ltd</a:t>
                      </a:r>
                      <a:endParaRPr lang="en-US" sz="2200" dirty="0">
                        <a:latin typeface="Times New Roman (Body)"/>
                      </a:endParaRPr>
                    </a:p>
                  </a:txBody>
                  <a:tcPr/>
                </a:tc>
                <a:tc>
                  <a:txBody>
                    <a:bodyPr/>
                    <a:lstStyle/>
                    <a:p>
                      <a:pPr algn="ctr"/>
                      <a:r>
                        <a:rPr lang="en-US" sz="2200" dirty="0" smtClean="0">
                          <a:latin typeface="Times New Roman (Body)"/>
                        </a:rPr>
                        <a:t>26</a:t>
                      </a:r>
                      <a:endParaRPr lang="en-US" sz="2200" dirty="0">
                        <a:latin typeface="Times New Roman (Body)"/>
                      </a:endParaRPr>
                    </a:p>
                  </a:txBody>
                  <a:tcPr anchor="ctr"/>
                </a:tc>
              </a:tr>
              <a:tr h="328459">
                <a:tc>
                  <a:txBody>
                    <a:bodyPr/>
                    <a:lstStyle/>
                    <a:p>
                      <a:pPr algn="ctr"/>
                      <a:r>
                        <a:rPr lang="en-US" sz="2200" dirty="0" smtClean="0">
                          <a:latin typeface="Times New Roman (Body)"/>
                        </a:rPr>
                        <a:t>4</a:t>
                      </a:r>
                      <a:endParaRPr lang="en-US" sz="2200" dirty="0">
                        <a:latin typeface="Times New Roman (Body)"/>
                      </a:endParaRPr>
                    </a:p>
                  </a:txBody>
                  <a:tcPr anchor="ctr"/>
                </a:tc>
                <a:tc>
                  <a:txBody>
                    <a:bodyPr/>
                    <a:lstStyle/>
                    <a:p>
                      <a:pPr algn="ctr"/>
                      <a:r>
                        <a:rPr lang="en-US" sz="2200" dirty="0" smtClean="0">
                          <a:latin typeface="Times New Roman (Body)"/>
                        </a:rPr>
                        <a:t>D Ltd</a:t>
                      </a:r>
                      <a:endParaRPr lang="en-US" sz="2200" dirty="0">
                        <a:latin typeface="Times New Roman (Body)"/>
                      </a:endParaRPr>
                    </a:p>
                  </a:txBody>
                  <a:tcPr/>
                </a:tc>
                <a:tc>
                  <a:txBody>
                    <a:bodyPr/>
                    <a:lstStyle/>
                    <a:p>
                      <a:pPr algn="ctr"/>
                      <a:r>
                        <a:rPr lang="en-IN" sz="2200" dirty="0" smtClean="0">
                          <a:latin typeface="Times New Roman (Body)"/>
                        </a:rPr>
                        <a:t>30</a:t>
                      </a:r>
                      <a:endParaRPr lang="en-US" sz="2200" dirty="0">
                        <a:latin typeface="Times New Roman (Body)"/>
                      </a:endParaRPr>
                    </a:p>
                  </a:txBody>
                  <a:tcPr anchor="ctr"/>
                </a:tc>
              </a:tr>
              <a:tr h="328459">
                <a:tc>
                  <a:txBody>
                    <a:bodyPr/>
                    <a:lstStyle/>
                    <a:p>
                      <a:pPr algn="ctr"/>
                      <a:r>
                        <a:rPr lang="en-US" sz="2200" dirty="0" smtClean="0">
                          <a:latin typeface="Times New Roman (Body)"/>
                        </a:rPr>
                        <a:t>5</a:t>
                      </a:r>
                      <a:endParaRPr lang="en-US" sz="2200" dirty="0">
                        <a:latin typeface="Times New Roman (Body)"/>
                      </a:endParaRPr>
                    </a:p>
                  </a:txBody>
                  <a:tcPr anchor="ctr"/>
                </a:tc>
                <a:tc>
                  <a:txBody>
                    <a:bodyPr/>
                    <a:lstStyle/>
                    <a:p>
                      <a:pPr algn="ctr"/>
                      <a:r>
                        <a:rPr lang="en-US" sz="2200" dirty="0" smtClean="0">
                          <a:latin typeface="Times New Roman (Body)"/>
                        </a:rPr>
                        <a:t>E Ltd</a:t>
                      </a:r>
                      <a:endParaRPr lang="en-US" sz="2200" dirty="0">
                        <a:latin typeface="Times New Roman (Body)"/>
                      </a:endParaRPr>
                    </a:p>
                  </a:txBody>
                  <a:tcPr/>
                </a:tc>
                <a:tc>
                  <a:txBody>
                    <a:bodyPr/>
                    <a:lstStyle/>
                    <a:p>
                      <a:pPr algn="ctr"/>
                      <a:r>
                        <a:rPr lang="en-IN" sz="2200" dirty="0" smtClean="0">
                          <a:latin typeface="Times New Roman (Body)"/>
                        </a:rPr>
                        <a:t>33</a:t>
                      </a:r>
                      <a:endParaRPr lang="en-US" sz="2200" dirty="0">
                        <a:latin typeface="Times New Roman (Body)"/>
                      </a:endParaRPr>
                    </a:p>
                  </a:txBody>
                  <a:tcPr anchor="ctr"/>
                </a:tc>
              </a:tr>
              <a:tr h="328459">
                <a:tc>
                  <a:txBody>
                    <a:bodyPr/>
                    <a:lstStyle/>
                    <a:p>
                      <a:pPr algn="ctr"/>
                      <a:r>
                        <a:rPr lang="en-US" sz="2200" dirty="0" smtClean="0">
                          <a:latin typeface="Times New Roman (Body)"/>
                        </a:rPr>
                        <a:t>6</a:t>
                      </a:r>
                      <a:endParaRPr lang="en-US" sz="2200" dirty="0">
                        <a:latin typeface="Times New Roman (Body)"/>
                      </a:endParaRPr>
                    </a:p>
                  </a:txBody>
                  <a:tcPr anchor="ctr"/>
                </a:tc>
                <a:tc>
                  <a:txBody>
                    <a:bodyPr/>
                    <a:lstStyle/>
                    <a:p>
                      <a:pPr marL="0" marR="0" indent="0" algn="ctr" defTabSz="457189" rtl="0" eaLnBrk="1" fontAlgn="auto" latinLnBrk="0" hangingPunct="1">
                        <a:lnSpc>
                          <a:spcPct val="100000"/>
                        </a:lnSpc>
                        <a:spcBef>
                          <a:spcPts val="0"/>
                        </a:spcBef>
                        <a:spcAft>
                          <a:spcPts val="0"/>
                        </a:spcAft>
                        <a:buClrTx/>
                        <a:buSzTx/>
                        <a:buFontTx/>
                        <a:buNone/>
                        <a:tabLst/>
                        <a:defRPr/>
                      </a:pPr>
                      <a:r>
                        <a:rPr lang="en-US" sz="2200" dirty="0" smtClean="0">
                          <a:latin typeface="Times New Roman (Body)"/>
                        </a:rPr>
                        <a:t>F Ltd</a:t>
                      </a:r>
                    </a:p>
                  </a:txBody>
                  <a:tcPr/>
                </a:tc>
                <a:tc>
                  <a:txBody>
                    <a:bodyPr/>
                    <a:lstStyle/>
                    <a:p>
                      <a:pPr algn="ctr"/>
                      <a:r>
                        <a:rPr lang="en-IN" sz="2200" dirty="0" smtClean="0">
                          <a:latin typeface="Times New Roman (Body)"/>
                        </a:rPr>
                        <a:t>35</a:t>
                      </a:r>
                      <a:endParaRPr lang="en-US" sz="2200" dirty="0">
                        <a:latin typeface="Times New Roman (Body)"/>
                      </a:endParaRPr>
                    </a:p>
                  </a:txBody>
                  <a:tcPr anchor="ctr"/>
                </a:tc>
              </a:tr>
              <a:tr h="328459">
                <a:tc>
                  <a:txBody>
                    <a:bodyPr/>
                    <a:lstStyle/>
                    <a:p>
                      <a:pPr algn="ctr"/>
                      <a:r>
                        <a:rPr lang="en-US" sz="2200" dirty="0" smtClean="0">
                          <a:latin typeface="Times New Roman (Body)"/>
                        </a:rPr>
                        <a:t>7</a:t>
                      </a:r>
                      <a:endParaRPr lang="en-US" sz="2200" dirty="0">
                        <a:latin typeface="Times New Roman (Body)"/>
                      </a:endParaRPr>
                    </a:p>
                  </a:txBody>
                  <a:tcPr anchor="ctr"/>
                </a:tc>
                <a:tc>
                  <a:txBody>
                    <a:bodyPr/>
                    <a:lstStyle/>
                    <a:p>
                      <a:pPr marL="0" marR="0" indent="0" algn="ctr" defTabSz="457189" rtl="0" eaLnBrk="1" fontAlgn="auto" latinLnBrk="0" hangingPunct="1">
                        <a:lnSpc>
                          <a:spcPct val="100000"/>
                        </a:lnSpc>
                        <a:spcBef>
                          <a:spcPts val="0"/>
                        </a:spcBef>
                        <a:spcAft>
                          <a:spcPts val="0"/>
                        </a:spcAft>
                        <a:buClrTx/>
                        <a:buSzTx/>
                        <a:buFontTx/>
                        <a:buNone/>
                        <a:tabLst/>
                        <a:defRPr/>
                      </a:pPr>
                      <a:r>
                        <a:rPr lang="en-US" sz="2200" dirty="0" smtClean="0">
                          <a:latin typeface="Times New Roman (Body)"/>
                        </a:rPr>
                        <a:t>G Ltd</a:t>
                      </a:r>
                    </a:p>
                  </a:txBody>
                  <a:tcPr/>
                </a:tc>
                <a:tc>
                  <a:txBody>
                    <a:bodyPr/>
                    <a:lstStyle/>
                    <a:p>
                      <a:pPr algn="ctr"/>
                      <a:r>
                        <a:rPr lang="en-IN" sz="2200" dirty="0" smtClean="0">
                          <a:latin typeface="Times New Roman (Body)"/>
                        </a:rPr>
                        <a:t>38</a:t>
                      </a:r>
                      <a:endParaRPr lang="en-US" sz="2200" dirty="0">
                        <a:latin typeface="Times New Roman (Body)"/>
                      </a:endParaRPr>
                    </a:p>
                  </a:txBody>
                  <a:tcPr anchor="ctr"/>
                </a:tc>
              </a:tr>
            </a:tbl>
          </a:graphicData>
        </a:graphic>
      </p:graphicFrame>
      <p:cxnSp>
        <p:nvCxnSpPr>
          <p:cNvPr id="5" name="Straight Connector 4"/>
          <p:cNvCxnSpPr/>
          <p:nvPr/>
        </p:nvCxnSpPr>
        <p:spPr>
          <a:xfrm flipV="1">
            <a:off x="2345634" y="3405808"/>
            <a:ext cx="8028000" cy="0"/>
          </a:xfrm>
          <a:prstGeom prst="line">
            <a:avLst/>
          </a:prstGeom>
          <a:ln w="57150">
            <a:solidFill>
              <a:schemeClr val="accent6">
                <a:lumMod val="50000"/>
              </a:schemeClr>
            </a:solidFill>
          </a:ln>
        </p:spPr>
        <p:style>
          <a:lnRef idx="3">
            <a:schemeClr val="accent6"/>
          </a:lnRef>
          <a:fillRef idx="0">
            <a:schemeClr val="accent6"/>
          </a:fillRef>
          <a:effectRef idx="2">
            <a:schemeClr val="accent6"/>
          </a:effectRef>
          <a:fontRef idx="minor">
            <a:schemeClr val="tx1"/>
          </a:fontRef>
        </p:style>
      </p:cxnSp>
      <p:cxnSp>
        <p:nvCxnSpPr>
          <p:cNvPr id="6" name="Straight Connector 5"/>
          <p:cNvCxnSpPr/>
          <p:nvPr/>
        </p:nvCxnSpPr>
        <p:spPr>
          <a:xfrm flipV="1">
            <a:off x="2365513" y="4684643"/>
            <a:ext cx="8028000" cy="0"/>
          </a:xfrm>
          <a:prstGeom prst="line">
            <a:avLst/>
          </a:prstGeom>
          <a:ln w="57150">
            <a:solidFill>
              <a:schemeClr val="accent6">
                <a:lumMod val="50000"/>
              </a:schemeClr>
            </a:solidFill>
          </a:ln>
        </p:spPr>
        <p:style>
          <a:lnRef idx="3">
            <a:schemeClr val="accent6"/>
          </a:lnRef>
          <a:fillRef idx="0">
            <a:schemeClr val="accent6"/>
          </a:fillRef>
          <a:effectRef idx="2">
            <a:schemeClr val="accent6"/>
          </a:effectRef>
          <a:fontRef idx="minor">
            <a:schemeClr val="tx1"/>
          </a:fontRef>
        </p:style>
      </p:cxnSp>
    </p:spTree>
  </p:cSld>
  <p:clrMapOvr>
    <a:masterClrMapping/>
  </p:clrMapOvr>
  <p:transition>
    <p:pull dir="ru"/>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3299" y="610857"/>
            <a:ext cx="9069422" cy="5476887"/>
          </a:xfrm>
        </p:spPr>
        <p:txBody>
          <a:bodyPr>
            <a:normAutofit/>
          </a:bodyPr>
          <a:lstStyle/>
          <a:p>
            <a:r>
              <a:rPr lang="en-US" sz="2200" b="1" u="sng" dirty="0" smtClean="0">
                <a:latin typeface="+mn-lt"/>
              </a:rPr>
              <a:t>Determination of Range (In case of more than 6 comparable companies)</a:t>
            </a:r>
            <a:br>
              <a:rPr lang="en-US" sz="2200" b="1" u="sng" dirty="0" smtClean="0">
                <a:latin typeface="+mn-lt"/>
              </a:rPr>
            </a:br>
            <a:r>
              <a:rPr lang="en-US" sz="2200" b="1" u="sng" dirty="0" smtClean="0">
                <a:latin typeface="+mn-lt"/>
              </a:rPr>
              <a:t/>
            </a:r>
            <a:br>
              <a:rPr lang="en-US" sz="2200" b="1" u="sng" dirty="0" smtClean="0">
                <a:latin typeface="+mn-lt"/>
              </a:rPr>
            </a:br>
            <a:r>
              <a:rPr lang="en-US" sz="2200" b="1" u="sng" dirty="0" smtClean="0">
                <a:latin typeface="+mn-lt"/>
              </a:rPr>
              <a:t/>
            </a:r>
            <a:br>
              <a:rPr lang="en-US" sz="2200" b="1" u="sng" dirty="0" smtClean="0">
                <a:latin typeface="+mn-lt"/>
              </a:rPr>
            </a:br>
            <a:r>
              <a:rPr lang="en-US" sz="2200" b="1" u="sng" dirty="0" smtClean="0">
                <a:latin typeface="+mn-lt"/>
              </a:rPr>
              <a:t/>
            </a:r>
            <a:br>
              <a:rPr lang="en-US" sz="2200" b="1" u="sng" dirty="0" smtClean="0">
                <a:latin typeface="+mn-lt"/>
              </a:rPr>
            </a:br>
            <a:r>
              <a:rPr lang="en-US" sz="2200" b="1" u="sng" dirty="0" smtClean="0">
                <a:latin typeface="+mn-lt"/>
              </a:rPr>
              <a:t/>
            </a:r>
            <a:br>
              <a:rPr lang="en-US" sz="2200" b="1" u="sng" dirty="0" smtClean="0">
                <a:latin typeface="+mn-lt"/>
              </a:rPr>
            </a:br>
            <a:r>
              <a:rPr lang="en-US" sz="2200" b="1" u="sng" dirty="0" smtClean="0">
                <a:latin typeface="+mn-lt"/>
              </a:rPr>
              <a:t/>
            </a:r>
            <a:br>
              <a:rPr lang="en-US" sz="2200" b="1" u="sng" dirty="0" smtClean="0">
                <a:latin typeface="+mn-lt"/>
              </a:rPr>
            </a:br>
            <a:r>
              <a:rPr lang="en-US" sz="2200" b="1" u="sng" dirty="0" smtClean="0">
                <a:latin typeface="+mn-lt"/>
              </a:rPr>
              <a:t/>
            </a:r>
            <a:br>
              <a:rPr lang="en-US" sz="2200" b="1" u="sng" dirty="0" smtClean="0">
                <a:latin typeface="+mn-lt"/>
              </a:rPr>
            </a:br>
            <a:r>
              <a:rPr lang="en-US" sz="2200" b="1" u="sng" dirty="0" smtClean="0">
                <a:latin typeface="+mn-lt"/>
              </a:rPr>
              <a:t/>
            </a:r>
            <a:br>
              <a:rPr lang="en-US" sz="2200" b="1" u="sng" dirty="0" smtClean="0">
                <a:latin typeface="+mn-lt"/>
              </a:rPr>
            </a:br>
            <a:r>
              <a:rPr lang="en-US" sz="2200" b="1" u="sng" dirty="0" smtClean="0">
                <a:latin typeface="+mn-lt"/>
              </a:rPr>
              <a:t/>
            </a:r>
            <a:br>
              <a:rPr lang="en-US" sz="2200" b="1" u="sng" dirty="0" smtClean="0">
                <a:latin typeface="+mn-lt"/>
              </a:rPr>
            </a:br>
            <a:r>
              <a:rPr lang="en-US" sz="2200" dirty="0" smtClean="0">
                <a:latin typeface="+mn-lt"/>
              </a:rPr>
              <a:t> </a:t>
            </a:r>
            <a:br>
              <a:rPr lang="en-US" sz="2200" dirty="0" smtClean="0">
                <a:latin typeface="+mn-lt"/>
              </a:rPr>
            </a:br>
            <a:r>
              <a:rPr lang="en-US" sz="2200" dirty="0" smtClean="0">
                <a:solidFill>
                  <a:schemeClr val="tx1"/>
                </a:solidFill>
                <a:latin typeface="+mn-lt"/>
              </a:rPr>
              <a:t>Range of dataset = 3 to 5     </a:t>
            </a:r>
            <a:r>
              <a:rPr lang="en-US" sz="2200" dirty="0" smtClean="0">
                <a:latin typeface="+mn-lt"/>
              </a:rPr>
              <a:t/>
            </a:r>
            <a:br>
              <a:rPr lang="en-US" sz="2200" dirty="0" smtClean="0">
                <a:latin typeface="+mn-lt"/>
              </a:rPr>
            </a:br>
            <a:r>
              <a:rPr lang="en-US" sz="2200" dirty="0" smtClean="0">
                <a:solidFill>
                  <a:schemeClr val="tx1"/>
                </a:solidFill>
                <a:latin typeface="+mn-lt"/>
              </a:rPr>
              <a:t>ALP Range          = Rs. 26 to Rs. 33</a:t>
            </a:r>
            <a:br>
              <a:rPr lang="en-US" sz="2200" dirty="0" smtClean="0">
                <a:solidFill>
                  <a:schemeClr val="tx1"/>
                </a:solidFill>
                <a:latin typeface="+mn-lt"/>
              </a:rPr>
            </a:br>
            <a:r>
              <a:rPr lang="en-US" sz="2200" dirty="0" smtClean="0">
                <a:solidFill>
                  <a:schemeClr val="tx1"/>
                </a:solidFill>
                <a:latin typeface="+mn-lt"/>
              </a:rPr>
              <a:t>ALP (Median)     = Rs. 30</a:t>
            </a:r>
            <a:endParaRPr lang="en-US" sz="2200" dirty="0">
              <a:solidFill>
                <a:srgbClr val="FF0000"/>
              </a:solidFill>
              <a:latin typeface="+mn-lt"/>
            </a:endParaRPr>
          </a:p>
        </p:txBody>
      </p:sp>
      <p:graphicFrame>
        <p:nvGraphicFramePr>
          <p:cNvPr id="5" name="Table 4"/>
          <p:cNvGraphicFramePr>
            <a:graphicFrameLocks noGrp="1"/>
          </p:cNvGraphicFramePr>
          <p:nvPr/>
        </p:nvGraphicFramePr>
        <p:xfrm>
          <a:off x="2121942" y="1274302"/>
          <a:ext cx="8127999" cy="2291358"/>
        </p:xfrm>
        <a:graphic>
          <a:graphicData uri="http://schemas.openxmlformats.org/drawingml/2006/table">
            <a:tbl>
              <a:tblPr firstRow="1" bandRow="1">
                <a:tableStyleId>{BC89EF96-8CEA-46FF-86C4-4CE0E7609802}</a:tableStyleId>
              </a:tblPr>
              <a:tblGrid>
                <a:gridCol w="4458740"/>
                <a:gridCol w="2086240"/>
                <a:gridCol w="1583019"/>
              </a:tblGrid>
              <a:tr h="584478">
                <a:tc>
                  <a:txBody>
                    <a:bodyPr/>
                    <a:lstStyle/>
                    <a:p>
                      <a:pPr algn="ctr" fontAlgn="ctr"/>
                      <a:r>
                        <a:rPr lang="en-US" sz="2200" b="1" i="0" u="none" strike="noStrike" dirty="0">
                          <a:solidFill>
                            <a:srgbClr val="000000"/>
                          </a:solidFill>
                          <a:latin typeface="+mn-lt"/>
                        </a:rPr>
                        <a:t>Particulars</a:t>
                      </a:r>
                    </a:p>
                  </a:txBody>
                  <a:tcPr marL="9525" marR="9525" marT="9525" marB="0" anchor="ctr"/>
                </a:tc>
                <a:tc>
                  <a:txBody>
                    <a:bodyPr/>
                    <a:lstStyle/>
                    <a:p>
                      <a:endParaRPr lang="en-US" sz="2200">
                        <a:latin typeface="+mn-lt"/>
                      </a:endParaRPr>
                    </a:p>
                  </a:txBody>
                  <a:tcPr/>
                </a:tc>
                <a:tc>
                  <a:txBody>
                    <a:bodyPr/>
                    <a:lstStyle/>
                    <a:p>
                      <a:endParaRPr lang="en-US" sz="2200" dirty="0">
                        <a:latin typeface="+mn-lt"/>
                      </a:endParaRPr>
                    </a:p>
                  </a:txBody>
                  <a:tcPr/>
                </a:tc>
              </a:tr>
              <a:tr h="370840">
                <a:tc>
                  <a:txBody>
                    <a:bodyPr/>
                    <a:lstStyle/>
                    <a:p>
                      <a:r>
                        <a:rPr lang="en-US" sz="2200" dirty="0" smtClean="0">
                          <a:latin typeface="+mn-lt"/>
                        </a:rPr>
                        <a:t>No. of Comparable Companies</a:t>
                      </a:r>
                      <a:endParaRPr lang="en-US" sz="2200" dirty="0">
                        <a:latin typeface="+mn-lt"/>
                      </a:endParaRPr>
                    </a:p>
                  </a:txBody>
                  <a:tcPr/>
                </a:tc>
                <a:tc>
                  <a:txBody>
                    <a:bodyPr/>
                    <a:lstStyle/>
                    <a:p>
                      <a:endParaRPr lang="en-US" sz="2200" dirty="0">
                        <a:latin typeface="+mn-lt"/>
                      </a:endParaRPr>
                    </a:p>
                  </a:txBody>
                  <a:tcPr/>
                </a:tc>
                <a:tc>
                  <a:txBody>
                    <a:bodyPr/>
                    <a:lstStyle/>
                    <a:p>
                      <a:pPr algn="ctr"/>
                      <a:r>
                        <a:rPr lang="en-US" sz="2200" dirty="0" smtClean="0">
                          <a:latin typeface="+mn-lt"/>
                        </a:rPr>
                        <a:t>7</a:t>
                      </a:r>
                      <a:endParaRPr lang="en-US" sz="2200" dirty="0">
                        <a:latin typeface="+mn-lt"/>
                      </a:endParaRPr>
                    </a:p>
                  </a:txBody>
                  <a:tcPr anchor="ctr"/>
                </a:tc>
              </a:tr>
              <a:tr h="370840">
                <a:tc>
                  <a:txBody>
                    <a:bodyPr/>
                    <a:lstStyle/>
                    <a:p>
                      <a:r>
                        <a:rPr lang="en-US" sz="2200" dirty="0" smtClean="0">
                          <a:latin typeface="+mn-lt"/>
                        </a:rPr>
                        <a:t>35th Percentile</a:t>
                      </a:r>
                      <a:endParaRPr lang="en-US" sz="2200" dirty="0">
                        <a:latin typeface="+mn-lt"/>
                      </a:endParaRPr>
                    </a:p>
                  </a:txBody>
                  <a:tcPr/>
                </a:tc>
                <a:tc>
                  <a:txBody>
                    <a:bodyPr/>
                    <a:lstStyle/>
                    <a:p>
                      <a:r>
                        <a:rPr lang="en-US" sz="2200" dirty="0" smtClean="0">
                          <a:latin typeface="+mn-lt"/>
                        </a:rPr>
                        <a:t>(7*0.35=</a:t>
                      </a:r>
                      <a:r>
                        <a:rPr lang="en-US" sz="2200" baseline="0" dirty="0" smtClean="0">
                          <a:latin typeface="+mn-lt"/>
                        </a:rPr>
                        <a:t>2.45)</a:t>
                      </a:r>
                      <a:endParaRPr lang="en-US" sz="2200" dirty="0">
                        <a:latin typeface="+mn-lt"/>
                      </a:endParaRPr>
                    </a:p>
                  </a:txBody>
                  <a:tcPr/>
                </a:tc>
                <a:tc>
                  <a:txBody>
                    <a:bodyPr/>
                    <a:lstStyle/>
                    <a:p>
                      <a:pPr algn="ctr"/>
                      <a:r>
                        <a:rPr lang="en-US" sz="2200" dirty="0" smtClean="0">
                          <a:latin typeface="+mn-lt"/>
                        </a:rPr>
                        <a:t>3</a:t>
                      </a:r>
                      <a:endParaRPr lang="en-US" sz="2200" dirty="0">
                        <a:latin typeface="+mn-lt"/>
                      </a:endParaRPr>
                    </a:p>
                  </a:txBody>
                  <a:tcPr anchor="ctr"/>
                </a:tc>
              </a:tr>
              <a:tr h="370840">
                <a:tc>
                  <a:txBody>
                    <a:bodyPr/>
                    <a:lstStyle/>
                    <a:p>
                      <a:r>
                        <a:rPr lang="en-US" sz="2200" dirty="0" smtClean="0">
                          <a:latin typeface="+mn-lt"/>
                        </a:rPr>
                        <a:t>65th Percentile</a:t>
                      </a:r>
                      <a:endParaRPr lang="en-US" sz="2200" dirty="0">
                        <a:latin typeface="+mn-lt"/>
                      </a:endParaRPr>
                    </a:p>
                  </a:txBody>
                  <a:tcPr/>
                </a:tc>
                <a:tc>
                  <a:txBody>
                    <a:bodyPr/>
                    <a:lstStyle/>
                    <a:p>
                      <a:r>
                        <a:rPr lang="en-US" sz="2200" dirty="0" smtClean="0">
                          <a:latin typeface="+mn-lt"/>
                        </a:rPr>
                        <a:t>(7*0.65</a:t>
                      </a:r>
                      <a:r>
                        <a:rPr lang="en-US" sz="2200" baseline="0" dirty="0" smtClean="0">
                          <a:latin typeface="+mn-lt"/>
                        </a:rPr>
                        <a:t>=4.55)</a:t>
                      </a:r>
                      <a:endParaRPr lang="en-US" sz="2200" dirty="0">
                        <a:latin typeface="+mn-lt"/>
                      </a:endParaRPr>
                    </a:p>
                  </a:txBody>
                  <a:tcPr/>
                </a:tc>
                <a:tc>
                  <a:txBody>
                    <a:bodyPr/>
                    <a:lstStyle/>
                    <a:p>
                      <a:pPr algn="ctr"/>
                      <a:r>
                        <a:rPr lang="en-US" sz="2200" dirty="0" smtClean="0">
                          <a:latin typeface="+mn-lt"/>
                        </a:rPr>
                        <a:t>5</a:t>
                      </a:r>
                      <a:endParaRPr lang="en-US" sz="2200" dirty="0">
                        <a:latin typeface="+mn-lt"/>
                      </a:endParaRPr>
                    </a:p>
                  </a:txBody>
                  <a:tcPr anchor="ctr"/>
                </a:tc>
              </a:tr>
              <a:tr h="370840">
                <a:tc>
                  <a:txBody>
                    <a:bodyPr/>
                    <a:lstStyle/>
                    <a:p>
                      <a:r>
                        <a:rPr lang="en-US" sz="2200" dirty="0" smtClean="0">
                          <a:latin typeface="+mn-lt"/>
                        </a:rPr>
                        <a:t>Median</a:t>
                      </a:r>
                      <a:endParaRPr lang="en-US" sz="2200" dirty="0">
                        <a:latin typeface="+mn-lt"/>
                      </a:endParaRPr>
                    </a:p>
                  </a:txBody>
                  <a:tcPr/>
                </a:tc>
                <a:tc>
                  <a:txBody>
                    <a:bodyPr/>
                    <a:lstStyle/>
                    <a:p>
                      <a:r>
                        <a:rPr lang="en-US" sz="2200" dirty="0" smtClean="0">
                          <a:latin typeface="+mn-lt"/>
                        </a:rPr>
                        <a:t>(7*0.5=3.5)</a:t>
                      </a:r>
                      <a:endParaRPr lang="en-US" sz="2200" dirty="0">
                        <a:latin typeface="+mn-lt"/>
                      </a:endParaRPr>
                    </a:p>
                  </a:txBody>
                  <a:tcPr/>
                </a:tc>
                <a:tc>
                  <a:txBody>
                    <a:bodyPr/>
                    <a:lstStyle/>
                    <a:p>
                      <a:pPr algn="ctr"/>
                      <a:r>
                        <a:rPr lang="en-US" sz="2200" dirty="0" smtClean="0">
                          <a:latin typeface="+mn-lt"/>
                        </a:rPr>
                        <a:t>4</a:t>
                      </a:r>
                      <a:endParaRPr lang="en-US" sz="2200" dirty="0">
                        <a:latin typeface="+mn-lt"/>
                      </a:endParaRPr>
                    </a:p>
                  </a:txBody>
                  <a:tcPr anchor="ctr"/>
                </a:tc>
              </a:tr>
            </a:tbl>
          </a:graphicData>
        </a:graphic>
      </p:graphicFrame>
    </p:spTree>
  </p:cSld>
  <p:clrMapOvr>
    <a:masterClrMapping/>
  </p:clrMapOvr>
  <p:transition>
    <p:pull dir="ru"/>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8987" y="-41888"/>
            <a:ext cx="12191999" cy="623454"/>
          </a:xfrm>
          <a:prstGeom prst="rect">
            <a:avLst/>
          </a:prstGeom>
          <a:solidFill>
            <a:srgbClr val="002060"/>
          </a:solidFill>
          <a:effectLst>
            <a:softEdge rad="63500"/>
          </a:effectLst>
        </p:spPr>
        <p:txBody>
          <a:bodyPr vert="horz" lIns="91440" tIns="45720" rIns="91440" bIns="45720" rtlCol="0" anchor="b">
            <a:noAutofit/>
          </a:bodyPr>
          <a:lstStyle>
            <a:defPPr>
              <a:defRPr lang="en-US"/>
            </a:defPPr>
            <a:lvl1pPr algn="ctr">
              <a:lnSpc>
                <a:spcPct val="90000"/>
              </a:lnSpc>
              <a:spcBef>
                <a:spcPct val="0"/>
              </a:spcBef>
              <a:buNone/>
              <a:defRPr sz="2600" b="1">
                <a:solidFill>
                  <a:srgbClr val="FF0000"/>
                </a:solidFill>
                <a:latin typeface="+mj-lt"/>
                <a:ea typeface="+mj-ea"/>
                <a:cs typeface="+mj-cs"/>
              </a:defRPr>
            </a:lvl1pPr>
          </a:lstStyle>
          <a:p>
            <a:r>
              <a:rPr lang="en-IN" sz="3200" dirty="0" smtClean="0">
                <a:solidFill>
                  <a:schemeClr val="bg1"/>
                </a:solidFill>
                <a:latin typeface="Cambria" panose="02040503050406030204" pitchFamily="18" charset="0"/>
              </a:rPr>
              <a:t>Secondary Adjustment</a:t>
            </a:r>
            <a:endParaRPr lang="en-US" sz="3200" dirty="0">
              <a:solidFill>
                <a:schemeClr val="bg1"/>
              </a:solidFill>
              <a:latin typeface="Cambria" panose="02040503050406030204" pitchFamily="18" charset="0"/>
            </a:endParaRPr>
          </a:p>
        </p:txBody>
      </p:sp>
      <p:sp>
        <p:nvSpPr>
          <p:cNvPr id="3" name="TextBox 2"/>
          <p:cNvSpPr txBox="1"/>
          <p:nvPr/>
        </p:nvSpPr>
        <p:spPr>
          <a:xfrm>
            <a:off x="2024758" y="851832"/>
            <a:ext cx="9457708" cy="5170646"/>
          </a:xfrm>
          <a:prstGeom prst="rect">
            <a:avLst/>
          </a:prstGeom>
          <a:noFill/>
        </p:spPr>
        <p:txBody>
          <a:bodyPr wrap="square" rtlCol="0">
            <a:spAutoFit/>
          </a:bodyPr>
          <a:lstStyle/>
          <a:p>
            <a:pPr>
              <a:buFont typeface="Wingdings" pitchFamily="2" charset="2"/>
              <a:buChar char="ü"/>
            </a:pPr>
            <a:r>
              <a:rPr lang="en-IN" sz="2200" b="1" dirty="0" smtClean="0">
                <a:latin typeface="Times New Roman (Body)"/>
              </a:rPr>
              <a:t> </a:t>
            </a:r>
            <a:r>
              <a:rPr lang="en-IN" sz="2200" b="1" u="sng" dirty="0" smtClean="0">
                <a:solidFill>
                  <a:schemeClr val="tx1">
                    <a:lumMod val="85000"/>
                    <a:lumOff val="15000"/>
                  </a:schemeClr>
                </a:solidFill>
                <a:ea typeface="+mj-ea"/>
                <a:cs typeface="+mj-cs"/>
              </a:rPr>
              <a:t>Applicability</a:t>
            </a:r>
            <a:r>
              <a:rPr lang="en-IN" sz="2200" b="1" u="sng" dirty="0" smtClean="0">
                <a:latin typeface="Times New Roman (Body)"/>
              </a:rPr>
              <a:t> </a:t>
            </a:r>
            <a:r>
              <a:rPr lang="en-IN" sz="2200" b="1" u="sng" dirty="0" smtClean="0">
                <a:solidFill>
                  <a:schemeClr val="tx1">
                    <a:lumMod val="85000"/>
                    <a:lumOff val="15000"/>
                  </a:schemeClr>
                </a:solidFill>
                <a:ea typeface="+mj-ea"/>
                <a:cs typeface="+mj-cs"/>
              </a:rPr>
              <a:t>of</a:t>
            </a:r>
            <a:r>
              <a:rPr lang="en-IN" sz="2200" b="1" u="sng" dirty="0" smtClean="0">
                <a:latin typeface="Times New Roman (Body)"/>
              </a:rPr>
              <a:t> </a:t>
            </a:r>
            <a:r>
              <a:rPr lang="en-IN" sz="2200" b="1" u="sng" dirty="0" smtClean="0">
                <a:solidFill>
                  <a:schemeClr val="tx1">
                    <a:lumMod val="85000"/>
                    <a:lumOff val="15000"/>
                  </a:schemeClr>
                </a:solidFill>
                <a:ea typeface="+mj-ea"/>
                <a:cs typeface="+mj-cs"/>
              </a:rPr>
              <a:t>Secondary</a:t>
            </a:r>
            <a:r>
              <a:rPr lang="en-IN" sz="2200" b="1" u="sng" dirty="0" smtClean="0">
                <a:latin typeface="Times New Roman (Body)"/>
              </a:rPr>
              <a:t> </a:t>
            </a:r>
            <a:r>
              <a:rPr lang="en-IN" sz="2200" b="1" u="sng" dirty="0" smtClean="0">
                <a:solidFill>
                  <a:schemeClr val="tx1">
                    <a:lumMod val="85000"/>
                    <a:lumOff val="15000"/>
                  </a:schemeClr>
                </a:solidFill>
                <a:ea typeface="+mj-ea"/>
                <a:cs typeface="+mj-cs"/>
              </a:rPr>
              <a:t>Adjustment</a:t>
            </a:r>
            <a:r>
              <a:rPr lang="en-IN" sz="2200" b="1" u="sng" dirty="0" smtClean="0">
                <a:latin typeface="Times New Roman (Body)"/>
              </a:rPr>
              <a:t>:</a:t>
            </a:r>
          </a:p>
          <a:p>
            <a:pPr>
              <a:buFont typeface="Wingdings" pitchFamily="2" charset="2"/>
              <a:buChar char="ü"/>
            </a:pPr>
            <a:endParaRPr lang="en-IN" sz="2200" b="1" dirty="0" smtClean="0">
              <a:latin typeface="Times New Roman (Body)"/>
            </a:endParaRPr>
          </a:p>
          <a:p>
            <a:pPr>
              <a:buFont typeface="Wingdings" pitchFamily="2" charset="2"/>
              <a:buChar char="§"/>
            </a:pPr>
            <a:r>
              <a:rPr lang="en-IN" sz="2200" b="1" dirty="0" smtClean="0">
                <a:latin typeface="Times New Roman (Body)"/>
              </a:rPr>
              <a:t> </a:t>
            </a:r>
            <a:r>
              <a:rPr lang="en-IN" sz="2200" dirty="0" smtClean="0">
                <a:ea typeface="+mj-ea"/>
                <a:cs typeface="+mj-cs"/>
              </a:rPr>
              <a:t>TP adjustment made on or after 01.04.2016 (</a:t>
            </a:r>
            <a:r>
              <a:rPr lang="en-IN" sz="2200" dirty="0" err="1" smtClean="0">
                <a:ea typeface="+mj-ea"/>
                <a:cs typeface="+mj-cs"/>
              </a:rPr>
              <a:t>i.e</a:t>
            </a:r>
            <a:r>
              <a:rPr lang="en-IN" sz="2200" dirty="0" smtClean="0">
                <a:ea typeface="+mj-ea"/>
                <a:cs typeface="+mj-cs"/>
              </a:rPr>
              <a:t>, FY 2016-17 onwards)</a:t>
            </a:r>
          </a:p>
          <a:p>
            <a:pPr>
              <a:buFont typeface="Wingdings" pitchFamily="2" charset="2"/>
              <a:buChar char="§"/>
            </a:pPr>
            <a:r>
              <a:rPr lang="en-IN" sz="2200" dirty="0" smtClean="0">
                <a:ea typeface="+mj-ea"/>
                <a:cs typeface="+mj-cs"/>
              </a:rPr>
              <a:t> Primary adjustment exceeds Rs. 1Cr</a:t>
            </a:r>
          </a:p>
          <a:p>
            <a:pPr>
              <a:buFont typeface="Wingdings" pitchFamily="2" charset="2"/>
              <a:buChar char="§"/>
            </a:pPr>
            <a:r>
              <a:rPr lang="en-IN" sz="2200" dirty="0" smtClean="0">
                <a:ea typeface="+mj-ea"/>
                <a:cs typeface="+mj-cs"/>
              </a:rPr>
              <a:t> If the excess money (ALP- Transaction Value) is not repatriated to India within 90 days from the relevant date.</a:t>
            </a:r>
          </a:p>
          <a:p>
            <a:endParaRPr lang="en-IN" sz="2200" b="1" dirty="0" smtClean="0">
              <a:latin typeface="Times New Roman (Body)"/>
            </a:endParaRPr>
          </a:p>
          <a:p>
            <a:pPr>
              <a:buFont typeface="Wingdings" pitchFamily="2" charset="2"/>
              <a:buChar char="ü"/>
            </a:pPr>
            <a:r>
              <a:rPr lang="en-IN" sz="2200" b="1" dirty="0" smtClean="0">
                <a:latin typeface="Times New Roman (Body)"/>
              </a:rPr>
              <a:t> </a:t>
            </a:r>
            <a:r>
              <a:rPr lang="en-IN" sz="2200" b="1" u="sng" dirty="0" smtClean="0">
                <a:solidFill>
                  <a:schemeClr val="tx1">
                    <a:lumMod val="85000"/>
                    <a:lumOff val="15000"/>
                  </a:schemeClr>
                </a:solidFill>
                <a:ea typeface="+mj-ea"/>
                <a:cs typeface="+mj-cs"/>
              </a:rPr>
              <a:t>Interest</a:t>
            </a:r>
            <a:r>
              <a:rPr lang="en-IN" sz="2200" b="1" u="sng" dirty="0" smtClean="0">
                <a:latin typeface="Times New Roman (Body)"/>
              </a:rPr>
              <a:t> </a:t>
            </a:r>
            <a:r>
              <a:rPr lang="en-IN" sz="2200" b="1" u="sng" dirty="0" smtClean="0">
                <a:solidFill>
                  <a:schemeClr val="tx1">
                    <a:lumMod val="85000"/>
                    <a:lumOff val="15000"/>
                  </a:schemeClr>
                </a:solidFill>
                <a:ea typeface="+mj-ea"/>
                <a:cs typeface="+mj-cs"/>
              </a:rPr>
              <a:t>Rates</a:t>
            </a:r>
            <a:r>
              <a:rPr lang="en-IN" sz="2200" b="1" u="sng" dirty="0" smtClean="0">
                <a:latin typeface="Times New Roman (Body)"/>
              </a:rPr>
              <a:t>:</a:t>
            </a:r>
          </a:p>
          <a:p>
            <a:endParaRPr lang="en-IN" sz="2200" b="1" dirty="0" smtClean="0">
              <a:latin typeface="Times New Roman (Body)"/>
            </a:endParaRPr>
          </a:p>
          <a:p>
            <a:pPr>
              <a:buFont typeface="Wingdings" pitchFamily="2" charset="2"/>
              <a:buChar char="§"/>
            </a:pPr>
            <a:r>
              <a:rPr lang="en-IN" sz="2200" b="1" dirty="0" smtClean="0">
                <a:latin typeface="Times New Roman (Body)"/>
              </a:rPr>
              <a:t> </a:t>
            </a:r>
            <a:r>
              <a:rPr lang="en-IN" sz="2200" dirty="0" smtClean="0">
                <a:ea typeface="+mj-ea"/>
                <a:cs typeface="+mj-cs"/>
              </a:rPr>
              <a:t>If the International transaction is in INR = </a:t>
            </a:r>
            <a:r>
              <a:rPr lang="en-IN" sz="2200" b="1" dirty="0" smtClean="0">
                <a:ea typeface="+mj-ea"/>
                <a:cs typeface="+mj-cs"/>
              </a:rPr>
              <a:t>12mths MCLR + 3.25%</a:t>
            </a:r>
          </a:p>
          <a:p>
            <a:pPr>
              <a:buFont typeface="Wingdings" pitchFamily="2" charset="2"/>
              <a:buChar char="§"/>
            </a:pPr>
            <a:r>
              <a:rPr lang="en-IN" sz="2200" dirty="0" smtClean="0">
                <a:ea typeface="+mj-ea"/>
                <a:cs typeface="+mj-cs"/>
              </a:rPr>
              <a:t> If the International transaction is in Foreign Currency = </a:t>
            </a:r>
            <a:r>
              <a:rPr lang="en-IN" sz="2200" b="1" dirty="0" smtClean="0">
                <a:ea typeface="+mj-ea"/>
                <a:cs typeface="+mj-cs"/>
              </a:rPr>
              <a:t>6mths LIBOR + 3%</a:t>
            </a:r>
          </a:p>
          <a:p>
            <a:pPr>
              <a:buFont typeface="Wingdings" pitchFamily="2" charset="2"/>
              <a:buChar char="§"/>
            </a:pPr>
            <a:endParaRPr lang="en-IN" sz="2200" b="1" dirty="0" smtClean="0">
              <a:latin typeface="Times New Roman (Body)"/>
            </a:endParaRPr>
          </a:p>
          <a:p>
            <a:r>
              <a:rPr lang="en-IN" sz="2200" dirty="0" smtClean="0">
                <a:ea typeface="+mj-ea"/>
                <a:cs typeface="+mj-cs"/>
              </a:rPr>
              <a:t>MCLR= Marginal Cost of fund Lending Rate of SBI on 1st April</a:t>
            </a:r>
          </a:p>
          <a:p>
            <a:r>
              <a:rPr lang="en-IN" sz="2200" dirty="0" smtClean="0">
                <a:ea typeface="+mj-ea"/>
                <a:cs typeface="+mj-cs"/>
              </a:rPr>
              <a:t>LIBOR= London Inter-Bank Offered Rate as on 30th Sep</a:t>
            </a:r>
          </a:p>
          <a:p>
            <a:pPr>
              <a:buFont typeface="Wingdings" pitchFamily="2" charset="2"/>
              <a:buChar char="§"/>
            </a:pPr>
            <a:endParaRPr lang="en-US" sz="2200" b="1" dirty="0">
              <a:latin typeface="Times New Roman (Body)"/>
            </a:endParaRPr>
          </a:p>
        </p:txBody>
      </p:sp>
    </p:spTree>
  </p:cSld>
  <p:clrMapOvr>
    <a:masterClrMapping/>
  </p:clrMapOvr>
  <p:transition>
    <p:pull dir="ru"/>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05" y="319314"/>
            <a:ext cx="9797144" cy="1060999"/>
          </a:xfrm>
        </p:spPr>
        <p:txBody>
          <a:bodyPr>
            <a:noAutofit/>
          </a:bodyPr>
          <a:lstStyle/>
          <a:p>
            <a:r>
              <a:rPr lang="en-US" b="1" dirty="0" smtClean="0">
                <a:latin typeface="+mn-lt"/>
              </a:rPr>
              <a:t>Section 94B – Limitation of Interest Deduction in certain cases</a:t>
            </a:r>
            <a:endParaRPr lang="en-US" b="1" dirty="0">
              <a:latin typeface="+mn-lt"/>
            </a:endParaRPr>
          </a:p>
        </p:txBody>
      </p:sp>
      <p:sp>
        <p:nvSpPr>
          <p:cNvPr id="3" name="Content Placeholder 2"/>
          <p:cNvSpPr>
            <a:spLocks noGrp="1"/>
          </p:cNvSpPr>
          <p:nvPr>
            <p:ph idx="1"/>
          </p:nvPr>
        </p:nvSpPr>
        <p:spPr>
          <a:xfrm>
            <a:off x="2011681" y="1656528"/>
            <a:ext cx="9492932" cy="1380309"/>
          </a:xfrm>
        </p:spPr>
        <p:txBody>
          <a:bodyPr>
            <a:normAutofit/>
          </a:bodyPr>
          <a:lstStyle/>
          <a:p>
            <a:pPr marL="457200" lvl="1" defTabSz="457200">
              <a:buClr>
                <a:schemeClr val="tx2"/>
              </a:buClr>
              <a:buFont typeface="Wingdings 3" pitchFamily="18" charset="2"/>
              <a:buChar char="´"/>
            </a:pPr>
            <a:r>
              <a:rPr lang="en-US" sz="2400" b="1" i="1" dirty="0" smtClean="0">
                <a:solidFill>
                  <a:schemeClr val="tx1"/>
                </a:solidFill>
              </a:rPr>
              <a:t>Reason for insertion:</a:t>
            </a:r>
          </a:p>
          <a:p>
            <a:pPr lvl="1" defTabSz="457200">
              <a:buClr>
                <a:schemeClr val="tx2"/>
              </a:buClr>
            </a:pPr>
            <a:r>
              <a:rPr lang="en-US" sz="2200" dirty="0" smtClean="0">
                <a:solidFill>
                  <a:schemeClr val="tx1"/>
                </a:solidFill>
              </a:rPr>
              <a:t>Preference of debt over equity as a measure to finance business as to claim huge amount of interest as expense.</a:t>
            </a:r>
          </a:p>
          <a:p>
            <a:pPr lvl="1">
              <a:buNone/>
            </a:pPr>
            <a:endParaRPr lang="en-US" sz="2000" dirty="0" smtClean="0"/>
          </a:p>
          <a:p>
            <a:endParaRPr lang="en-US" sz="2200" dirty="0"/>
          </a:p>
        </p:txBody>
      </p:sp>
      <p:sp>
        <p:nvSpPr>
          <p:cNvPr id="5" name="TextBox 4"/>
          <p:cNvSpPr txBox="1"/>
          <p:nvPr/>
        </p:nvSpPr>
        <p:spPr>
          <a:xfrm>
            <a:off x="1737170" y="2888041"/>
            <a:ext cx="9261565" cy="2713563"/>
          </a:xfrm>
          <a:prstGeom prst="rect">
            <a:avLst/>
          </a:prstGeom>
          <a:noFill/>
          <a:ln>
            <a:solidFill>
              <a:schemeClr val="bg1"/>
            </a:solidFill>
          </a:ln>
        </p:spPr>
        <p:txBody>
          <a:bodyPr wrap="square" rtlCol="0">
            <a:spAutoFit/>
          </a:bodyPr>
          <a:lstStyle/>
          <a:p>
            <a:pPr lvl="1">
              <a:spcBef>
                <a:spcPts val="1000"/>
              </a:spcBef>
              <a:buClr>
                <a:schemeClr val="tx2"/>
              </a:buClr>
              <a:buFont typeface="Wingdings 3" pitchFamily="18" charset="2"/>
              <a:buChar char="´"/>
            </a:pPr>
            <a:r>
              <a:rPr lang="en-US" sz="2400" b="1" i="1" dirty="0" smtClean="0"/>
              <a:t>Impact:</a:t>
            </a:r>
          </a:p>
          <a:p>
            <a:pPr lvl="2">
              <a:spcBef>
                <a:spcPts val="1000"/>
              </a:spcBef>
              <a:buClr>
                <a:schemeClr val="tx2"/>
              </a:buClr>
              <a:buFont typeface="Wingdings 3" pitchFamily="18" charset="2"/>
              <a:buChar char="´"/>
            </a:pPr>
            <a:r>
              <a:rPr lang="en-US" sz="2200" dirty="0" smtClean="0"/>
              <a:t>Such expense is allowed as an expense is as follows:</a:t>
            </a:r>
          </a:p>
          <a:p>
            <a:pPr marL="1368000" lvl="3">
              <a:spcBef>
                <a:spcPts val="600"/>
              </a:spcBef>
              <a:buClr>
                <a:schemeClr val="tx2"/>
              </a:buClr>
              <a:buFont typeface="Wingdings" pitchFamily="2" charset="2"/>
              <a:buChar char="Ø"/>
            </a:pPr>
            <a:r>
              <a:rPr lang="en-US" sz="2200" dirty="0" smtClean="0"/>
              <a:t>30% of EBITA</a:t>
            </a:r>
          </a:p>
          <a:p>
            <a:pPr marL="1368000" lvl="3">
              <a:spcBef>
                <a:spcPts val="600"/>
              </a:spcBef>
              <a:buClr>
                <a:schemeClr val="tx2"/>
              </a:buClr>
              <a:buFont typeface="Wingdings" pitchFamily="2" charset="2"/>
              <a:buChar char="Ø"/>
            </a:pPr>
            <a:r>
              <a:rPr lang="en-US" sz="2200" dirty="0" smtClean="0"/>
              <a:t>Interest paid or payable</a:t>
            </a:r>
          </a:p>
          <a:p>
            <a:pPr lvl="2">
              <a:buClr>
                <a:schemeClr val="tx2"/>
              </a:buClr>
            </a:pPr>
            <a:endParaRPr lang="en-US" sz="2200" dirty="0" smtClean="0"/>
          </a:p>
          <a:p>
            <a:pPr lvl="2">
              <a:buClr>
                <a:schemeClr val="tx2"/>
              </a:buClr>
            </a:pPr>
            <a:r>
              <a:rPr lang="en-US" sz="2200" dirty="0" smtClean="0"/>
              <a:t>Excess interest amount will be carried forward for 8 years.</a:t>
            </a:r>
          </a:p>
          <a:p>
            <a:pPr lvl="1">
              <a:buClr>
                <a:schemeClr val="accent1"/>
              </a:buClr>
            </a:pPr>
            <a:endParaRPr lang="en-US" dirty="0"/>
          </a:p>
        </p:txBody>
      </p:sp>
      <p:sp>
        <p:nvSpPr>
          <p:cNvPr id="6" name="Right Brace 5"/>
          <p:cNvSpPr/>
          <p:nvPr/>
        </p:nvSpPr>
        <p:spPr>
          <a:xfrm>
            <a:off x="7105338" y="3800561"/>
            <a:ext cx="359764" cy="869429"/>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Rectangle 6"/>
          <p:cNvSpPr/>
          <p:nvPr/>
        </p:nvSpPr>
        <p:spPr>
          <a:xfrm>
            <a:off x="8685592" y="3869212"/>
            <a:ext cx="2563318" cy="7345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8" algn="ctr"/>
            <a:r>
              <a:rPr lang="en-US" sz="2200" dirty="0" smtClean="0">
                <a:solidFill>
                  <a:schemeClr val="tx1"/>
                </a:solidFill>
              </a:rPr>
              <a:t>-Which ever is less</a:t>
            </a:r>
          </a:p>
          <a:p>
            <a:pPr algn="ctr"/>
            <a:endParaRPr lang="en-US" dirty="0">
              <a:solidFill>
                <a:schemeClr val="tx1"/>
              </a:solidFill>
            </a:endParaRPr>
          </a:p>
        </p:txBody>
      </p:sp>
      <p:sp>
        <p:nvSpPr>
          <p:cNvPr id="8" name="TextBox 7"/>
          <p:cNvSpPr txBox="1"/>
          <p:nvPr/>
        </p:nvSpPr>
        <p:spPr>
          <a:xfrm>
            <a:off x="2345635" y="5632171"/>
            <a:ext cx="9236765" cy="1107996"/>
          </a:xfrm>
          <a:prstGeom prst="rect">
            <a:avLst/>
          </a:prstGeom>
          <a:noFill/>
        </p:spPr>
        <p:txBody>
          <a:bodyPr wrap="square" rtlCol="0">
            <a:spAutoFit/>
          </a:bodyPr>
          <a:lstStyle/>
          <a:p>
            <a:r>
              <a:rPr lang="en-IN" sz="2200" b="1" i="1" dirty="0" smtClean="0"/>
              <a:t>Applicability of this Section:</a:t>
            </a:r>
          </a:p>
          <a:p>
            <a:r>
              <a:rPr lang="en-IN" sz="2200" b="1" i="1" dirty="0" smtClean="0"/>
              <a:t>		</a:t>
            </a:r>
            <a:r>
              <a:rPr lang="en-IN" sz="2200" dirty="0" smtClean="0"/>
              <a:t>If the amount of interest paid or payable is exceeds Rs. </a:t>
            </a:r>
            <a:r>
              <a:rPr lang="en-IN" sz="2200" b="1" dirty="0" smtClean="0"/>
              <a:t>1 </a:t>
            </a:r>
            <a:r>
              <a:rPr lang="en-IN" sz="2200" b="1" dirty="0" err="1" smtClean="0"/>
              <a:t>crore</a:t>
            </a:r>
            <a:endParaRPr lang="en-IN" sz="2200" b="1" i="1" dirty="0" smtClean="0"/>
          </a:p>
          <a:p>
            <a:r>
              <a:rPr lang="en-IN" sz="2200" b="1" i="1" dirty="0" smtClean="0"/>
              <a:t> </a:t>
            </a:r>
            <a:r>
              <a:rPr lang="en-IN" dirty="0" smtClean="0"/>
              <a:t> </a:t>
            </a:r>
            <a:endParaRPr lang="en-US" dirty="0"/>
          </a:p>
        </p:txBody>
      </p:sp>
      <p:sp>
        <p:nvSpPr>
          <p:cNvPr id="9" name="Right Arrow 8"/>
          <p:cNvSpPr/>
          <p:nvPr/>
        </p:nvSpPr>
        <p:spPr>
          <a:xfrm>
            <a:off x="2809461" y="6096000"/>
            <a:ext cx="331304" cy="2915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pull dir="ru"/>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6731" y="624110"/>
            <a:ext cx="9897883" cy="851993"/>
          </a:xfrm>
        </p:spPr>
        <p:txBody>
          <a:bodyPr/>
          <a:lstStyle/>
          <a:p>
            <a:r>
              <a:rPr lang="en-US" b="1" dirty="0" smtClean="0">
                <a:latin typeface="+mn-lt"/>
              </a:rPr>
              <a:t>Section 92BA – Specified Domestic Transactions</a:t>
            </a:r>
            <a:endParaRPr lang="en-US" b="1" dirty="0">
              <a:latin typeface="+mn-lt"/>
            </a:endParaRPr>
          </a:p>
        </p:txBody>
      </p:sp>
      <p:sp>
        <p:nvSpPr>
          <p:cNvPr id="3" name="Content Placeholder 2"/>
          <p:cNvSpPr>
            <a:spLocks noGrp="1"/>
          </p:cNvSpPr>
          <p:nvPr>
            <p:ph idx="1"/>
          </p:nvPr>
        </p:nvSpPr>
        <p:spPr>
          <a:xfrm>
            <a:off x="2301826" y="1571891"/>
            <a:ext cx="8915400" cy="2516783"/>
          </a:xfrm>
        </p:spPr>
        <p:txBody>
          <a:bodyPr>
            <a:normAutofit/>
          </a:bodyPr>
          <a:lstStyle/>
          <a:p>
            <a:pPr algn="just"/>
            <a:r>
              <a:rPr lang="en-US" sz="2200" dirty="0" smtClean="0">
                <a:solidFill>
                  <a:schemeClr val="tx1"/>
                </a:solidFill>
              </a:rPr>
              <a:t>Generally, Shifting of profits within the AE’s where both are Residents results revenue neutral.</a:t>
            </a:r>
          </a:p>
          <a:p>
            <a:pPr algn="just"/>
            <a:r>
              <a:rPr lang="en-US" sz="2200" dirty="0" smtClean="0">
                <a:solidFill>
                  <a:schemeClr val="tx1"/>
                </a:solidFill>
              </a:rPr>
              <a:t>But shifting of profits from profit making entity to entity which are in Tax Holiday results in significant loss to Government.</a:t>
            </a:r>
          </a:p>
          <a:p>
            <a:pPr algn="just"/>
            <a:r>
              <a:rPr lang="en-US" sz="2200" dirty="0" smtClean="0">
                <a:solidFill>
                  <a:schemeClr val="tx1"/>
                </a:solidFill>
              </a:rPr>
              <a:t>Threshold limit: Rs. 20 </a:t>
            </a:r>
            <a:r>
              <a:rPr lang="en-US" sz="2200" dirty="0" err="1" smtClean="0">
                <a:solidFill>
                  <a:schemeClr val="tx1"/>
                </a:solidFill>
              </a:rPr>
              <a:t>Crores</a:t>
            </a:r>
            <a:endParaRPr lang="en-US" sz="2200" dirty="0">
              <a:solidFill>
                <a:schemeClr val="tx1"/>
              </a:solidFill>
            </a:endParaRPr>
          </a:p>
        </p:txBody>
      </p:sp>
      <p:sp>
        <p:nvSpPr>
          <p:cNvPr id="4" name="Rectangle 3"/>
          <p:cNvSpPr/>
          <p:nvPr/>
        </p:nvSpPr>
        <p:spPr>
          <a:xfrm>
            <a:off x="2991394" y="4297699"/>
            <a:ext cx="6583680" cy="36576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300" dirty="0" smtClean="0"/>
              <a:t>Transactions also covered under SDT</a:t>
            </a:r>
            <a:endParaRPr lang="en-US" sz="2300" dirty="0"/>
          </a:p>
        </p:txBody>
      </p:sp>
      <p:sp>
        <p:nvSpPr>
          <p:cNvPr id="5" name="Oval 4"/>
          <p:cNvSpPr/>
          <p:nvPr/>
        </p:nvSpPr>
        <p:spPr>
          <a:xfrm>
            <a:off x="2027955" y="5177624"/>
            <a:ext cx="2076994" cy="1136469"/>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80A</a:t>
            </a:r>
          </a:p>
        </p:txBody>
      </p:sp>
      <p:sp>
        <p:nvSpPr>
          <p:cNvPr id="6" name="Oval 5"/>
          <p:cNvSpPr/>
          <p:nvPr/>
        </p:nvSpPr>
        <p:spPr>
          <a:xfrm>
            <a:off x="5268226" y="5115736"/>
            <a:ext cx="2076994" cy="1136469"/>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80IA(8)</a:t>
            </a:r>
          </a:p>
        </p:txBody>
      </p:sp>
      <p:sp>
        <p:nvSpPr>
          <p:cNvPr id="7" name="Oval 6"/>
          <p:cNvSpPr/>
          <p:nvPr/>
        </p:nvSpPr>
        <p:spPr>
          <a:xfrm>
            <a:off x="8526411" y="5102171"/>
            <a:ext cx="2076994" cy="1136469"/>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80IA(10)</a:t>
            </a:r>
          </a:p>
        </p:txBody>
      </p:sp>
      <p:sp>
        <p:nvSpPr>
          <p:cNvPr id="8" name="Down Arrow 7"/>
          <p:cNvSpPr/>
          <p:nvPr/>
        </p:nvSpPr>
        <p:spPr>
          <a:xfrm>
            <a:off x="2893102" y="4706911"/>
            <a:ext cx="254833" cy="449705"/>
          </a:xfrm>
          <a:prstGeom prst="down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9" name="Down Arrow 8"/>
          <p:cNvSpPr/>
          <p:nvPr/>
        </p:nvSpPr>
        <p:spPr>
          <a:xfrm>
            <a:off x="6163456" y="4664440"/>
            <a:ext cx="254833" cy="449705"/>
          </a:xfrm>
          <a:prstGeom prst="down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0" name="Down Arrow 9"/>
          <p:cNvSpPr/>
          <p:nvPr/>
        </p:nvSpPr>
        <p:spPr>
          <a:xfrm>
            <a:off x="9358859" y="4651948"/>
            <a:ext cx="254833" cy="449705"/>
          </a:xfrm>
          <a:prstGeom prst="down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Tree>
  </p:cSld>
  <p:clrMapOvr>
    <a:masterClrMapping/>
  </p:clrMapOvr>
  <p:transition>
    <p:pull dir="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293223" y="1528354"/>
            <a:ext cx="4781006" cy="13063"/>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rot="5400000">
            <a:off x="2724914" y="2527663"/>
            <a:ext cx="19812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822960" y="1841863"/>
            <a:ext cx="1854926" cy="769441"/>
          </a:xfrm>
          <a:prstGeom prst="rect">
            <a:avLst/>
          </a:prstGeom>
          <a:noFill/>
        </p:spPr>
        <p:txBody>
          <a:bodyPr wrap="square" rtlCol="0">
            <a:spAutoFit/>
          </a:bodyPr>
          <a:lstStyle/>
          <a:p>
            <a:r>
              <a:rPr lang="en-IN" sz="2200" dirty="0" smtClean="0">
                <a:latin typeface="Times New Roman" pitchFamily="18" charset="0"/>
                <a:cs typeface="Times New Roman" pitchFamily="18" charset="0"/>
              </a:rPr>
              <a:t>To Purchases</a:t>
            </a:r>
          </a:p>
          <a:p>
            <a:r>
              <a:rPr lang="en-IN" sz="2200" dirty="0" smtClean="0">
                <a:latin typeface="Times New Roman" pitchFamily="18" charset="0"/>
                <a:cs typeface="Times New Roman" pitchFamily="18" charset="0"/>
              </a:rPr>
              <a:t>From AX </a:t>
            </a:r>
            <a:r>
              <a:rPr lang="en-IN" sz="2200" dirty="0" err="1" smtClean="0">
                <a:latin typeface="Times New Roman" pitchFamily="18" charset="0"/>
                <a:cs typeface="Times New Roman" pitchFamily="18" charset="0"/>
              </a:rPr>
              <a:t>lTD</a:t>
            </a:r>
            <a:endParaRPr lang="en-IN" sz="2200" dirty="0">
              <a:latin typeface="Times New Roman" pitchFamily="18" charset="0"/>
              <a:cs typeface="Times New Roman" pitchFamily="18" charset="0"/>
            </a:endParaRPr>
          </a:p>
        </p:txBody>
      </p:sp>
      <p:cxnSp>
        <p:nvCxnSpPr>
          <p:cNvPr id="7" name="Straight Connector 6"/>
          <p:cNvCxnSpPr/>
          <p:nvPr/>
        </p:nvCxnSpPr>
        <p:spPr>
          <a:xfrm rot="16200000" flipH="1">
            <a:off x="4181060" y="2829341"/>
            <a:ext cx="4293708" cy="13249"/>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6844937" y="1515291"/>
            <a:ext cx="4820194" cy="13064"/>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8214428" y="2501537"/>
            <a:ext cx="19812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9406553" y="1815737"/>
            <a:ext cx="2362200" cy="769441"/>
          </a:xfrm>
          <a:prstGeom prst="rect">
            <a:avLst/>
          </a:prstGeom>
          <a:noFill/>
        </p:spPr>
        <p:txBody>
          <a:bodyPr wrap="square" rtlCol="0">
            <a:spAutoFit/>
          </a:bodyPr>
          <a:lstStyle/>
          <a:p>
            <a:r>
              <a:rPr lang="en-IN" sz="2200" dirty="0" smtClean="0">
                <a:latin typeface="Times New Roman" pitchFamily="18" charset="0"/>
                <a:cs typeface="Times New Roman" pitchFamily="18" charset="0"/>
              </a:rPr>
              <a:t>By Sales   5,00,000</a:t>
            </a:r>
          </a:p>
          <a:p>
            <a:r>
              <a:rPr lang="en-IN" sz="2200" dirty="0" smtClean="0">
                <a:latin typeface="Times New Roman" pitchFamily="18" charset="0"/>
                <a:cs typeface="Times New Roman" pitchFamily="18" charset="0"/>
              </a:rPr>
              <a:t>to A Ltd.</a:t>
            </a:r>
            <a:endParaRPr lang="en-IN" sz="2200" dirty="0">
              <a:latin typeface="Times New Roman" pitchFamily="18" charset="0"/>
              <a:cs typeface="Times New Roman" pitchFamily="18" charset="0"/>
            </a:endParaRPr>
          </a:p>
        </p:txBody>
      </p:sp>
      <p:sp>
        <p:nvSpPr>
          <p:cNvPr id="11" name="TextBox 10"/>
          <p:cNvSpPr txBox="1"/>
          <p:nvPr/>
        </p:nvSpPr>
        <p:spPr>
          <a:xfrm>
            <a:off x="2302548" y="762000"/>
            <a:ext cx="3048000" cy="769441"/>
          </a:xfrm>
          <a:prstGeom prst="rect">
            <a:avLst/>
          </a:prstGeom>
          <a:noFill/>
        </p:spPr>
        <p:txBody>
          <a:bodyPr wrap="square" rtlCol="0">
            <a:spAutoFit/>
          </a:bodyPr>
          <a:lstStyle/>
          <a:p>
            <a:pPr algn="ctr"/>
            <a:r>
              <a:rPr lang="en-IN" sz="2200" dirty="0" smtClean="0">
                <a:latin typeface="Times New Roman" pitchFamily="18" charset="0"/>
                <a:cs typeface="Times New Roman" pitchFamily="18" charset="0"/>
              </a:rPr>
              <a:t>A Ltd</a:t>
            </a:r>
          </a:p>
          <a:p>
            <a:pPr algn="ctr"/>
            <a:r>
              <a:rPr lang="en-IN" sz="2200" dirty="0" smtClean="0">
                <a:latin typeface="Times New Roman" pitchFamily="18" charset="0"/>
                <a:cs typeface="Times New Roman" pitchFamily="18" charset="0"/>
              </a:rPr>
              <a:t> (India)</a:t>
            </a:r>
            <a:endParaRPr lang="en-IN" sz="2200" dirty="0">
              <a:latin typeface="Times New Roman" pitchFamily="18" charset="0"/>
              <a:cs typeface="Times New Roman" pitchFamily="18" charset="0"/>
            </a:endParaRPr>
          </a:p>
        </p:txBody>
      </p:sp>
      <p:sp>
        <p:nvSpPr>
          <p:cNvPr id="12" name="TextBox 11"/>
          <p:cNvSpPr txBox="1"/>
          <p:nvPr/>
        </p:nvSpPr>
        <p:spPr>
          <a:xfrm>
            <a:off x="8364655" y="696686"/>
            <a:ext cx="2019300" cy="769441"/>
          </a:xfrm>
          <a:prstGeom prst="rect">
            <a:avLst/>
          </a:prstGeom>
          <a:noFill/>
        </p:spPr>
        <p:txBody>
          <a:bodyPr wrap="square" rtlCol="0">
            <a:spAutoFit/>
          </a:bodyPr>
          <a:lstStyle/>
          <a:p>
            <a:pPr algn="ctr"/>
            <a:r>
              <a:rPr lang="en-IN" sz="2200" dirty="0" smtClean="0">
                <a:latin typeface="Times New Roman" pitchFamily="18" charset="0"/>
                <a:cs typeface="Times New Roman" pitchFamily="18" charset="0"/>
              </a:rPr>
              <a:t>AX Ltd</a:t>
            </a:r>
          </a:p>
          <a:p>
            <a:pPr algn="ctr"/>
            <a:r>
              <a:rPr lang="en-IN" sz="2200" dirty="0" smtClean="0">
                <a:latin typeface="Times New Roman" pitchFamily="18" charset="0"/>
                <a:cs typeface="Times New Roman" pitchFamily="18" charset="0"/>
              </a:rPr>
              <a:t>(Singapore)</a:t>
            </a:r>
            <a:endParaRPr lang="en-IN" sz="2200" dirty="0">
              <a:latin typeface="Times New Roman" pitchFamily="18" charset="0"/>
              <a:cs typeface="Times New Roman" pitchFamily="18" charset="0"/>
            </a:endParaRPr>
          </a:p>
        </p:txBody>
      </p:sp>
      <p:sp>
        <p:nvSpPr>
          <p:cNvPr id="13" name="TextBox 12"/>
          <p:cNvSpPr txBox="1"/>
          <p:nvPr/>
        </p:nvSpPr>
        <p:spPr>
          <a:xfrm>
            <a:off x="3752526" y="1828800"/>
            <a:ext cx="1250549" cy="1107996"/>
          </a:xfrm>
          <a:prstGeom prst="rect">
            <a:avLst/>
          </a:prstGeom>
          <a:noFill/>
        </p:spPr>
        <p:txBody>
          <a:bodyPr wrap="square" rtlCol="0">
            <a:spAutoFit/>
          </a:bodyPr>
          <a:lstStyle/>
          <a:p>
            <a:r>
              <a:rPr lang="en-IN" sz="2200" dirty="0" smtClean="0">
                <a:latin typeface="Times New Roman" pitchFamily="18" charset="0"/>
                <a:cs typeface="Times New Roman" pitchFamily="18" charset="0"/>
              </a:rPr>
              <a:t>By Sales     </a:t>
            </a:r>
          </a:p>
          <a:p>
            <a:r>
              <a:rPr lang="en-IN" sz="2200" dirty="0" smtClean="0">
                <a:latin typeface="Times New Roman" pitchFamily="18" charset="0"/>
                <a:cs typeface="Times New Roman" pitchFamily="18" charset="0"/>
              </a:rPr>
              <a:t>To third party</a:t>
            </a:r>
            <a:endParaRPr lang="en-IN" sz="2200" dirty="0">
              <a:latin typeface="Times New Roman" pitchFamily="18" charset="0"/>
              <a:cs typeface="Times New Roman" pitchFamily="18" charset="0"/>
            </a:endParaRPr>
          </a:p>
        </p:txBody>
      </p:sp>
      <p:sp>
        <p:nvSpPr>
          <p:cNvPr id="14" name="TextBox 13"/>
          <p:cNvSpPr txBox="1"/>
          <p:nvPr/>
        </p:nvSpPr>
        <p:spPr>
          <a:xfrm>
            <a:off x="4740948" y="152400"/>
            <a:ext cx="3295650" cy="381000"/>
          </a:xfrm>
          <a:prstGeom prst="rect">
            <a:avLst/>
          </a:prstGeom>
          <a:noFill/>
        </p:spPr>
        <p:txBody>
          <a:bodyPr wrap="square" rtlCol="0">
            <a:spAutoFit/>
          </a:bodyPr>
          <a:lstStyle/>
          <a:p>
            <a:pPr algn="ctr"/>
            <a:r>
              <a:rPr lang="en-IN" b="1" dirty="0" smtClean="0"/>
              <a:t>MNC Group</a:t>
            </a:r>
            <a:endParaRPr lang="en-IN" b="1" dirty="0"/>
          </a:p>
        </p:txBody>
      </p:sp>
      <p:sp>
        <p:nvSpPr>
          <p:cNvPr id="15" name="TextBox 14"/>
          <p:cNvSpPr txBox="1"/>
          <p:nvPr/>
        </p:nvSpPr>
        <p:spPr>
          <a:xfrm>
            <a:off x="2087011" y="3651068"/>
            <a:ext cx="3200400" cy="430887"/>
          </a:xfrm>
          <a:prstGeom prst="rect">
            <a:avLst/>
          </a:prstGeom>
          <a:noFill/>
        </p:spPr>
        <p:txBody>
          <a:bodyPr wrap="square" rtlCol="0">
            <a:spAutoFit/>
          </a:bodyPr>
          <a:lstStyle/>
          <a:p>
            <a:r>
              <a:rPr lang="en-IN" sz="2200" dirty="0" smtClean="0">
                <a:latin typeface="Times New Roman" pitchFamily="18" charset="0"/>
                <a:cs typeface="Times New Roman" pitchFamily="18" charset="0"/>
              </a:rPr>
              <a:t>PROFIT  = Rs. 0</a:t>
            </a:r>
            <a:endParaRPr lang="en-IN" sz="2200" dirty="0">
              <a:latin typeface="Times New Roman" pitchFamily="18" charset="0"/>
              <a:cs typeface="Times New Roman" pitchFamily="18" charset="0"/>
            </a:endParaRPr>
          </a:p>
        </p:txBody>
      </p:sp>
      <p:sp>
        <p:nvSpPr>
          <p:cNvPr id="16" name="TextBox 15"/>
          <p:cNvSpPr txBox="1"/>
          <p:nvPr/>
        </p:nvSpPr>
        <p:spPr>
          <a:xfrm>
            <a:off x="1881052" y="4358639"/>
            <a:ext cx="3114622" cy="400110"/>
          </a:xfrm>
          <a:prstGeom prst="rect">
            <a:avLst/>
          </a:prstGeom>
          <a:noFill/>
        </p:spPr>
        <p:txBody>
          <a:bodyPr wrap="square" rtlCol="0">
            <a:spAutoFit/>
          </a:bodyPr>
          <a:lstStyle/>
          <a:p>
            <a:r>
              <a:rPr lang="en-IN" sz="2000" dirty="0" smtClean="0">
                <a:latin typeface="Times New Roman" pitchFamily="18" charset="0"/>
                <a:cs typeface="Times New Roman" pitchFamily="18" charset="0"/>
              </a:rPr>
              <a:t>TAX @30% = Rs. 0</a:t>
            </a:r>
            <a:endParaRPr lang="en-IN" sz="2000" dirty="0">
              <a:latin typeface="Times New Roman" pitchFamily="18" charset="0"/>
              <a:cs typeface="Times New Roman" pitchFamily="18" charset="0"/>
            </a:endParaRPr>
          </a:p>
        </p:txBody>
      </p:sp>
      <p:sp>
        <p:nvSpPr>
          <p:cNvPr id="17" name="TextBox 16"/>
          <p:cNvSpPr txBox="1"/>
          <p:nvPr/>
        </p:nvSpPr>
        <p:spPr>
          <a:xfrm>
            <a:off x="7013886" y="3587931"/>
            <a:ext cx="3200400" cy="430887"/>
          </a:xfrm>
          <a:prstGeom prst="rect">
            <a:avLst/>
          </a:prstGeom>
          <a:noFill/>
        </p:spPr>
        <p:txBody>
          <a:bodyPr wrap="square" rtlCol="0">
            <a:spAutoFit/>
          </a:bodyPr>
          <a:lstStyle/>
          <a:p>
            <a:r>
              <a:rPr lang="en-IN" sz="2200" dirty="0" smtClean="0">
                <a:latin typeface="Times New Roman" pitchFamily="18" charset="0"/>
                <a:cs typeface="Times New Roman" pitchFamily="18" charset="0"/>
              </a:rPr>
              <a:t>PROFIT  = Rs.4,90,000</a:t>
            </a:r>
            <a:endParaRPr lang="en-IN" sz="2200" dirty="0">
              <a:latin typeface="Times New Roman" pitchFamily="18" charset="0"/>
              <a:cs typeface="Times New Roman" pitchFamily="18" charset="0"/>
            </a:endParaRPr>
          </a:p>
        </p:txBody>
      </p:sp>
      <p:sp>
        <p:nvSpPr>
          <p:cNvPr id="18" name="TextBox 17"/>
          <p:cNvSpPr txBox="1"/>
          <p:nvPr/>
        </p:nvSpPr>
        <p:spPr>
          <a:xfrm>
            <a:off x="6833182" y="4344182"/>
            <a:ext cx="2977023" cy="400110"/>
          </a:xfrm>
          <a:prstGeom prst="rect">
            <a:avLst/>
          </a:prstGeom>
          <a:noFill/>
        </p:spPr>
        <p:txBody>
          <a:bodyPr wrap="square" rtlCol="0">
            <a:spAutoFit/>
          </a:bodyPr>
          <a:lstStyle/>
          <a:p>
            <a:r>
              <a:rPr lang="en-IN" sz="2000" dirty="0" smtClean="0">
                <a:latin typeface="Times New Roman" pitchFamily="18" charset="0"/>
                <a:cs typeface="Times New Roman" pitchFamily="18" charset="0"/>
              </a:rPr>
              <a:t>TAX @10% = Rs.49,000</a:t>
            </a:r>
            <a:endParaRPr lang="en-IN" sz="2000" dirty="0">
              <a:latin typeface="Times New Roman" pitchFamily="18" charset="0"/>
              <a:cs typeface="Times New Roman" pitchFamily="18" charset="0"/>
            </a:endParaRPr>
          </a:p>
        </p:txBody>
      </p:sp>
      <p:sp>
        <p:nvSpPr>
          <p:cNvPr id="19" name="Right Brace 18"/>
          <p:cNvSpPr/>
          <p:nvPr/>
        </p:nvSpPr>
        <p:spPr>
          <a:xfrm rot="5400000">
            <a:off x="5517918" y="2475135"/>
            <a:ext cx="533400" cy="5314950"/>
          </a:xfrm>
          <a:prstGeom prst="rightBrace">
            <a:avLst>
              <a:gd name="adj1" fmla="val 8333"/>
              <a:gd name="adj2" fmla="val 43249"/>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
        <p:nvSpPr>
          <p:cNvPr id="20" name="TextBox 19"/>
          <p:cNvSpPr txBox="1"/>
          <p:nvPr/>
        </p:nvSpPr>
        <p:spPr>
          <a:xfrm>
            <a:off x="4740948" y="5395737"/>
            <a:ext cx="2667000" cy="369332"/>
          </a:xfrm>
          <a:prstGeom prst="rect">
            <a:avLst/>
          </a:prstGeom>
          <a:noFill/>
        </p:spPr>
        <p:txBody>
          <a:bodyPr wrap="square" rtlCol="0">
            <a:spAutoFit/>
          </a:bodyPr>
          <a:lstStyle/>
          <a:p>
            <a:r>
              <a:rPr lang="en-IN" b="1" dirty="0" smtClean="0">
                <a:latin typeface="Times New Roman" pitchFamily="18" charset="0"/>
                <a:cs typeface="Times New Roman" pitchFamily="18" charset="0"/>
              </a:rPr>
              <a:t>Total Tax = Rs. 49,000</a:t>
            </a:r>
            <a:endParaRPr lang="en-IN" b="1" dirty="0">
              <a:latin typeface="Times New Roman" pitchFamily="18" charset="0"/>
              <a:cs typeface="Times New Roman" pitchFamily="18" charset="0"/>
            </a:endParaRPr>
          </a:p>
        </p:txBody>
      </p:sp>
      <p:sp>
        <p:nvSpPr>
          <p:cNvPr id="21" name="TextBox 20"/>
          <p:cNvSpPr txBox="1"/>
          <p:nvPr/>
        </p:nvSpPr>
        <p:spPr>
          <a:xfrm>
            <a:off x="2573384" y="1894113"/>
            <a:ext cx="1240971" cy="430887"/>
          </a:xfrm>
          <a:prstGeom prst="rect">
            <a:avLst/>
          </a:prstGeom>
          <a:noFill/>
        </p:spPr>
        <p:txBody>
          <a:bodyPr wrap="square" rtlCol="0">
            <a:spAutoFit/>
          </a:bodyPr>
          <a:lstStyle/>
          <a:p>
            <a:r>
              <a:rPr lang="en-IN" sz="2200" dirty="0" smtClean="0">
                <a:latin typeface="Times New Roman" pitchFamily="18" charset="0"/>
                <a:cs typeface="Times New Roman" pitchFamily="18" charset="0"/>
              </a:rPr>
              <a:t>5,00,000</a:t>
            </a:r>
            <a:endParaRPr lang="en-US" sz="2200" dirty="0"/>
          </a:p>
        </p:txBody>
      </p:sp>
      <p:sp>
        <p:nvSpPr>
          <p:cNvPr id="31" name="TextBox 30"/>
          <p:cNvSpPr txBox="1"/>
          <p:nvPr/>
        </p:nvSpPr>
        <p:spPr>
          <a:xfrm>
            <a:off x="4950822" y="1854927"/>
            <a:ext cx="1172116" cy="430887"/>
          </a:xfrm>
          <a:prstGeom prst="rect">
            <a:avLst/>
          </a:prstGeom>
          <a:noFill/>
        </p:spPr>
        <p:txBody>
          <a:bodyPr wrap="none" rtlCol="0">
            <a:spAutoFit/>
          </a:bodyPr>
          <a:lstStyle/>
          <a:p>
            <a:r>
              <a:rPr lang="en-US" sz="2200" dirty="0" smtClean="0"/>
              <a:t>5,00,000</a:t>
            </a:r>
            <a:endParaRPr lang="en-US" sz="2200" dirty="0"/>
          </a:p>
        </p:txBody>
      </p:sp>
      <p:sp>
        <p:nvSpPr>
          <p:cNvPr id="32" name="TextBox 31"/>
          <p:cNvSpPr txBox="1"/>
          <p:nvPr/>
        </p:nvSpPr>
        <p:spPr>
          <a:xfrm>
            <a:off x="6962503" y="1854925"/>
            <a:ext cx="2388795" cy="430887"/>
          </a:xfrm>
          <a:prstGeom prst="rect">
            <a:avLst/>
          </a:prstGeom>
          <a:noFill/>
        </p:spPr>
        <p:txBody>
          <a:bodyPr wrap="none" rtlCol="0">
            <a:spAutoFit/>
          </a:bodyPr>
          <a:lstStyle/>
          <a:p>
            <a:r>
              <a:rPr lang="en-US" sz="2200" dirty="0" smtClean="0"/>
              <a:t>Purchases</a:t>
            </a:r>
            <a:r>
              <a:rPr lang="en-US" dirty="0" smtClean="0"/>
              <a:t>    </a:t>
            </a:r>
            <a:r>
              <a:rPr lang="en-US" sz="2200" dirty="0" smtClean="0"/>
              <a:t>10,000</a:t>
            </a:r>
            <a:endParaRPr lang="en-US" sz="2200" dirty="0"/>
          </a:p>
        </p:txBody>
      </p:sp>
      <p:sp>
        <p:nvSpPr>
          <p:cNvPr id="24" name="TextBox 23"/>
          <p:cNvSpPr txBox="1"/>
          <p:nvPr/>
        </p:nvSpPr>
        <p:spPr>
          <a:xfrm>
            <a:off x="2076994" y="5878282"/>
            <a:ext cx="5610447" cy="400110"/>
          </a:xfrm>
          <a:prstGeom prst="rect">
            <a:avLst/>
          </a:prstGeom>
          <a:noFill/>
        </p:spPr>
        <p:txBody>
          <a:bodyPr wrap="none" rtlCol="0">
            <a:spAutoFit/>
          </a:bodyPr>
          <a:lstStyle/>
          <a:p>
            <a:r>
              <a:rPr lang="en-US" sz="2000" b="1" dirty="0" smtClean="0"/>
              <a:t>Total Tax Evasion</a:t>
            </a:r>
            <a:r>
              <a:rPr lang="en-US" sz="2000" dirty="0" smtClean="0"/>
              <a:t> : 1,29,000  -  49,000  =  </a:t>
            </a:r>
            <a:r>
              <a:rPr lang="en-US" sz="2000" b="1" dirty="0" smtClean="0"/>
              <a:t>80,000 /-</a:t>
            </a:r>
            <a:endParaRPr lang="en-US" sz="2000" b="1" dirty="0"/>
          </a:p>
        </p:txBody>
      </p:sp>
    </p:spTree>
  </p:cSld>
  <p:clrMapOvr>
    <a:masterClrMapping/>
  </p:clrMapOvr>
  <p:transition>
    <p:pull dir="ru"/>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Three-Tier Documentation</a:t>
            </a:r>
            <a:br>
              <a:rPr lang="en-US" dirty="0" smtClean="0"/>
            </a:br>
            <a:endParaRPr lang="en-US" dirty="0"/>
          </a:p>
        </p:txBody>
      </p:sp>
      <p:sp>
        <p:nvSpPr>
          <p:cNvPr id="3" name="Content Placeholder 2"/>
          <p:cNvSpPr>
            <a:spLocks noGrp="1"/>
          </p:cNvSpPr>
          <p:nvPr>
            <p:ph idx="1"/>
          </p:nvPr>
        </p:nvSpPr>
        <p:spPr>
          <a:xfrm>
            <a:off x="1776549" y="1672046"/>
            <a:ext cx="9728063" cy="4239176"/>
          </a:xfrm>
        </p:spPr>
        <p:txBody>
          <a:bodyPr>
            <a:normAutofit/>
          </a:bodyPr>
          <a:lstStyle/>
          <a:p>
            <a:r>
              <a:rPr lang="en-US" sz="2200" dirty="0" smtClean="0"/>
              <a:t>The </a:t>
            </a:r>
            <a:r>
              <a:rPr lang="en-US" sz="2200" b="1" dirty="0" smtClean="0"/>
              <a:t>BEPS</a:t>
            </a:r>
            <a:r>
              <a:rPr lang="en-US" sz="2200" dirty="0" smtClean="0"/>
              <a:t> report  recommends  that countries  adopt  a </a:t>
            </a:r>
            <a:r>
              <a:rPr lang="en-US" sz="2200" b="1" dirty="0" smtClean="0"/>
              <a:t>standardized approach </a:t>
            </a:r>
            <a:r>
              <a:rPr lang="en-US" sz="2200" dirty="0" smtClean="0"/>
              <a:t>to transfer pricing </a:t>
            </a:r>
            <a:r>
              <a:rPr lang="en-US" sz="2200" b="1" dirty="0" smtClean="0"/>
              <a:t>documentation</a:t>
            </a:r>
            <a:r>
              <a:rPr lang="en-US" sz="2000" dirty="0" smtClean="0"/>
              <a:t>.</a:t>
            </a:r>
          </a:p>
          <a:p>
            <a:endParaRPr lang="en-US" sz="2000" dirty="0"/>
          </a:p>
        </p:txBody>
      </p:sp>
      <p:graphicFrame>
        <p:nvGraphicFramePr>
          <p:cNvPr id="6" name="Diagram 5"/>
          <p:cNvGraphicFramePr/>
          <p:nvPr/>
        </p:nvGraphicFramePr>
        <p:xfrm>
          <a:off x="2416390" y="481399"/>
          <a:ext cx="8601379" cy="58144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pull dir="ru"/>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5315" y="-39188"/>
            <a:ext cx="12191999" cy="623454"/>
          </a:xfrm>
          <a:prstGeom prst="rect">
            <a:avLst/>
          </a:prstGeom>
          <a:solidFill>
            <a:srgbClr val="002060"/>
          </a:solidFill>
          <a:effectLst>
            <a:softEdge rad="63500"/>
          </a:effectLst>
        </p:spPr>
        <p:txBody>
          <a:bodyPr vert="horz" lIns="91440" tIns="45720" rIns="91440" bIns="45720" rtlCol="0" anchor="b">
            <a:noAutofit/>
          </a:bodyPr>
          <a:lstStyle>
            <a:defPPr>
              <a:defRPr lang="en-US"/>
            </a:defPPr>
            <a:lvl1pPr algn="ctr">
              <a:lnSpc>
                <a:spcPct val="90000"/>
              </a:lnSpc>
              <a:spcBef>
                <a:spcPct val="0"/>
              </a:spcBef>
              <a:buNone/>
              <a:defRPr sz="2600" b="1">
                <a:solidFill>
                  <a:srgbClr val="FF0000"/>
                </a:solidFill>
                <a:latin typeface="+mj-lt"/>
                <a:ea typeface="+mj-ea"/>
                <a:cs typeface="+mj-cs"/>
              </a:defRPr>
            </a:lvl1pPr>
          </a:lstStyle>
          <a:p>
            <a:r>
              <a:rPr lang="en-US" sz="3200" dirty="0" smtClean="0">
                <a:solidFill>
                  <a:schemeClr val="bg1"/>
                </a:solidFill>
                <a:latin typeface="Cambria" panose="02040503050406030204" pitchFamily="18" charset="0"/>
              </a:rPr>
              <a:t>Master File</a:t>
            </a:r>
            <a:endParaRPr lang="en-US" sz="3200" dirty="0">
              <a:solidFill>
                <a:schemeClr val="bg1"/>
              </a:solidFill>
              <a:latin typeface="Cambria" panose="02040503050406030204" pitchFamily="18" charset="0"/>
            </a:endParaRPr>
          </a:p>
        </p:txBody>
      </p:sp>
      <p:sp>
        <p:nvSpPr>
          <p:cNvPr id="3" name="TextBox 2"/>
          <p:cNvSpPr txBox="1"/>
          <p:nvPr/>
        </p:nvSpPr>
        <p:spPr>
          <a:xfrm>
            <a:off x="1698029" y="708178"/>
            <a:ext cx="9364712" cy="5509200"/>
          </a:xfrm>
          <a:prstGeom prst="rect">
            <a:avLst/>
          </a:prstGeom>
          <a:noFill/>
        </p:spPr>
        <p:txBody>
          <a:bodyPr wrap="square" rtlCol="0">
            <a:spAutoFit/>
          </a:bodyPr>
          <a:lstStyle/>
          <a:p>
            <a:pPr>
              <a:buFont typeface="Wingdings" pitchFamily="2" charset="2"/>
              <a:buChar char="Ø"/>
            </a:pPr>
            <a:r>
              <a:rPr lang="en-US" sz="2200" b="1" dirty="0" smtClean="0">
                <a:latin typeface="Times New Roman" pitchFamily="18" charset="0"/>
                <a:cs typeface="Times New Roman" pitchFamily="18" charset="0"/>
              </a:rPr>
              <a:t>Who is required to file?</a:t>
            </a:r>
          </a:p>
          <a:p>
            <a:pPr>
              <a:buFont typeface="Wingdings" pitchFamily="2" charset="2"/>
              <a:buChar char="Ø"/>
            </a:pPr>
            <a:r>
              <a:rPr lang="en-US" sz="2200" dirty="0" smtClean="0">
                <a:latin typeface="Times New Roman" pitchFamily="18" charset="0"/>
                <a:cs typeface="Times New Roman" pitchFamily="18" charset="0"/>
              </a:rPr>
              <a:t> </a:t>
            </a:r>
            <a:r>
              <a:rPr lang="en-US" sz="2200" b="1" dirty="0" smtClean="0">
                <a:latin typeface="Times New Roman" pitchFamily="18" charset="0"/>
                <a:cs typeface="Times New Roman" pitchFamily="18" charset="0"/>
              </a:rPr>
              <a:t>Threshold:</a:t>
            </a:r>
          </a:p>
          <a:p>
            <a:endParaRPr lang="en-US" sz="2200" b="1" dirty="0" smtClean="0">
              <a:latin typeface="Times New Roman" pitchFamily="18" charset="0"/>
              <a:cs typeface="Times New Roman" pitchFamily="18" charset="0"/>
            </a:endParaRPr>
          </a:p>
          <a:p>
            <a:r>
              <a:rPr lang="en-US" sz="2200" dirty="0" smtClean="0">
                <a:latin typeface="Times New Roman" pitchFamily="18" charset="0"/>
                <a:cs typeface="Times New Roman" pitchFamily="18" charset="0"/>
              </a:rPr>
              <a:t>Both conditions needs to be satisfied i.e., A + B</a:t>
            </a:r>
          </a:p>
          <a:p>
            <a:endParaRPr lang="en-US" sz="2200" b="1" dirty="0" smtClean="0">
              <a:latin typeface="Times New Roman" pitchFamily="18" charset="0"/>
              <a:cs typeface="Times New Roman" pitchFamily="18" charset="0"/>
            </a:endParaRPr>
          </a:p>
          <a:p>
            <a:r>
              <a:rPr lang="en-US" sz="2200" b="1" dirty="0" smtClean="0">
                <a:latin typeface="Times New Roman" pitchFamily="18" charset="0"/>
                <a:cs typeface="Times New Roman" pitchFamily="18" charset="0"/>
              </a:rPr>
              <a:t>     A. </a:t>
            </a:r>
            <a:r>
              <a:rPr lang="en-US" sz="2200" dirty="0" smtClean="0">
                <a:latin typeface="Times New Roman" pitchFamily="18" charset="0"/>
                <a:cs typeface="Times New Roman" pitchFamily="18" charset="0"/>
              </a:rPr>
              <a:t>Consolidated group revenue exceeds Rs.500 Cr</a:t>
            </a:r>
          </a:p>
          <a:p>
            <a:r>
              <a:rPr lang="en-US" sz="2200" b="1" dirty="0" smtClean="0">
                <a:latin typeface="Times New Roman" pitchFamily="18" charset="0"/>
                <a:cs typeface="Times New Roman" pitchFamily="18" charset="0"/>
              </a:rPr>
              <a:t>                                         AND</a:t>
            </a:r>
          </a:p>
          <a:p>
            <a:r>
              <a:rPr lang="en-US" sz="2200" b="1" dirty="0" smtClean="0">
                <a:latin typeface="Times New Roman" pitchFamily="18" charset="0"/>
                <a:cs typeface="Times New Roman" pitchFamily="18" charset="0"/>
              </a:rPr>
              <a:t>     B. Either</a:t>
            </a:r>
          </a:p>
          <a:p>
            <a:r>
              <a:rPr lang="en-US" sz="2200" b="1"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1. Aggregate International Transaction Value exceeds Rs.50 Cr</a:t>
            </a:r>
          </a:p>
          <a:p>
            <a:r>
              <a:rPr lang="en-US" sz="2200" dirty="0" smtClean="0">
                <a:latin typeface="Times New Roman" pitchFamily="18" charset="0"/>
                <a:cs typeface="Times New Roman" pitchFamily="18" charset="0"/>
              </a:rPr>
              <a:t>                                          </a:t>
            </a:r>
            <a:r>
              <a:rPr lang="en-US" sz="2200" b="1" dirty="0" smtClean="0">
                <a:latin typeface="Times New Roman" pitchFamily="18" charset="0"/>
                <a:cs typeface="Times New Roman" pitchFamily="18" charset="0"/>
              </a:rPr>
              <a:t> OR</a:t>
            </a:r>
          </a:p>
          <a:p>
            <a:r>
              <a:rPr lang="en-US" sz="2200" b="1"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2. International transaction value in respect of Intangible property exceeds    		 Rs.10Cr   </a:t>
            </a:r>
          </a:p>
          <a:p>
            <a:endParaRPr lang="en-US" sz="2200" b="1" dirty="0" smtClean="0">
              <a:latin typeface="Times New Roman" pitchFamily="18" charset="0"/>
              <a:cs typeface="Times New Roman" pitchFamily="18" charset="0"/>
            </a:endParaRPr>
          </a:p>
          <a:p>
            <a:endParaRPr lang="en-US" sz="2200" b="1" dirty="0" smtClean="0">
              <a:latin typeface="Times New Roman" pitchFamily="18" charset="0"/>
              <a:cs typeface="Times New Roman" pitchFamily="18" charset="0"/>
            </a:endParaRPr>
          </a:p>
          <a:p>
            <a:pPr>
              <a:buFont typeface="Wingdings" pitchFamily="2" charset="2"/>
              <a:buChar char="Ø"/>
            </a:pPr>
            <a:r>
              <a:rPr lang="en-US" sz="2200" b="1" dirty="0" smtClean="0">
                <a:latin typeface="Times New Roman" pitchFamily="18" charset="0"/>
                <a:cs typeface="Times New Roman" pitchFamily="18" charset="0"/>
              </a:rPr>
              <a:t> Due Date</a:t>
            </a:r>
          </a:p>
          <a:p>
            <a:r>
              <a:rPr lang="en-US" sz="2200" b="1"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Before due date U/s 139(1)</a:t>
            </a:r>
            <a:endParaRPr lang="en-US" sz="2200" b="1" dirty="0">
              <a:latin typeface="Times New Roman" pitchFamily="18" charset="0"/>
              <a:cs typeface="Times New Roman" pitchFamily="18" charset="0"/>
            </a:endParaRPr>
          </a:p>
        </p:txBody>
      </p:sp>
    </p:spTree>
  </p:cSld>
  <p:clrMapOvr>
    <a:masterClrMapping/>
  </p:clrMapOvr>
  <p:transition>
    <p:pull dir="ru"/>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5315" y="-52251"/>
            <a:ext cx="12191999" cy="623454"/>
          </a:xfrm>
          <a:prstGeom prst="rect">
            <a:avLst/>
          </a:prstGeom>
          <a:solidFill>
            <a:srgbClr val="002060"/>
          </a:solidFill>
          <a:effectLst>
            <a:softEdge rad="63500"/>
          </a:effectLst>
        </p:spPr>
        <p:txBody>
          <a:bodyPr vert="horz" lIns="91440" tIns="45720" rIns="91440" bIns="45720" rtlCol="0" anchor="b">
            <a:noAutofit/>
          </a:bodyPr>
          <a:lstStyle>
            <a:defPPr>
              <a:defRPr lang="en-US"/>
            </a:defPPr>
            <a:lvl1pPr algn="ctr">
              <a:lnSpc>
                <a:spcPct val="90000"/>
              </a:lnSpc>
              <a:spcBef>
                <a:spcPct val="0"/>
              </a:spcBef>
              <a:buNone/>
              <a:defRPr sz="2600" b="1">
                <a:solidFill>
                  <a:srgbClr val="FF0000"/>
                </a:solidFill>
                <a:latin typeface="+mj-lt"/>
                <a:ea typeface="+mj-ea"/>
                <a:cs typeface="+mj-cs"/>
              </a:defRPr>
            </a:lvl1pPr>
          </a:lstStyle>
          <a:p>
            <a:r>
              <a:rPr lang="en-US" sz="3200" dirty="0" smtClean="0">
                <a:solidFill>
                  <a:schemeClr val="bg1"/>
                </a:solidFill>
                <a:latin typeface="Cambria" panose="02040503050406030204" pitchFamily="18" charset="0"/>
              </a:rPr>
              <a:t>Country By Country Report</a:t>
            </a:r>
            <a:endParaRPr lang="en-US" sz="3200" dirty="0">
              <a:solidFill>
                <a:schemeClr val="bg1"/>
              </a:solidFill>
              <a:latin typeface="Cambria" panose="02040503050406030204" pitchFamily="18" charset="0"/>
            </a:endParaRPr>
          </a:p>
        </p:txBody>
      </p:sp>
      <p:sp>
        <p:nvSpPr>
          <p:cNvPr id="3" name="TextBox 2"/>
          <p:cNvSpPr txBox="1"/>
          <p:nvPr/>
        </p:nvSpPr>
        <p:spPr>
          <a:xfrm>
            <a:off x="1988838" y="1146319"/>
            <a:ext cx="9673510" cy="4493538"/>
          </a:xfrm>
          <a:prstGeom prst="rect">
            <a:avLst/>
          </a:prstGeom>
          <a:noFill/>
        </p:spPr>
        <p:txBody>
          <a:bodyPr wrap="square" rtlCol="0">
            <a:spAutoFit/>
          </a:bodyPr>
          <a:lstStyle/>
          <a:p>
            <a:pPr>
              <a:buFont typeface="Wingdings" pitchFamily="2" charset="2"/>
              <a:buChar char="Ø"/>
            </a:pPr>
            <a:r>
              <a:rPr lang="en-US" sz="2200" b="1" dirty="0" smtClean="0">
                <a:latin typeface="Times New Roman" pitchFamily="18" charset="0"/>
                <a:cs typeface="Times New Roman" pitchFamily="18" charset="0"/>
              </a:rPr>
              <a:t>Who is required to file?</a:t>
            </a:r>
          </a:p>
          <a:p>
            <a:endParaRPr lang="en-US" sz="2200" dirty="0" smtClean="0">
              <a:latin typeface="Times New Roman" pitchFamily="18" charset="0"/>
              <a:cs typeface="Times New Roman" pitchFamily="18" charset="0"/>
            </a:endParaRPr>
          </a:p>
          <a:p>
            <a:pPr>
              <a:buFont typeface="Wingdings" pitchFamily="2" charset="2"/>
              <a:buChar char="Ø"/>
            </a:pPr>
            <a:r>
              <a:rPr lang="en-US" sz="2200" dirty="0" smtClean="0">
                <a:latin typeface="Times New Roman" pitchFamily="18" charset="0"/>
                <a:cs typeface="Times New Roman" pitchFamily="18" charset="0"/>
              </a:rPr>
              <a:t> </a:t>
            </a:r>
            <a:r>
              <a:rPr lang="en-US" sz="2200" b="1" dirty="0" smtClean="0">
                <a:latin typeface="Times New Roman" pitchFamily="18" charset="0"/>
                <a:cs typeface="Times New Roman" pitchFamily="18" charset="0"/>
              </a:rPr>
              <a:t>Threshold Limit</a:t>
            </a:r>
          </a:p>
          <a:p>
            <a:r>
              <a:rPr lang="en-US" sz="2200" dirty="0" smtClean="0">
                <a:latin typeface="Times New Roman" pitchFamily="18" charset="0"/>
                <a:cs typeface="Times New Roman" pitchFamily="18" charset="0"/>
              </a:rPr>
              <a:t>    Consolidated Group revenue of the </a:t>
            </a:r>
            <a:r>
              <a:rPr lang="en-US" sz="2200" dirty="0" err="1" smtClean="0">
                <a:latin typeface="Times New Roman" pitchFamily="18" charset="0"/>
                <a:cs typeface="Times New Roman" pitchFamily="18" charset="0"/>
              </a:rPr>
              <a:t>preceeding</a:t>
            </a:r>
            <a:r>
              <a:rPr lang="en-US" sz="2200" dirty="0" smtClean="0">
                <a:latin typeface="Times New Roman" pitchFamily="18" charset="0"/>
                <a:cs typeface="Times New Roman" pitchFamily="18" charset="0"/>
              </a:rPr>
              <a:t> FY must exceed Rs.5500 Cr</a:t>
            </a:r>
          </a:p>
          <a:p>
            <a:endParaRPr lang="en-US" sz="2200" dirty="0" smtClean="0">
              <a:latin typeface="Times New Roman" pitchFamily="18" charset="0"/>
              <a:cs typeface="Times New Roman" pitchFamily="18" charset="0"/>
            </a:endParaRPr>
          </a:p>
          <a:p>
            <a:pPr>
              <a:buFont typeface="Wingdings" pitchFamily="2" charset="2"/>
              <a:buChar char="Ø"/>
            </a:pPr>
            <a:r>
              <a:rPr lang="en-US" sz="2200" dirty="0" smtClean="0">
                <a:latin typeface="Times New Roman" pitchFamily="18" charset="0"/>
                <a:cs typeface="Times New Roman" pitchFamily="18" charset="0"/>
              </a:rPr>
              <a:t> </a:t>
            </a:r>
            <a:r>
              <a:rPr lang="en-US" sz="2200" b="1" dirty="0" smtClean="0">
                <a:latin typeface="Times New Roman" pitchFamily="18" charset="0"/>
                <a:cs typeface="Times New Roman" pitchFamily="18" charset="0"/>
              </a:rPr>
              <a:t>Details required to be furnished:</a:t>
            </a:r>
          </a:p>
          <a:p>
            <a:pPr>
              <a:buFont typeface="Wingdings" pitchFamily="2" charset="2"/>
              <a:buChar char="ü"/>
            </a:pPr>
            <a:r>
              <a:rPr lang="en-US" sz="2200" dirty="0" smtClean="0">
                <a:latin typeface="Times New Roman" pitchFamily="18" charset="0"/>
                <a:cs typeface="Times New Roman" pitchFamily="18" charset="0"/>
              </a:rPr>
              <a:t> Details of group revenue, profit/loss before tax, amount of tax paid, capital and accumulated earnings, No. of employees and tangible assets</a:t>
            </a:r>
          </a:p>
          <a:p>
            <a:pPr>
              <a:buFont typeface="Wingdings" pitchFamily="2" charset="2"/>
              <a:buChar char="ü"/>
            </a:pPr>
            <a:r>
              <a:rPr lang="en-US" sz="2200" dirty="0" smtClean="0">
                <a:latin typeface="Times New Roman" pitchFamily="18" charset="0"/>
                <a:cs typeface="Times New Roman" pitchFamily="18" charset="0"/>
              </a:rPr>
              <a:t> Details of each entity of Multinational group.</a:t>
            </a:r>
          </a:p>
          <a:p>
            <a:endParaRPr lang="en-US" sz="2200" dirty="0" smtClean="0">
              <a:latin typeface="Times New Roman" pitchFamily="18" charset="0"/>
              <a:cs typeface="Times New Roman" pitchFamily="18" charset="0"/>
            </a:endParaRPr>
          </a:p>
          <a:p>
            <a:pPr>
              <a:buFont typeface="Wingdings" pitchFamily="2" charset="2"/>
              <a:buChar char="Ø"/>
            </a:pPr>
            <a:r>
              <a:rPr lang="en-US" sz="2200" dirty="0" smtClean="0">
                <a:latin typeface="Times New Roman" pitchFamily="18" charset="0"/>
                <a:cs typeface="Times New Roman" pitchFamily="18" charset="0"/>
              </a:rPr>
              <a:t> </a:t>
            </a:r>
            <a:r>
              <a:rPr lang="en-US" sz="2200" b="1" dirty="0" smtClean="0">
                <a:latin typeface="Times New Roman" pitchFamily="18" charset="0"/>
                <a:cs typeface="Times New Roman" pitchFamily="18" charset="0"/>
              </a:rPr>
              <a:t>Due</a:t>
            </a:r>
            <a:r>
              <a:rPr lang="en-US" sz="2200" dirty="0" smtClean="0">
                <a:latin typeface="Times New Roman" pitchFamily="18" charset="0"/>
                <a:cs typeface="Times New Roman" pitchFamily="18" charset="0"/>
              </a:rPr>
              <a:t> date</a:t>
            </a:r>
          </a:p>
          <a:p>
            <a:r>
              <a:rPr lang="en-US" sz="2200" dirty="0" smtClean="0">
                <a:latin typeface="Times New Roman" pitchFamily="18" charset="0"/>
                <a:cs typeface="Times New Roman" pitchFamily="18" charset="0"/>
              </a:rPr>
              <a:t>    Within 12 months from the end of the Accounting year.</a:t>
            </a:r>
          </a:p>
          <a:p>
            <a:pPr>
              <a:buFont typeface="Wingdings" pitchFamily="2" charset="2"/>
              <a:buChar char="ü"/>
            </a:pPr>
            <a:endParaRPr lang="en-US" sz="2200" b="1" dirty="0" smtClean="0">
              <a:latin typeface="Times New Roman (Body)"/>
            </a:endParaRPr>
          </a:p>
        </p:txBody>
      </p:sp>
    </p:spTree>
  </p:cSld>
  <p:clrMapOvr>
    <a:masterClrMapping/>
  </p:clrMapOvr>
  <p:transition>
    <p:pull dir="ru"/>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19794" y="1489165"/>
            <a:ext cx="9705703" cy="1015663"/>
          </a:xfrm>
          <a:prstGeom prst="rect">
            <a:avLst/>
          </a:prstGeom>
          <a:noFill/>
        </p:spPr>
        <p:txBody>
          <a:bodyPr wrap="square" rtlCol="0">
            <a:spAutoFit/>
          </a:bodyPr>
          <a:lstStyle/>
          <a:p>
            <a:r>
              <a:rPr lang="en-US" sz="6000" b="1" dirty="0" smtClean="0">
                <a:solidFill>
                  <a:srgbClr val="002060"/>
                </a:solidFill>
              </a:rPr>
              <a:t>     THANK YOU</a:t>
            </a:r>
            <a:endParaRPr lang="en-US" sz="6000" b="1" dirty="0">
              <a:solidFill>
                <a:srgbClr val="002060"/>
              </a:solidFill>
            </a:endParaRPr>
          </a:p>
        </p:txBody>
      </p:sp>
      <p:pic>
        <p:nvPicPr>
          <p:cNvPr id="3" name="Picture 2" descr="relieved-smiley.png"/>
          <p:cNvPicPr>
            <a:picLocks noChangeAspect="1"/>
          </p:cNvPicPr>
          <p:nvPr/>
        </p:nvPicPr>
        <p:blipFill>
          <a:blip r:embed="rId2"/>
          <a:stretch>
            <a:fillRect/>
          </a:stretch>
        </p:blipFill>
        <p:spPr>
          <a:xfrm>
            <a:off x="7234645" y="3187336"/>
            <a:ext cx="3810000" cy="3074126"/>
          </a:xfrm>
          <a:prstGeom prst="rect">
            <a:avLst/>
          </a:prstGeom>
        </p:spPr>
      </p:pic>
    </p:spTree>
  </p:cSld>
  <p:clrMapOvr>
    <a:masterClrMapping/>
  </p:clrMapOvr>
  <p:transition>
    <p:pull dir="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000" dirty="0" smtClean="0">
                <a:latin typeface="Times New Roman (Body)"/>
              </a:rPr>
              <a:t>What is Transfer Pricing??	</a:t>
            </a:r>
            <a:endParaRPr lang="en-IN" sz="4000" dirty="0">
              <a:latin typeface="Times New Roman (Body)"/>
            </a:endParaRPr>
          </a:p>
        </p:txBody>
      </p:sp>
      <p:sp>
        <p:nvSpPr>
          <p:cNvPr id="3" name="Content Placeholder 2"/>
          <p:cNvSpPr>
            <a:spLocks noGrp="1"/>
          </p:cNvSpPr>
          <p:nvPr>
            <p:ph idx="1"/>
          </p:nvPr>
        </p:nvSpPr>
        <p:spPr>
          <a:xfrm>
            <a:off x="1899040" y="1766912"/>
            <a:ext cx="9778299" cy="1590885"/>
          </a:xfrm>
        </p:spPr>
        <p:txBody>
          <a:bodyPr>
            <a:normAutofit/>
          </a:bodyPr>
          <a:lstStyle/>
          <a:p>
            <a:r>
              <a:rPr lang="en-IN" sz="2200" b="1" dirty="0" smtClean="0">
                <a:solidFill>
                  <a:schemeClr val="tx1"/>
                </a:solidFill>
              </a:rPr>
              <a:t>Transfer Price:</a:t>
            </a:r>
          </a:p>
          <a:p>
            <a:pPr>
              <a:buNone/>
            </a:pPr>
            <a:r>
              <a:rPr lang="en-IN" sz="2200" b="1" dirty="0" smtClean="0">
                <a:solidFill>
                  <a:schemeClr val="tx1"/>
                </a:solidFill>
              </a:rPr>
              <a:t> 			</a:t>
            </a:r>
            <a:r>
              <a:rPr lang="en-IN" sz="2200" dirty="0" smtClean="0">
                <a:solidFill>
                  <a:schemeClr val="tx1"/>
                </a:solidFill>
              </a:rPr>
              <a:t>Is the price at which goods, services, intangibles are transferred to another entity</a:t>
            </a:r>
            <a:r>
              <a:rPr lang="en-IN" sz="3200" dirty="0" smtClean="0">
                <a:solidFill>
                  <a:schemeClr val="tx1"/>
                </a:solidFill>
              </a:rPr>
              <a:t>.</a:t>
            </a:r>
          </a:p>
          <a:p>
            <a:pPr lvl="1">
              <a:buNone/>
            </a:pPr>
            <a:endParaRPr lang="en-IN" sz="3200" dirty="0">
              <a:solidFill>
                <a:schemeClr val="tx1"/>
              </a:solidFill>
            </a:endParaRPr>
          </a:p>
          <a:p>
            <a:pPr lvl="1"/>
            <a:endParaRPr lang="en-IN" sz="3200" dirty="0" smtClean="0">
              <a:solidFill>
                <a:schemeClr val="tx1"/>
              </a:solidFill>
            </a:endParaRPr>
          </a:p>
        </p:txBody>
      </p:sp>
      <p:sp>
        <p:nvSpPr>
          <p:cNvPr id="4" name="TextBox 3"/>
          <p:cNvSpPr txBox="1"/>
          <p:nvPr/>
        </p:nvSpPr>
        <p:spPr>
          <a:xfrm>
            <a:off x="1948722" y="3156935"/>
            <a:ext cx="9521966" cy="1882567"/>
          </a:xfrm>
          <a:prstGeom prst="rect">
            <a:avLst/>
          </a:prstGeom>
          <a:noFill/>
        </p:spPr>
        <p:txBody>
          <a:bodyPr wrap="square" rtlCol="0">
            <a:spAutoFit/>
          </a:bodyPr>
          <a:lstStyle/>
          <a:p>
            <a:pPr>
              <a:spcBef>
                <a:spcPts val="1000"/>
              </a:spcBef>
              <a:buClr>
                <a:schemeClr val="tx2"/>
              </a:buClr>
              <a:buFont typeface="Wingdings 3" pitchFamily="18" charset="2"/>
              <a:buChar char="´"/>
            </a:pPr>
            <a:r>
              <a:rPr lang="en-US" sz="2200" b="1" dirty="0" smtClean="0"/>
              <a:t>Transfer Price in Tax:</a:t>
            </a:r>
          </a:p>
          <a:p>
            <a:pPr lvl="1">
              <a:spcBef>
                <a:spcPts val="1000"/>
              </a:spcBef>
              <a:buClr>
                <a:schemeClr val="tx2"/>
              </a:buClr>
            </a:pPr>
            <a:r>
              <a:rPr lang="en-US" sz="2200" dirty="0" smtClean="0"/>
              <a:t>	Is the price at which goods, services, intangibles are transferred to another </a:t>
            </a:r>
            <a:r>
              <a:rPr lang="en-US" sz="2200" b="1" dirty="0" smtClean="0"/>
              <a:t>entity being an Associate Enterprise</a:t>
            </a:r>
            <a:r>
              <a:rPr lang="en-US" sz="3200" dirty="0" smtClean="0"/>
              <a:t>.</a:t>
            </a:r>
          </a:p>
          <a:p>
            <a:pPr lvl="1">
              <a:buClr>
                <a:schemeClr val="tx2"/>
              </a:buClr>
              <a:buFont typeface="Wingdings 3" pitchFamily="18" charset="2"/>
              <a:buChar char="´"/>
            </a:pPr>
            <a:endParaRPr lang="en-US" sz="3200" dirty="0"/>
          </a:p>
        </p:txBody>
      </p:sp>
    </p:spTree>
    <p:extLst>
      <p:ext uri="{BB962C8B-B14F-4D97-AF65-F5344CB8AC3E}">
        <p14:creationId xmlns="" xmlns:p14="http://schemas.microsoft.com/office/powerpoint/2010/main" val="1341101503"/>
      </p:ext>
    </p:extLst>
  </p:cSld>
  <p:clrMapOvr>
    <a:masterClrMapping/>
  </p:clrMapOvr>
  <p:transition>
    <p:pull dir="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Sec 92 – Charging Section</a:t>
            </a:r>
            <a:endParaRPr lang="en-IN" dirty="0"/>
          </a:p>
        </p:txBody>
      </p:sp>
      <p:sp>
        <p:nvSpPr>
          <p:cNvPr id="3" name="Content Placeholder 2"/>
          <p:cNvSpPr>
            <a:spLocks noGrp="1"/>
          </p:cNvSpPr>
          <p:nvPr>
            <p:ph idx="1"/>
          </p:nvPr>
        </p:nvSpPr>
        <p:spPr>
          <a:xfrm>
            <a:off x="1269849" y="1592235"/>
            <a:ext cx="9663762" cy="4528463"/>
          </a:xfrm>
        </p:spPr>
        <p:txBody>
          <a:bodyPr>
            <a:normAutofit/>
          </a:bodyPr>
          <a:lstStyle/>
          <a:p>
            <a:r>
              <a:rPr lang="en-IN" sz="2200" dirty="0" smtClean="0">
                <a:solidFill>
                  <a:schemeClr val="tx1"/>
                </a:solidFill>
              </a:rPr>
              <a:t>Computation of Income from </a:t>
            </a:r>
            <a:r>
              <a:rPr lang="en-IN" sz="2200" b="1" dirty="0" smtClean="0">
                <a:solidFill>
                  <a:schemeClr val="tx1"/>
                </a:solidFill>
              </a:rPr>
              <a:t>International Transaction </a:t>
            </a:r>
            <a:r>
              <a:rPr lang="en-IN" sz="2200" dirty="0" smtClean="0">
                <a:solidFill>
                  <a:schemeClr val="tx1"/>
                </a:solidFill>
              </a:rPr>
              <a:t>having regard to </a:t>
            </a:r>
            <a:r>
              <a:rPr lang="en-IN" sz="2200" b="1" dirty="0" smtClean="0">
                <a:solidFill>
                  <a:schemeClr val="tx1"/>
                </a:solidFill>
              </a:rPr>
              <a:t>Arm’s length price</a:t>
            </a:r>
            <a:r>
              <a:rPr lang="en-IN" sz="2200" dirty="0" smtClean="0">
                <a:solidFill>
                  <a:schemeClr val="tx1"/>
                </a:solidFill>
              </a:rPr>
              <a:t>.</a:t>
            </a:r>
          </a:p>
          <a:p>
            <a:endParaRPr lang="en-IN" sz="2200" dirty="0">
              <a:solidFill>
                <a:schemeClr val="tx1"/>
              </a:solidFill>
            </a:endParaRPr>
          </a:p>
          <a:p>
            <a:pPr lvl="1">
              <a:buNone/>
            </a:pPr>
            <a:r>
              <a:rPr lang="en-IN" sz="2200" dirty="0" smtClean="0">
                <a:solidFill>
                  <a:schemeClr val="tx1"/>
                </a:solidFill>
              </a:rPr>
              <a:t>				International Transaction – Section 92B</a:t>
            </a:r>
          </a:p>
          <a:p>
            <a:pPr>
              <a:buNone/>
            </a:pPr>
            <a:endParaRPr lang="en-IN" sz="2200" dirty="0" smtClean="0">
              <a:solidFill>
                <a:schemeClr val="tx1"/>
              </a:solidFill>
            </a:endParaRPr>
          </a:p>
          <a:p>
            <a:pPr lvl="1">
              <a:buNone/>
            </a:pPr>
            <a:r>
              <a:rPr lang="en-IN" sz="2200" dirty="0" smtClean="0">
                <a:solidFill>
                  <a:schemeClr val="tx1"/>
                </a:solidFill>
              </a:rPr>
              <a:t>				Associate Enterprise – Section 92A</a:t>
            </a:r>
          </a:p>
          <a:p>
            <a:pPr>
              <a:buNone/>
            </a:pPr>
            <a:endParaRPr lang="en-IN" sz="2200" dirty="0">
              <a:solidFill>
                <a:schemeClr val="tx1"/>
              </a:solidFill>
            </a:endParaRPr>
          </a:p>
          <a:p>
            <a:pPr lvl="1">
              <a:buNone/>
            </a:pPr>
            <a:r>
              <a:rPr lang="en-IN" sz="2200" dirty="0" smtClean="0">
                <a:solidFill>
                  <a:schemeClr val="tx1"/>
                </a:solidFill>
              </a:rPr>
              <a:t>				Arm’s Length Price – Section 92C (computation)</a:t>
            </a:r>
            <a:endParaRPr lang="en-IN" sz="2200" dirty="0">
              <a:solidFill>
                <a:schemeClr val="tx1"/>
              </a:solidFill>
            </a:endParaRPr>
          </a:p>
        </p:txBody>
      </p:sp>
      <p:sp>
        <p:nvSpPr>
          <p:cNvPr id="8" name="Down Arrow 7"/>
          <p:cNvSpPr/>
          <p:nvPr/>
        </p:nvSpPr>
        <p:spPr>
          <a:xfrm>
            <a:off x="5146323" y="3284773"/>
            <a:ext cx="250137" cy="657640"/>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b="1">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9" name="Down Arrow 8"/>
          <p:cNvSpPr/>
          <p:nvPr/>
        </p:nvSpPr>
        <p:spPr>
          <a:xfrm>
            <a:off x="5132847" y="4245215"/>
            <a:ext cx="263613" cy="596608"/>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Tree>
    <p:extLst>
      <p:ext uri="{BB962C8B-B14F-4D97-AF65-F5344CB8AC3E}">
        <p14:creationId xmlns="" xmlns:p14="http://schemas.microsoft.com/office/powerpoint/2010/main" val="3850076319"/>
      </p:ext>
    </p:extLst>
  </p:cSld>
  <p:clrMapOvr>
    <a:masterClrMapping/>
  </p:clrMapOvr>
  <p:transition>
    <p:pull dir="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92926" y="624110"/>
            <a:ext cx="8911687" cy="856347"/>
          </a:xfrm>
        </p:spPr>
        <p:txBody>
          <a:bodyPr/>
          <a:lstStyle/>
          <a:p>
            <a:r>
              <a:rPr lang="en-IN" dirty="0" smtClean="0"/>
              <a:t>Section 92B – International Transaction </a:t>
            </a:r>
            <a:endParaRPr lang="en-IN" dirty="0"/>
          </a:p>
        </p:txBody>
      </p:sp>
      <p:sp>
        <p:nvSpPr>
          <p:cNvPr id="5" name="Content Placeholder 4"/>
          <p:cNvSpPr>
            <a:spLocks noGrp="1"/>
          </p:cNvSpPr>
          <p:nvPr>
            <p:ph idx="1"/>
          </p:nvPr>
        </p:nvSpPr>
        <p:spPr>
          <a:xfrm>
            <a:off x="1655046" y="1460184"/>
            <a:ext cx="9849983" cy="1146628"/>
          </a:xfrm>
        </p:spPr>
        <p:txBody>
          <a:bodyPr>
            <a:noAutofit/>
          </a:bodyPr>
          <a:lstStyle/>
          <a:p>
            <a:r>
              <a:rPr lang="en-GB" sz="2200" b="1" dirty="0">
                <a:solidFill>
                  <a:schemeClr val="tx1"/>
                </a:solidFill>
              </a:rPr>
              <a:t>Transactions</a:t>
            </a:r>
            <a:r>
              <a:rPr lang="en-GB" sz="2200" dirty="0">
                <a:solidFill>
                  <a:schemeClr val="tx1"/>
                </a:solidFill>
              </a:rPr>
              <a:t> between two or more </a:t>
            </a:r>
            <a:r>
              <a:rPr lang="en-GB" sz="2200" b="1" dirty="0">
                <a:solidFill>
                  <a:schemeClr val="tx1"/>
                </a:solidFill>
              </a:rPr>
              <a:t>AE</a:t>
            </a:r>
            <a:r>
              <a:rPr lang="en-GB" sz="2200" dirty="0">
                <a:solidFill>
                  <a:schemeClr val="tx1"/>
                </a:solidFill>
              </a:rPr>
              <a:t>’s either or both of whom are </a:t>
            </a:r>
            <a:r>
              <a:rPr lang="en-GB" sz="2200" dirty="0" smtClean="0">
                <a:solidFill>
                  <a:schemeClr val="tx1"/>
                </a:solidFill>
              </a:rPr>
              <a:t>Non-Residents</a:t>
            </a:r>
          </a:p>
          <a:p>
            <a:pPr>
              <a:buNone/>
            </a:pPr>
            <a:endParaRPr lang="en-IN" sz="2200" dirty="0"/>
          </a:p>
        </p:txBody>
      </p:sp>
      <p:graphicFrame>
        <p:nvGraphicFramePr>
          <p:cNvPr id="6" name="Table 5"/>
          <p:cNvGraphicFramePr>
            <a:graphicFrameLocks noGrp="1"/>
          </p:cNvGraphicFramePr>
          <p:nvPr>
            <p:extLst>
              <p:ext uri="{D42A27DB-BD31-4B8C-83A1-F6EECF244321}">
                <p14:modId xmlns="" xmlns:p14="http://schemas.microsoft.com/office/powerpoint/2010/main" val="453482913"/>
              </p:ext>
            </p:extLst>
          </p:nvPr>
        </p:nvGraphicFramePr>
        <p:xfrm>
          <a:off x="2074355" y="2428406"/>
          <a:ext cx="9143997" cy="2428408"/>
        </p:xfrm>
        <a:graphic>
          <a:graphicData uri="http://schemas.openxmlformats.org/drawingml/2006/table">
            <a:tbl>
              <a:tblPr firstRow="1" bandRow="1">
                <a:tableStyleId>{BC89EF96-8CEA-46FF-86C4-4CE0E7609802}</a:tableStyleId>
              </a:tblPr>
              <a:tblGrid>
                <a:gridCol w="3047999"/>
                <a:gridCol w="3047999"/>
                <a:gridCol w="3047999"/>
              </a:tblGrid>
              <a:tr h="705973">
                <a:tc rowSpan="2">
                  <a:txBody>
                    <a:bodyPr/>
                    <a:lstStyle/>
                    <a:p>
                      <a:pPr algn="ctr"/>
                      <a:r>
                        <a:rPr lang="en-IN" sz="2200" dirty="0" smtClean="0"/>
                        <a:t>Transaction By</a:t>
                      </a:r>
                      <a:endParaRPr lang="en-IN" sz="2200" dirty="0"/>
                    </a:p>
                  </a:txBody>
                  <a:tcPr marT="540000"/>
                </a:tc>
                <a:tc gridSpan="2">
                  <a:txBody>
                    <a:bodyPr/>
                    <a:lstStyle/>
                    <a:p>
                      <a:pPr algn="ctr"/>
                      <a:r>
                        <a:rPr lang="en-IN" sz="2200" dirty="0" smtClean="0"/>
                        <a:t>Transaction With</a:t>
                      </a:r>
                      <a:endParaRPr lang="en-IN" sz="2200" dirty="0"/>
                    </a:p>
                  </a:txBody>
                  <a:tcPr marT="180000"/>
                </a:tc>
                <a:tc hMerge="1">
                  <a:txBody>
                    <a:bodyPr/>
                    <a:lstStyle/>
                    <a:p>
                      <a:endParaRPr lang="en-IN" dirty="0"/>
                    </a:p>
                  </a:txBody>
                  <a:tcPr/>
                </a:tc>
              </a:tr>
              <a:tr h="574145">
                <a:tc vMerge="1">
                  <a:txBody>
                    <a:bodyPr/>
                    <a:lstStyle/>
                    <a:p>
                      <a:endParaRPr lang="en-IN" dirty="0"/>
                    </a:p>
                  </a:txBody>
                  <a:tcPr/>
                </a:tc>
                <a:tc>
                  <a:txBody>
                    <a:bodyPr/>
                    <a:lstStyle/>
                    <a:p>
                      <a:pPr algn="ctr"/>
                      <a:r>
                        <a:rPr lang="en-IN" sz="2200" dirty="0" smtClean="0"/>
                        <a:t>Resident</a:t>
                      </a:r>
                      <a:endParaRPr lang="en-IN" sz="2200" dirty="0"/>
                    </a:p>
                  </a:txBody>
                  <a:tcPr/>
                </a:tc>
                <a:tc>
                  <a:txBody>
                    <a:bodyPr/>
                    <a:lstStyle/>
                    <a:p>
                      <a:pPr algn="ctr"/>
                      <a:r>
                        <a:rPr lang="en-IN" sz="2200" dirty="0" smtClean="0"/>
                        <a:t>Non-Resident</a:t>
                      </a:r>
                      <a:endParaRPr lang="en-IN" sz="2200" dirty="0"/>
                    </a:p>
                  </a:txBody>
                  <a:tcPr/>
                </a:tc>
              </a:tr>
              <a:tr h="574145">
                <a:tc>
                  <a:txBody>
                    <a:bodyPr/>
                    <a:lstStyle/>
                    <a:p>
                      <a:r>
                        <a:rPr lang="en-IN" sz="2200" dirty="0" smtClean="0"/>
                        <a:t>Resident</a:t>
                      </a:r>
                    </a:p>
                  </a:txBody>
                  <a:tcPr/>
                </a:tc>
                <a:tc>
                  <a:txBody>
                    <a:bodyPr/>
                    <a:lstStyle/>
                    <a:p>
                      <a:pPr algn="ctr"/>
                      <a:r>
                        <a:rPr lang="en-IN" sz="2200" dirty="0" smtClean="0">
                          <a:latin typeface="Wingdings 2" pitchFamily="18" charset="2"/>
                        </a:rPr>
                        <a:t>   O </a:t>
                      </a:r>
                      <a:r>
                        <a:rPr lang="en-IN" sz="2200" dirty="0" smtClean="0">
                          <a:latin typeface="+mn-lt"/>
                        </a:rPr>
                        <a:t>(Note)</a:t>
                      </a:r>
                      <a:endParaRPr lang="en-IN" sz="2200" dirty="0">
                        <a:latin typeface="+mn-lt"/>
                      </a:endParaRPr>
                    </a:p>
                  </a:txBody>
                  <a:tcPr/>
                </a:tc>
                <a:tc>
                  <a:txBody>
                    <a:bodyPr/>
                    <a:lstStyle/>
                    <a:p>
                      <a:pPr algn="ctr"/>
                      <a:r>
                        <a:rPr lang="en-IN" sz="2200" dirty="0" smtClean="0">
                          <a:latin typeface="Wingdings 2" pitchFamily="18" charset="2"/>
                        </a:rPr>
                        <a:t>P</a:t>
                      </a:r>
                      <a:endParaRPr lang="en-IN" sz="2200" dirty="0">
                        <a:latin typeface="Wingdings 2" pitchFamily="18" charset="2"/>
                      </a:endParaRPr>
                    </a:p>
                  </a:txBody>
                  <a:tcPr/>
                </a:tc>
              </a:tr>
              <a:tr h="574145">
                <a:tc>
                  <a:txBody>
                    <a:bodyPr/>
                    <a:lstStyle/>
                    <a:p>
                      <a:r>
                        <a:rPr lang="en-IN" sz="2200" dirty="0" smtClean="0"/>
                        <a:t>Non-resident</a:t>
                      </a:r>
                    </a:p>
                  </a:txBody>
                  <a:tcPr/>
                </a:tc>
                <a:tc>
                  <a:txBody>
                    <a:bodyPr/>
                    <a:lstStyle/>
                    <a:p>
                      <a:pPr algn="ctr"/>
                      <a:r>
                        <a:rPr lang="en-IN" sz="2200" dirty="0" smtClean="0">
                          <a:latin typeface="Wingdings 2" pitchFamily="18" charset="2"/>
                        </a:rPr>
                        <a:t>P</a:t>
                      </a:r>
                      <a:endParaRPr lang="en-IN" sz="2200" dirty="0">
                        <a:latin typeface="Wingdings 2" pitchFamily="18" charset="2"/>
                      </a:endParaRPr>
                    </a:p>
                  </a:txBody>
                  <a:tcPr/>
                </a:tc>
                <a:tc>
                  <a:txBody>
                    <a:bodyPr/>
                    <a:lstStyle/>
                    <a:p>
                      <a:pPr algn="ctr"/>
                      <a:r>
                        <a:rPr lang="en-IN" sz="2200" dirty="0" smtClean="0">
                          <a:latin typeface="Wingdings 2" pitchFamily="18" charset="2"/>
                        </a:rPr>
                        <a:t>P</a:t>
                      </a:r>
                      <a:endParaRPr lang="en-IN" sz="2200" dirty="0">
                        <a:latin typeface="Wingdings 2" pitchFamily="18" charset="2"/>
                      </a:endParaRPr>
                    </a:p>
                  </a:txBody>
                  <a:tcPr/>
                </a:tc>
              </a:tr>
            </a:tbl>
          </a:graphicData>
        </a:graphic>
      </p:graphicFrame>
      <p:sp>
        <p:nvSpPr>
          <p:cNvPr id="7" name="TextBox 6"/>
          <p:cNvSpPr txBox="1"/>
          <p:nvPr/>
        </p:nvSpPr>
        <p:spPr>
          <a:xfrm>
            <a:off x="2050869" y="5184889"/>
            <a:ext cx="8166275" cy="400110"/>
          </a:xfrm>
          <a:prstGeom prst="rect">
            <a:avLst/>
          </a:prstGeom>
          <a:noFill/>
        </p:spPr>
        <p:txBody>
          <a:bodyPr wrap="none" rtlCol="0">
            <a:spAutoFit/>
          </a:bodyPr>
          <a:lstStyle/>
          <a:p>
            <a:r>
              <a:rPr lang="en-US" sz="2000" b="1" dirty="0" smtClean="0"/>
              <a:t>Note: </a:t>
            </a:r>
            <a:r>
              <a:rPr lang="en-US" sz="2000" dirty="0" smtClean="0"/>
              <a:t>Above example is framed without considering deemed  AE provisions. </a:t>
            </a:r>
            <a:endParaRPr lang="en-US" sz="2000" dirty="0"/>
          </a:p>
        </p:txBody>
      </p:sp>
    </p:spTree>
    <p:extLst>
      <p:ext uri="{BB962C8B-B14F-4D97-AF65-F5344CB8AC3E}">
        <p14:creationId xmlns="" xmlns:p14="http://schemas.microsoft.com/office/powerpoint/2010/main" val="1599502172"/>
      </p:ext>
    </p:extLst>
  </p:cSld>
  <p:clrMapOvr>
    <a:masterClrMapping/>
  </p:clrMapOvr>
  <p:transition>
    <p:pull dir="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8093" y="0"/>
            <a:ext cx="8911687" cy="400819"/>
          </a:xfrm>
        </p:spPr>
        <p:txBody>
          <a:bodyPr>
            <a:normAutofit fontScale="90000"/>
          </a:bodyPr>
          <a:lstStyle/>
          <a:p>
            <a:r>
              <a:rPr lang="en-IN" dirty="0" smtClean="0"/>
              <a:t>Section 92B – International Transaction</a:t>
            </a:r>
            <a:endParaRPr lang="en-IN" dirty="0"/>
          </a:p>
        </p:txBody>
      </p:sp>
      <p:sp>
        <p:nvSpPr>
          <p:cNvPr id="3" name="Content Placeholder 2"/>
          <p:cNvSpPr>
            <a:spLocks noGrp="1"/>
          </p:cNvSpPr>
          <p:nvPr>
            <p:ph idx="1"/>
          </p:nvPr>
        </p:nvSpPr>
        <p:spPr>
          <a:xfrm>
            <a:off x="2589212" y="1799770"/>
            <a:ext cx="8915400" cy="4111451"/>
          </a:xfrm>
        </p:spPr>
        <p:txBody>
          <a:bodyPr/>
          <a:lstStyle/>
          <a:p>
            <a:pPr marL="0" indent="0">
              <a:buNone/>
            </a:pPr>
            <a:endParaRPr lang="en-IN" dirty="0" smtClean="0"/>
          </a:p>
          <a:p>
            <a:endParaRPr lang="en-IN" dirty="0"/>
          </a:p>
        </p:txBody>
      </p:sp>
      <p:graphicFrame>
        <p:nvGraphicFramePr>
          <p:cNvPr id="14" name="Diagram 13"/>
          <p:cNvGraphicFramePr/>
          <p:nvPr>
            <p:extLst>
              <p:ext uri="{D42A27DB-BD31-4B8C-83A1-F6EECF244321}">
                <p14:modId xmlns="" xmlns:p14="http://schemas.microsoft.com/office/powerpoint/2010/main" val="1946090247"/>
              </p:ext>
            </p:extLst>
          </p:nvPr>
        </p:nvGraphicFramePr>
        <p:xfrm>
          <a:off x="1687275" y="569626"/>
          <a:ext cx="8229602" cy="60710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5" name="Right Brace 14"/>
          <p:cNvSpPr/>
          <p:nvPr/>
        </p:nvSpPr>
        <p:spPr>
          <a:xfrm>
            <a:off x="10015298" y="1431917"/>
            <a:ext cx="510177" cy="227874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
        <p:nvSpPr>
          <p:cNvPr id="16" name="TextBox 15"/>
          <p:cNvSpPr txBox="1"/>
          <p:nvPr/>
        </p:nvSpPr>
        <p:spPr>
          <a:xfrm>
            <a:off x="10429586" y="1932302"/>
            <a:ext cx="1567542" cy="1015663"/>
          </a:xfrm>
          <a:prstGeom prst="rect">
            <a:avLst/>
          </a:prstGeom>
          <a:noFill/>
        </p:spPr>
        <p:txBody>
          <a:bodyPr wrap="square" rtlCol="0">
            <a:spAutoFit/>
          </a:bodyPr>
          <a:lstStyle/>
          <a:p>
            <a:r>
              <a:rPr lang="en-IN" sz="2000" dirty="0" smtClean="0"/>
              <a:t>International Transaction 92B(1)</a:t>
            </a:r>
            <a:endParaRPr lang="en-IN" sz="2000" dirty="0"/>
          </a:p>
        </p:txBody>
      </p:sp>
      <p:sp>
        <p:nvSpPr>
          <p:cNvPr id="17" name="Right Brace 16"/>
          <p:cNvSpPr/>
          <p:nvPr/>
        </p:nvSpPr>
        <p:spPr>
          <a:xfrm>
            <a:off x="9910367" y="5211818"/>
            <a:ext cx="510177" cy="87085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
        <p:nvSpPr>
          <p:cNvPr id="19" name="TextBox 18"/>
          <p:cNvSpPr txBox="1"/>
          <p:nvPr/>
        </p:nvSpPr>
        <p:spPr>
          <a:xfrm>
            <a:off x="10296815" y="5167797"/>
            <a:ext cx="2090057" cy="1323439"/>
          </a:xfrm>
          <a:prstGeom prst="rect">
            <a:avLst/>
          </a:prstGeom>
          <a:noFill/>
        </p:spPr>
        <p:txBody>
          <a:bodyPr wrap="square" rtlCol="0">
            <a:spAutoFit/>
          </a:bodyPr>
          <a:lstStyle/>
          <a:p>
            <a:r>
              <a:rPr lang="en-IN" sz="2000" dirty="0" smtClean="0"/>
              <a:t>Deemed International Transaction 92B(2)</a:t>
            </a:r>
            <a:endParaRPr lang="en-IN" sz="2000" dirty="0"/>
          </a:p>
        </p:txBody>
      </p:sp>
    </p:spTree>
    <p:extLst>
      <p:ext uri="{BB962C8B-B14F-4D97-AF65-F5344CB8AC3E}">
        <p14:creationId xmlns="" xmlns:p14="http://schemas.microsoft.com/office/powerpoint/2010/main" val="1791138858"/>
      </p:ext>
    </p:extLst>
  </p:cSld>
  <p:clrMapOvr>
    <a:masterClrMapping/>
  </p:clrMapOvr>
  <p:transition>
    <p:pull dir="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 xmlns:p14="http://schemas.microsoft.com/office/powerpoint/2010/main" val="555110985"/>
              </p:ext>
            </p:extLst>
          </p:nvPr>
        </p:nvGraphicFramePr>
        <p:xfrm>
          <a:off x="2036463" y="2205697"/>
          <a:ext cx="6096000" cy="287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p:cNvSpPr txBox="1"/>
          <p:nvPr/>
        </p:nvSpPr>
        <p:spPr>
          <a:xfrm>
            <a:off x="8784236" y="1288357"/>
            <a:ext cx="2983043" cy="769441"/>
          </a:xfrm>
          <a:prstGeom prst="rect">
            <a:avLst/>
          </a:prstGeom>
          <a:noFill/>
          <a:ln w="28575">
            <a:solidFill>
              <a:schemeClr val="accent1"/>
            </a:solidFill>
          </a:ln>
          <a:effectLst>
            <a:glow rad="127000">
              <a:schemeClr val="bg1"/>
            </a:glow>
            <a:innerShdw blurRad="63500" dist="50800">
              <a:prstClr val="black">
                <a:alpha val="50000"/>
              </a:prstClr>
            </a:innerShdw>
          </a:effectLst>
        </p:spPr>
        <p:txBody>
          <a:bodyPr wrap="square" rtlCol="0">
            <a:spAutoFit/>
          </a:bodyPr>
          <a:lstStyle/>
          <a:p>
            <a:pPr marL="285750" marR="0" lvl="1" indent="-285750" algn="just" defTabSz="914400" eaLnBrk="1" fontAlgn="auto" latinLnBrk="0" hangingPunct="1">
              <a:lnSpc>
                <a:spcPct val="100000"/>
              </a:lnSpc>
              <a:spcBef>
                <a:spcPts val="0"/>
              </a:spcBef>
              <a:spcAft>
                <a:spcPts val="0"/>
              </a:spcAft>
              <a:buClrTx/>
              <a:buSzTx/>
              <a:tabLst/>
              <a:defRPr/>
            </a:pPr>
            <a:r>
              <a:rPr lang="en-US" sz="2200" dirty="0" smtClean="0"/>
              <a:t>by one enterprise in another enterprise; or</a:t>
            </a:r>
          </a:p>
        </p:txBody>
      </p:sp>
      <p:sp>
        <p:nvSpPr>
          <p:cNvPr id="11" name="TextBox 10"/>
          <p:cNvSpPr txBox="1"/>
          <p:nvPr/>
        </p:nvSpPr>
        <p:spPr>
          <a:xfrm>
            <a:off x="3190671" y="5256405"/>
            <a:ext cx="3524922" cy="430887"/>
          </a:xfrm>
          <a:prstGeom prst="rect">
            <a:avLst/>
          </a:prstGeom>
          <a:noFill/>
        </p:spPr>
        <p:txBody>
          <a:bodyPr wrap="square" rtlCol="0">
            <a:spAutoFit/>
          </a:bodyPr>
          <a:lstStyle/>
          <a:p>
            <a:pPr defTabSz="914400"/>
            <a:r>
              <a:rPr lang="en-US" sz="2200" dirty="0">
                <a:solidFill>
                  <a:srgbClr val="000000"/>
                </a:solidFill>
                <a:cs typeface="Arial"/>
              </a:rPr>
              <a:t>At any </a:t>
            </a:r>
            <a:r>
              <a:rPr lang="en-US" sz="2200" dirty="0" smtClean="0">
                <a:solidFill>
                  <a:srgbClr val="000000"/>
                </a:solidFill>
                <a:cs typeface="Arial"/>
              </a:rPr>
              <a:t>time </a:t>
            </a:r>
            <a:r>
              <a:rPr lang="en-US" sz="2200" dirty="0">
                <a:solidFill>
                  <a:srgbClr val="000000"/>
                </a:solidFill>
                <a:cs typeface="Arial"/>
              </a:rPr>
              <a:t>during the year</a:t>
            </a:r>
            <a:endParaRPr lang="en-IN" sz="2200" dirty="0">
              <a:solidFill>
                <a:srgbClr val="000000"/>
              </a:solidFill>
              <a:cs typeface="Arial"/>
            </a:endParaRPr>
          </a:p>
        </p:txBody>
      </p:sp>
      <p:sp>
        <p:nvSpPr>
          <p:cNvPr id="14" name="TextBox 13"/>
          <p:cNvSpPr txBox="1"/>
          <p:nvPr/>
        </p:nvSpPr>
        <p:spPr>
          <a:xfrm>
            <a:off x="2292451" y="426658"/>
            <a:ext cx="8280611" cy="584775"/>
          </a:xfrm>
          <a:prstGeom prst="rect">
            <a:avLst/>
          </a:prstGeom>
          <a:noFill/>
        </p:spPr>
        <p:txBody>
          <a:bodyPr wrap="square" rtlCol="0">
            <a:spAutoFit/>
          </a:bodyPr>
          <a:lstStyle/>
          <a:p>
            <a:r>
              <a:rPr lang="en-IN" sz="3200" dirty="0" smtClean="0"/>
              <a:t>Section 92 A – Associated Enterprise  </a:t>
            </a:r>
            <a:endParaRPr lang="en-IN" sz="3200" dirty="0"/>
          </a:p>
        </p:txBody>
      </p:sp>
      <p:sp>
        <p:nvSpPr>
          <p:cNvPr id="16" name="TextBox 15"/>
          <p:cNvSpPr txBox="1"/>
          <p:nvPr/>
        </p:nvSpPr>
        <p:spPr>
          <a:xfrm>
            <a:off x="2051035" y="1420497"/>
            <a:ext cx="5660571" cy="430887"/>
          </a:xfrm>
          <a:prstGeom prst="rect">
            <a:avLst/>
          </a:prstGeom>
          <a:noFill/>
        </p:spPr>
        <p:txBody>
          <a:bodyPr wrap="square" rtlCol="0">
            <a:spAutoFit/>
          </a:bodyPr>
          <a:lstStyle/>
          <a:p>
            <a:r>
              <a:rPr lang="en-IN" sz="2200" dirty="0" smtClean="0"/>
              <a:t>Section 92A (1) (a) &amp; (b)</a:t>
            </a:r>
            <a:endParaRPr lang="en-IN" sz="2200" dirty="0"/>
          </a:p>
        </p:txBody>
      </p:sp>
      <p:sp>
        <p:nvSpPr>
          <p:cNvPr id="3" name="Right Arrow 2"/>
          <p:cNvSpPr/>
          <p:nvPr/>
        </p:nvSpPr>
        <p:spPr>
          <a:xfrm>
            <a:off x="3576479" y="3362427"/>
            <a:ext cx="833718" cy="362646"/>
          </a:xfrm>
          <a:prstGeom prst="rightArrow">
            <a:avLst/>
          </a:prstGeom>
          <a:ln>
            <a:solidFill>
              <a:schemeClr val="accent1">
                <a:lumMod val="40000"/>
                <a:lumOff val="60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IN"/>
          </a:p>
        </p:txBody>
      </p:sp>
      <p:sp>
        <p:nvSpPr>
          <p:cNvPr id="4" name="Bent-Up Arrow 3"/>
          <p:cNvSpPr/>
          <p:nvPr/>
        </p:nvSpPr>
        <p:spPr>
          <a:xfrm rot="5400000">
            <a:off x="3388194" y="3747125"/>
            <a:ext cx="996370" cy="727383"/>
          </a:xfrm>
          <a:prstGeom prst="bentUpArrow">
            <a:avLst/>
          </a:prstGeom>
          <a:ln>
            <a:solidFill>
              <a:schemeClr val="accent1">
                <a:lumMod val="40000"/>
                <a:lumOff val="60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IN"/>
          </a:p>
        </p:txBody>
      </p:sp>
      <p:sp>
        <p:nvSpPr>
          <p:cNvPr id="13" name="Left-Up Arrow 12"/>
          <p:cNvSpPr/>
          <p:nvPr/>
        </p:nvSpPr>
        <p:spPr>
          <a:xfrm rot="10800000">
            <a:off x="3417752" y="2484498"/>
            <a:ext cx="848711" cy="1397069"/>
          </a:xfrm>
          <a:prstGeom prst="leftUpArrow">
            <a:avLst>
              <a:gd name="adj1" fmla="val 25000"/>
              <a:gd name="adj2" fmla="val 23416"/>
              <a:gd name="adj3" fmla="val 25000"/>
            </a:avLst>
          </a:prstGeom>
          <a:ln>
            <a:solidFill>
              <a:schemeClr val="accent1">
                <a:lumMod val="40000"/>
                <a:lumOff val="60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IN"/>
          </a:p>
        </p:txBody>
      </p:sp>
      <p:sp>
        <p:nvSpPr>
          <p:cNvPr id="15" name="Oval 14"/>
          <p:cNvSpPr/>
          <p:nvPr/>
        </p:nvSpPr>
        <p:spPr>
          <a:xfrm>
            <a:off x="3432748" y="3427604"/>
            <a:ext cx="389966" cy="309281"/>
          </a:xfrm>
          <a:prstGeom prst="ellipse">
            <a:avLst/>
          </a:prstGeom>
          <a:ln>
            <a:solidFill>
              <a:schemeClr val="accent1">
                <a:lumMod val="40000"/>
                <a:lumOff val="60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IN"/>
          </a:p>
        </p:txBody>
      </p:sp>
      <p:sp>
        <p:nvSpPr>
          <p:cNvPr id="12" name="TextBox 11"/>
          <p:cNvSpPr txBox="1"/>
          <p:nvPr/>
        </p:nvSpPr>
        <p:spPr>
          <a:xfrm>
            <a:off x="8826722" y="4094017"/>
            <a:ext cx="2985527" cy="769441"/>
          </a:xfrm>
          <a:prstGeom prst="rect">
            <a:avLst/>
          </a:prstGeom>
          <a:noFill/>
          <a:ln w="28575">
            <a:solidFill>
              <a:schemeClr val="accent1"/>
            </a:solidFill>
          </a:ln>
          <a:effectLst>
            <a:glow rad="127000">
              <a:schemeClr val="bg1"/>
            </a:glow>
            <a:innerShdw blurRad="63500" dist="50800">
              <a:prstClr val="black">
                <a:alpha val="50000"/>
              </a:prstClr>
            </a:innerShdw>
          </a:effectLst>
        </p:spPr>
        <p:txBody>
          <a:bodyPr wrap="square" rtlCol="0">
            <a:spAutoFit/>
          </a:bodyPr>
          <a:lstStyle/>
          <a:p>
            <a:pPr marL="285750" lvl="1" indent="-285750" algn="just" defTabSz="914400">
              <a:defRPr/>
            </a:pPr>
            <a:r>
              <a:rPr lang="en-US" sz="2200" dirty="0" smtClean="0"/>
              <a:t>by the same person in both the enterprises</a:t>
            </a:r>
          </a:p>
        </p:txBody>
      </p:sp>
      <p:cxnSp>
        <p:nvCxnSpPr>
          <p:cNvPr id="18" name="Straight Arrow Connector 17"/>
          <p:cNvCxnSpPr/>
          <p:nvPr/>
        </p:nvCxnSpPr>
        <p:spPr>
          <a:xfrm flipV="1">
            <a:off x="6745574" y="1993692"/>
            <a:ext cx="1843790" cy="14090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6760564" y="3447738"/>
            <a:ext cx="1858780" cy="122919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Rounded Rectangle 21"/>
          <p:cNvSpPr/>
          <p:nvPr/>
        </p:nvSpPr>
        <p:spPr>
          <a:xfrm>
            <a:off x="9488775" y="2158583"/>
            <a:ext cx="1199212" cy="5096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 Ltd</a:t>
            </a:r>
            <a:endParaRPr lang="en-US" dirty="0"/>
          </a:p>
        </p:txBody>
      </p:sp>
      <p:sp>
        <p:nvSpPr>
          <p:cNvPr id="23" name="Rounded Rectangle 22"/>
          <p:cNvSpPr/>
          <p:nvPr/>
        </p:nvSpPr>
        <p:spPr>
          <a:xfrm>
            <a:off x="9551232" y="3135440"/>
            <a:ext cx="1166735" cy="50716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 Ltd</a:t>
            </a:r>
            <a:endParaRPr lang="en-US" dirty="0"/>
          </a:p>
        </p:txBody>
      </p:sp>
      <p:sp>
        <p:nvSpPr>
          <p:cNvPr id="24" name="Rounded Rectangle 23"/>
          <p:cNvSpPr/>
          <p:nvPr/>
        </p:nvSpPr>
        <p:spPr>
          <a:xfrm>
            <a:off x="9638676" y="4981730"/>
            <a:ext cx="1189222" cy="4896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 Ltd</a:t>
            </a:r>
            <a:endParaRPr lang="en-US" dirty="0"/>
          </a:p>
        </p:txBody>
      </p:sp>
      <p:sp>
        <p:nvSpPr>
          <p:cNvPr id="25" name="Rounded Rectangle 24"/>
          <p:cNvSpPr/>
          <p:nvPr/>
        </p:nvSpPr>
        <p:spPr>
          <a:xfrm>
            <a:off x="10523095" y="5958590"/>
            <a:ext cx="1146747" cy="5021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Q Ltd</a:t>
            </a:r>
            <a:endParaRPr lang="en-US" dirty="0"/>
          </a:p>
        </p:txBody>
      </p:sp>
      <p:sp>
        <p:nvSpPr>
          <p:cNvPr id="26" name="Rounded Rectangle 25"/>
          <p:cNvSpPr/>
          <p:nvPr/>
        </p:nvSpPr>
        <p:spPr>
          <a:xfrm>
            <a:off x="8884170" y="5946098"/>
            <a:ext cx="1159240" cy="4996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 Ltd</a:t>
            </a:r>
            <a:endParaRPr lang="en-US" dirty="0"/>
          </a:p>
        </p:txBody>
      </p:sp>
      <p:cxnSp>
        <p:nvCxnSpPr>
          <p:cNvPr id="29" name="Straight Arrow Connector 28"/>
          <p:cNvCxnSpPr/>
          <p:nvPr/>
        </p:nvCxnSpPr>
        <p:spPr>
          <a:xfrm rot="16200000" flipH="1">
            <a:off x="9945351" y="2901221"/>
            <a:ext cx="377250" cy="124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24" idx="2"/>
          </p:cNvCxnSpPr>
          <p:nvPr/>
        </p:nvCxnSpPr>
        <p:spPr>
          <a:xfrm rot="16200000" flipH="1">
            <a:off x="10355705" y="5348991"/>
            <a:ext cx="434716" cy="6795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24" idx="2"/>
          </p:cNvCxnSpPr>
          <p:nvPr/>
        </p:nvCxnSpPr>
        <p:spPr>
          <a:xfrm rot="5400000">
            <a:off x="9696140" y="5324006"/>
            <a:ext cx="389745" cy="68455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3455372690"/>
      </p:ext>
    </p:extLst>
  </p:cSld>
  <p:clrMapOvr>
    <a:masterClrMapping/>
  </p:clrMapOvr>
  <p:transition>
    <p:pull dir="ru"/>
  </p:transition>
  <p:timing>
    <p:tnLst>
      <p:par>
        <p:cTn id="1" dur="indefinite" restart="never" nodeType="tmRoot"/>
      </p:par>
    </p:tnLst>
  </p:timing>
</p:sld>
</file>

<file path=ppt/theme/theme1.xml><?xml version="1.0" encoding="utf-8"?>
<a:theme xmlns:a="http://schemas.openxmlformats.org/drawingml/2006/main" name="Wisp">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Times New Roman">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780</TotalTime>
  <Words>2385</Words>
  <Application>Microsoft Office PowerPoint</Application>
  <PresentationFormat>Custom</PresentationFormat>
  <Paragraphs>544</Paragraphs>
  <Slides>43</Slides>
  <Notes>7</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Wisp</vt:lpstr>
      <vt:lpstr>     Transfer Pricing</vt:lpstr>
      <vt:lpstr>Background:</vt:lpstr>
      <vt:lpstr>Slide 3</vt:lpstr>
      <vt:lpstr>Slide 4</vt:lpstr>
      <vt:lpstr>What is Transfer Pricing?? </vt:lpstr>
      <vt:lpstr>Sec 92 – Charging Section</vt:lpstr>
      <vt:lpstr>Section 92B – International Transaction </vt:lpstr>
      <vt:lpstr>Section 92B – International Transaction</vt:lpstr>
      <vt:lpstr>Slide 9</vt:lpstr>
      <vt:lpstr>Section 92A – Associated Enterprise</vt:lpstr>
      <vt:lpstr>Slide 11</vt:lpstr>
      <vt:lpstr>Section 92A – Associated Enterprise</vt:lpstr>
      <vt:lpstr>Section 92A – Associated Enterprise</vt:lpstr>
      <vt:lpstr>Sec 92F - Arm’s Length Price (ALP)</vt:lpstr>
      <vt:lpstr>Slide 15</vt:lpstr>
      <vt:lpstr>Slide 16</vt:lpstr>
      <vt:lpstr> </vt:lpstr>
      <vt:lpstr>Slide 18</vt:lpstr>
      <vt:lpstr>Slide 19</vt:lpstr>
      <vt:lpstr>Slide 20</vt:lpstr>
      <vt:lpstr>Slide 21</vt:lpstr>
      <vt:lpstr>Slide 22</vt:lpstr>
      <vt:lpstr>Slide 23</vt:lpstr>
      <vt:lpstr>Slide 24</vt:lpstr>
      <vt:lpstr>Slide 25</vt:lpstr>
      <vt:lpstr>Slide 26</vt:lpstr>
      <vt:lpstr>Slide 27</vt:lpstr>
      <vt:lpstr>Slide 28</vt:lpstr>
      <vt:lpstr> Computation of Gross Profit Margin:         Gross Profit margin on cost 500/2500*100=20%</vt:lpstr>
      <vt:lpstr>Slide 30</vt:lpstr>
      <vt:lpstr>Slide 31</vt:lpstr>
      <vt:lpstr>Slide 32</vt:lpstr>
      <vt:lpstr>Slide 33</vt:lpstr>
      <vt:lpstr>Slide 34</vt:lpstr>
      <vt:lpstr>Range: If the comparables are 6 or more  Example: Z ltd sold goods at Rs.25   </vt:lpstr>
      <vt:lpstr>Determination of Range (In case of more than 6 comparable companies)           Range of dataset = 3 to 5      ALP Range          = Rs. 26 to Rs. 33 ALP (Median)     = Rs. 30</vt:lpstr>
      <vt:lpstr>Slide 37</vt:lpstr>
      <vt:lpstr>Section 94B – Limitation of Interest Deduction in certain cases</vt:lpstr>
      <vt:lpstr>Section 92BA – Specified Domestic Transactions</vt:lpstr>
      <vt:lpstr>Three-Tier Documentation </vt:lpstr>
      <vt:lpstr>Slide 41</vt:lpstr>
      <vt:lpstr>Slide 42</vt:lpstr>
      <vt:lpstr>Slide 43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Transfer Pricing</dc:title>
  <dc:creator>Sai Sukesh</dc:creator>
  <cp:lastModifiedBy>prathap</cp:lastModifiedBy>
  <cp:revision>267</cp:revision>
  <dcterms:created xsi:type="dcterms:W3CDTF">2018-11-20T18:52:33Z</dcterms:created>
  <dcterms:modified xsi:type="dcterms:W3CDTF">2018-11-24T12:19:44Z</dcterms:modified>
</cp:coreProperties>
</file>