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277" r:id="rId3"/>
    <p:sldId id="280" r:id="rId4"/>
    <p:sldId id="263" r:id="rId5"/>
    <p:sldId id="257" r:id="rId6"/>
    <p:sldId id="274" r:id="rId7"/>
    <p:sldId id="258" r:id="rId8"/>
    <p:sldId id="289" r:id="rId9"/>
    <p:sldId id="279" r:id="rId10"/>
    <p:sldId id="264" r:id="rId11"/>
    <p:sldId id="290" r:id="rId12"/>
    <p:sldId id="291" r:id="rId13"/>
    <p:sldId id="261" r:id="rId14"/>
    <p:sldId id="262" r:id="rId15"/>
    <p:sldId id="270" r:id="rId16"/>
    <p:sldId id="271" r:id="rId17"/>
    <p:sldId id="283" r:id="rId18"/>
    <p:sldId id="284" r:id="rId19"/>
    <p:sldId id="287" r:id="rId20"/>
    <p:sldId id="285" r:id="rId21"/>
    <p:sldId id="265" r:id="rId22"/>
    <p:sldId id="276" r:id="rId23"/>
    <p:sldId id="259" r:id="rId24"/>
    <p:sldId id="260" r:id="rId25"/>
    <p:sldId id="266" r:id="rId26"/>
    <p:sldId id="267" r:id="rId27"/>
    <p:sldId id="268" r:id="rId28"/>
    <p:sldId id="269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A11A-88F7-451A-B597-CE5FA586B543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C100-D3EB-43E2-8662-20903022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C100-D3EB-43E2-8662-2090302252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q=examiners+perspective&amp;hl=en&amp;biw=1024&amp;bih=368&amp;gbv=2&amp;tbm=isch&amp;tbnid=0z1g1bU-orylaM:&amp;imgrefurl=http://www.trainingstudio.in/aboutgaurav.html&amp;docid=xSCs8lM-E3comM&amp;w=215&amp;h=196&amp;ei=HxNXTtPeNoWqrAe1w5iKCw&amp;zoom=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imgres?q=time+is+ticking&amp;hl=en&amp;biw=1024&amp;bih=368&amp;tbm=isch&amp;tbnid=PfC0Q9NbEblKUM:&amp;imgrefurl=http://www.fastcougarcash.com/category/lifestyle/&amp;docid=MVX7lmcRdVPZgM&amp;w=300&amp;h=400&amp;ei=oP9WTvm_K5DIrQeqlbyhCw&amp;zoom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handwriting+bad&amp;hl=en&amp;biw=1024&amp;bih=368&amp;gbv=2&amp;tbm=isch&amp;tbnid=3BaBAJRAmIVQ0M:&amp;imgrefurl=http://aext.net/2009/08/20-awesome-handwriting-fonts-for-a-beautiful-design-you-should-not-miss/&amp;docid=kVFCDGMlyFp5IM&amp;w=296&amp;h=71&amp;ei=fZVWTsmsJ4LOrQe5k6meCw&amp;zoom=1&amp;iact=rc&amp;dur=0&amp;page=7&amp;tbnh=34&amp;tbnw=141&amp;start=75&amp;ndsp=12&amp;ved=1t:429,r:6,s:75&amp;tx=84&amp;ty=1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imgres?q=handwriting+bad&amp;hl=en&amp;biw=1024&amp;bih=368&amp;gbv=2&amp;tbm=isch&amp;tbnid=3BaBAJRAmIVQ0M:&amp;imgrefurl=http://aext.net/2009/08/20-awesome-handwriting-fonts-for-a-beautiful-design-you-should-not-miss/&amp;docid=kVFCDGMlyFp5IM&amp;w=296&amp;h=71&amp;ei=fZVWTsmsJ4LOrQe5k6meCw&amp;zoom=1&amp;iact=rc&amp;dur=0&amp;page=7&amp;tbnh=34&amp;tbnw=141&amp;start=75&amp;ndsp=12&amp;ved=1t:429,r:6,s:75&amp;tx=84&amp;ty=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bruclee+pics&amp;hl=en&amp;biw=1024&amp;bih=368&amp;gbv=2&amp;tbm=isch&amp;tbnid=w-bHKFipeqEnxM:&amp;imgrefurl=http://lavoixdesguerriers.com/2011/04/23/georges-st-pierre-poursuit-le-travail-de-bruce-lee/bruce-lee-boxing/&amp;docid=mc_sceZ65TN39M&amp;w=450&amp;h=413&amp;ei=kQNXTvivFcjVrQeSwOHVCg&amp;zoo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imgres?q=change+is+the+only+constant&amp;hl=en&amp;biw=1024&amp;bih=368&amp;gbv=2&amp;tbm=isch&amp;tbnid=x_zXmCYx4MTXkM:&amp;imgrefurl=http://www.clubred.com.au/coaching-tips/business-coaching-tips/criticism-or-feedback-2/attachment/time-for-change&amp;docid=7CBE9luGYZWTxM&amp;w=278&amp;h=235&amp;ei=3gRXTv7KOYfqrAeZttSHCw&amp;zoom=1&amp;iact=rc&amp;dur=249&amp;page=4&amp;tbnh=101&amp;tbnw=119&amp;start=36&amp;ndsp=12&amp;ved=1t:429,r:1,s:36&amp;tx=59&amp;ty=5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q=confused+person&amp;hl=en&amp;biw=1024&amp;bih=368&amp;gbv=2&amp;tbm=isch&amp;tbnid=uKG9TdfJ4IAzpM:&amp;imgrefurl=http://crackerjackonlinemarketing.com/blog/2008/09&amp;docid=uY_y_o8fKTbsWM&amp;w=750&amp;h=1122&amp;ei=-5JWTp37NYLsrQeky7nCCg&amp;zoom=1&amp;iact=rc&amp;dur=718&amp;page=2&amp;tbnh=111&amp;tbnw=70&amp;start=15&amp;ndsp=15&amp;ved=1t:429,r:4,s:15&amp;tx=46&amp;ty=6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q=confused+person&amp;hl=en&amp;biw=1024&amp;bih=368&amp;gbv=2&amp;tbm=isch&amp;tbnid=uKG9TdfJ4IAzpM:&amp;imgrefurl=http://crackerjackonlinemarketing.com/blog/2008/09&amp;docid=uY_y_o8fKTbsWM&amp;w=750&amp;h=1122&amp;ei=-5JWTp37NYLsrQeky7nCCg&amp;zoom=1&amp;iact=rc&amp;dur=718&amp;page=2&amp;tbnh=111&amp;tbnw=70&amp;start=15&amp;ndsp=15&amp;ved=1t:429,r:4,s:15&amp;tx=46&amp;ty=6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000" dirty="0"/>
              <a:t>Examiner’s perspective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 </a:t>
            </a:r>
            <a:r>
              <a:rPr lang="en-US" dirty="0" err="1"/>
              <a:t>chandraShekar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 </a:t>
            </a:r>
          </a:p>
        </p:txBody>
      </p:sp>
      <p:pic>
        <p:nvPicPr>
          <p:cNvPr id="4" name="rg_hi" descr="http://t0.gstatic.com/images?q=tbn:ANd9GcSTk-aGTo9foC1e1PxraDXEb1obzePcm71lkHAnJYLGCaoWpVqRc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33400"/>
            <a:ext cx="4629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u.jimdo.com/www34/o/s527261131da4d334/img/iabdbc4ae4683fe97/1299350366/std/ca-symbo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"/>
            <a:ext cx="20574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Examiner</a:t>
            </a:r>
          </a:p>
        </p:txBody>
      </p:sp>
      <p:pic>
        <p:nvPicPr>
          <p:cNvPr id="4" name="il_fi" descr="http://2.bp.blogspot.com/_o8vd6YjZSiM/SaxRlOfrk9I/AAAAAAAACkw/5mQQ7DzEgrc/s400/examin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uxbooth.com/wp-content/uploads/2010/08/paper-p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0.gstatic.com/images?q=tbn:ANd9GcQLa5PmMwtO44RZ9lzSSYU0k56BJifZ68aVxfNCx_1_gcM7splX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034C-01AB-451C-9402-620ED0E8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846D-3517-41AE-BCC1-B7AD5D27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Selection of Examiner’s</a:t>
            </a:r>
          </a:p>
          <a:p>
            <a:r>
              <a:rPr lang="en-IN" dirty="0"/>
              <a:t>Process</a:t>
            </a:r>
          </a:p>
          <a:p>
            <a:pPr lvl="1"/>
            <a:r>
              <a:rPr lang="en-IN" dirty="0"/>
              <a:t>Sample question papers</a:t>
            </a:r>
          </a:p>
          <a:p>
            <a:r>
              <a:rPr lang="en-IN" dirty="0"/>
              <a:t>How sums are evaluated?</a:t>
            </a:r>
          </a:p>
          <a:p>
            <a:pPr lvl="1"/>
            <a:r>
              <a:rPr lang="en-IN" dirty="0"/>
              <a:t>Stepwise marks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D91ED-B9E4-41A3-B602-3A710C5D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79098"/>
            <a:ext cx="2676525" cy="48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1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1274-63F8-452E-BEA7-C9DDD436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/>
              <a:t>@    Beginning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0F73-2849-4F88-B3CC-D910338A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0910A-9B40-408C-9CA9-F12CCD39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8"/>
            <a:ext cx="8637814" cy="5165724"/>
          </a:xfrm>
          <a:prstGeom prst="rect">
            <a:avLst/>
          </a:prstGeom>
        </p:spPr>
      </p:pic>
      <p:pic>
        <p:nvPicPr>
          <p:cNvPr id="6" name="Picture 5" descr="http://t1.gstatic.com/images?q=tbn:ANd9GcQu4GaSD8cDlE7s_fRVO_zD_Ws2xy68UjpxGEfj7jZ8J5oZ3fru">
            <a:hlinkClick r:id="rId3"/>
            <a:extLst>
              <a:ext uri="{FF2B5EF4-FFF2-40B4-BE49-F238E27FC236}">
                <a16:creationId xmlns:a16="http://schemas.microsoft.com/office/drawing/2014/main" id="{B5E20174-D42E-495A-8961-D9FA396C99C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337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75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      @    The End  </a:t>
            </a:r>
          </a:p>
        </p:txBody>
      </p:sp>
      <p:pic>
        <p:nvPicPr>
          <p:cNvPr id="5" name="Picture 4" descr="http://t1.gstatic.com/images?q=tbn:ANd9GcQu4GaSD8cDlE7s_fRVO_zD_Ws2xy68UjpxGEfj7jZ8J5oZ3fr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8776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45F0D-788D-4DF0-9998-4D1941E8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0CBEF-1FD5-4718-8489-5477E57B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30362"/>
            <a:ext cx="86106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answering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numbers </a:t>
            </a:r>
          </a:p>
          <a:p>
            <a:pPr lvl="1"/>
            <a:r>
              <a:rPr lang="en-US" dirty="0"/>
              <a:t>1 (e) </a:t>
            </a:r>
          </a:p>
          <a:p>
            <a:pPr lvl="1"/>
            <a:r>
              <a:rPr lang="en-US" dirty="0"/>
              <a:t>5 (b)</a:t>
            </a:r>
          </a:p>
          <a:p>
            <a:pPr lvl="1"/>
            <a:r>
              <a:rPr lang="en-US" dirty="0"/>
              <a:t>2(a)				</a:t>
            </a:r>
          </a:p>
          <a:p>
            <a:pPr lvl="1"/>
            <a:r>
              <a:rPr lang="en-US" dirty="0"/>
              <a:t>3(c )</a:t>
            </a:r>
          </a:p>
          <a:p>
            <a:pPr lvl="1"/>
            <a:r>
              <a:rPr lang="en-US" dirty="0"/>
              <a:t>4(d)</a:t>
            </a:r>
          </a:p>
          <a:p>
            <a:r>
              <a:rPr lang="en-US" dirty="0"/>
              <a:t>Irritates the examiner</a:t>
            </a:r>
          </a:p>
          <a:p>
            <a:r>
              <a:rPr lang="en-US" dirty="0"/>
              <a:t>Question numbers not written.</a:t>
            </a:r>
          </a:p>
          <a:p>
            <a:pPr lvl="1"/>
            <a:endParaRPr lang="en-US" sz="3200" dirty="0"/>
          </a:p>
        </p:txBody>
      </p:sp>
      <p:pic>
        <p:nvPicPr>
          <p:cNvPr id="4" name="il_fi" descr="http://firststepthenrent.com/Warm_Blue/img/DoubtFa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8168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Marks V/s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marks </a:t>
            </a:r>
          </a:p>
          <a:p>
            <a:pPr lvl="1"/>
            <a:r>
              <a:rPr lang="en-US" dirty="0"/>
              <a:t>Yes / No</a:t>
            </a:r>
          </a:p>
          <a:p>
            <a:pPr lvl="1"/>
            <a:r>
              <a:rPr lang="en-US" dirty="0"/>
              <a:t>No reasoning</a:t>
            </a:r>
          </a:p>
          <a:p>
            <a:pPr lvl="1"/>
            <a:r>
              <a:rPr lang="en-US" dirty="0"/>
              <a:t>I -2 pages is written</a:t>
            </a:r>
          </a:p>
          <a:p>
            <a:r>
              <a:rPr lang="en-US" dirty="0"/>
              <a:t>5 marks </a:t>
            </a:r>
          </a:p>
          <a:p>
            <a:pPr lvl="1"/>
            <a:r>
              <a:rPr lang="en-US" dirty="0"/>
              <a:t>Ideal answer ¾ to 1 page</a:t>
            </a:r>
          </a:p>
          <a:p>
            <a:pPr lvl="1"/>
            <a:r>
              <a:rPr lang="en-US" dirty="0"/>
              <a:t>Format of answer </a:t>
            </a:r>
          </a:p>
          <a:p>
            <a:pPr lvl="1"/>
            <a:r>
              <a:rPr lang="en-US" dirty="0"/>
              <a:t>Difference – charts, pie charts, flow charts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 marks </a:t>
            </a:r>
          </a:p>
          <a:p>
            <a:pPr lvl="1"/>
            <a:r>
              <a:rPr lang="en-US" dirty="0"/>
              <a:t>3-4 pages with no break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Answer to be broken up </a:t>
            </a:r>
          </a:p>
          <a:p>
            <a:pPr lvl="1"/>
            <a:r>
              <a:rPr lang="en-US" dirty="0"/>
              <a:t>Facts</a:t>
            </a:r>
          </a:p>
          <a:p>
            <a:pPr lvl="1"/>
            <a:r>
              <a:rPr lang="en-US" sz="3200" dirty="0"/>
              <a:t>Section</a:t>
            </a:r>
          </a:p>
          <a:p>
            <a:pPr lvl="1"/>
            <a:r>
              <a:rPr lang="en-US" sz="3200" dirty="0"/>
              <a:t>Act/ rules </a:t>
            </a:r>
          </a:p>
          <a:p>
            <a:pPr lvl="1"/>
            <a:r>
              <a:rPr lang="en-US" sz="3200" dirty="0"/>
              <a:t>Body </a:t>
            </a:r>
          </a:p>
          <a:p>
            <a:pPr lvl="1"/>
            <a:r>
              <a:rPr lang="en-US" sz="3200" dirty="0"/>
              <a:t>Conclusion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72A6-4B51-44DA-BD67-38EA1B38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1E10B-C58A-4AEF-8281-1D783474D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ttps://qph.ec.quoracdn.net/main-qimg-016f8f07febae91ae55cf5f62f5b3be3">
            <a:extLst>
              <a:ext uri="{FF2B5EF4-FFF2-40B4-BE49-F238E27FC236}">
                <a16:creationId xmlns:a16="http://schemas.microsoft.com/office/drawing/2014/main" id="{FD30F2AD-241C-4866-BEDB-BE5CABC8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0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1CE5-A4D6-4FCA-8A81-B949E7CB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6971C-6D45-45DA-A5EA-7577AAD9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97B6D-39A3-4481-BBEF-67860C6A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BD3C-0E1C-429F-94E5-E8554E8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10D6-A447-41A3-AEB0-22F92DFC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https://qph.ec.quoracdn.net/main-qimg-5dffdec8246ccf928b02d28ad67ba6cc">
            <a:extLst>
              <a:ext uri="{FF2B5EF4-FFF2-40B4-BE49-F238E27FC236}">
                <a16:creationId xmlns:a16="http://schemas.microsoft.com/office/drawing/2014/main" id="{934B0C4F-5E20-4062-BBFB-E6ECD398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6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8C4A-6BE1-4BBB-8882-046238A2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CHARTERED ACCOUNTANT</a:t>
            </a:r>
          </a:p>
        </p:txBody>
      </p:sp>
      <p:pic>
        <p:nvPicPr>
          <p:cNvPr id="1026" name="Picture 2" descr="Image result for dream big">
            <a:extLst>
              <a:ext uri="{FF2B5EF4-FFF2-40B4-BE49-F238E27FC236}">
                <a16:creationId xmlns:a16="http://schemas.microsoft.com/office/drawing/2014/main" id="{4E9CE5E2-6EDA-4721-A1A1-2116E5B4A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1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eam big">
            <a:extLst>
              <a:ext uri="{FF2B5EF4-FFF2-40B4-BE49-F238E27FC236}">
                <a16:creationId xmlns:a16="http://schemas.microsoft.com/office/drawing/2014/main" id="{AC1EA6AC-F500-47AC-A969-16E2FECD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95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2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5812-FCE8-40A5-8B3F-C86C1964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v/s Practical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6537-D531-4B03-A9A1-B22A2FADE7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Bullet point</a:t>
            </a:r>
          </a:p>
          <a:p>
            <a:r>
              <a:rPr lang="en-IN" dirty="0"/>
              <a:t>Precise </a:t>
            </a:r>
          </a:p>
          <a:p>
            <a:r>
              <a:rPr lang="en-IN" dirty="0"/>
              <a:t>Points in line with examiners expectation</a:t>
            </a:r>
          </a:p>
          <a:p>
            <a:r>
              <a:rPr lang="en-IN" dirty="0"/>
              <a:t>Simple Language</a:t>
            </a:r>
          </a:p>
          <a:p>
            <a:r>
              <a:rPr lang="en-IN" dirty="0"/>
              <a:t>Specific Terminologies</a:t>
            </a:r>
          </a:p>
          <a:p>
            <a:r>
              <a:rPr lang="en-IN" dirty="0"/>
              <a:t>Section Reference</a:t>
            </a:r>
          </a:p>
          <a:p>
            <a:r>
              <a:rPr lang="en-IN" dirty="0"/>
              <a:t>Case law reference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43FA9-C93F-4411-9732-4F5EC7A703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Steps, Notes + Working</a:t>
            </a:r>
          </a:p>
          <a:p>
            <a:r>
              <a:rPr lang="en-IN" dirty="0"/>
              <a:t>Neatly done</a:t>
            </a:r>
          </a:p>
          <a:p>
            <a:r>
              <a:rPr lang="en-IN" dirty="0"/>
              <a:t>Avoid overwriting</a:t>
            </a:r>
          </a:p>
          <a:p>
            <a:r>
              <a:rPr lang="en-IN" dirty="0"/>
              <a:t>Avoid mental calculations or back of answer paper</a:t>
            </a:r>
          </a:p>
          <a:p>
            <a:r>
              <a:rPr lang="en-IN" dirty="0"/>
              <a:t>Conclusion</a:t>
            </a:r>
          </a:p>
          <a:p>
            <a:r>
              <a:rPr lang="en-IN" dirty="0"/>
              <a:t>Assumptions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975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259CE-B6F7-4322-B654-42D1F09C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0"/>
            <a:ext cx="4038600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DDB5BB-6C4E-429F-A372-C4C71E6C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" y="381000"/>
            <a:ext cx="4476750" cy="2438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8416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Lack of level of smart preparation</a:t>
            </a:r>
          </a:p>
          <a:p>
            <a:r>
              <a:rPr lang="en-US" sz="3200" b="1" dirty="0"/>
              <a:t>Handwriting</a:t>
            </a:r>
          </a:p>
          <a:p>
            <a:pPr lvl="1"/>
            <a:r>
              <a:rPr lang="en-US" sz="2800" b="1" dirty="0"/>
              <a:t>Beginning v/s End of paper</a:t>
            </a:r>
          </a:p>
          <a:p>
            <a:r>
              <a:rPr lang="en-US" sz="3200" b="1" dirty="0"/>
              <a:t>Language – English Grammar</a:t>
            </a:r>
          </a:p>
          <a:p>
            <a:r>
              <a:rPr lang="en-US" sz="3200" b="1" dirty="0"/>
              <a:t>Most </a:t>
            </a:r>
            <a:r>
              <a:rPr lang="en-US" b="1" dirty="0"/>
              <a:t>of answers don’t have life in it </a:t>
            </a:r>
          </a:p>
          <a:p>
            <a:r>
              <a:rPr lang="en-US" sz="3200" b="1" dirty="0"/>
              <a:t>Answers are stereo type</a:t>
            </a:r>
          </a:p>
          <a:p>
            <a:r>
              <a:rPr lang="en-US" sz="3200" b="1" dirty="0"/>
              <a:t>Examiner-Valuation -15-20 minutes  </a:t>
            </a:r>
          </a:p>
          <a:p>
            <a:pPr>
              <a:buNone/>
            </a:pPr>
            <a:endParaRPr lang="en-US" sz="3200" b="1" dirty="0"/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Oral communication V/s </a:t>
            </a:r>
            <a:br>
              <a:rPr lang="en-US" dirty="0"/>
            </a:br>
            <a:r>
              <a:rPr lang="en-US" dirty="0"/>
              <a:t>Written communication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Oral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Mode of Communication </a:t>
            </a:r>
          </a:p>
          <a:p>
            <a:r>
              <a:rPr lang="en-US" dirty="0"/>
              <a:t>One speaks and other hears</a:t>
            </a:r>
          </a:p>
          <a:p>
            <a:r>
              <a:rPr lang="en-US" dirty="0"/>
              <a:t>Clarification is possible 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Language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Written communication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/>
              <a:t>Mode of communication</a:t>
            </a:r>
          </a:p>
          <a:p>
            <a:r>
              <a:rPr lang="en-US" dirty="0"/>
              <a:t>Written </a:t>
            </a:r>
          </a:p>
          <a:p>
            <a:r>
              <a:rPr lang="en-US" dirty="0"/>
              <a:t>No clarification is possible </a:t>
            </a:r>
          </a:p>
          <a:p>
            <a:r>
              <a:rPr lang="en-US" dirty="0"/>
              <a:t>Language - English /Hindi</a:t>
            </a:r>
          </a:p>
          <a:p>
            <a:r>
              <a:rPr lang="en-US" b="1" dirty="0" err="1"/>
              <a:t>Syncronisation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Mind</a:t>
            </a:r>
          </a:p>
          <a:p>
            <a:pPr lvl="1"/>
            <a:r>
              <a:rPr lang="en-US" b="1" dirty="0"/>
              <a:t>Hand</a:t>
            </a:r>
          </a:p>
          <a:p>
            <a:pPr lvl="1"/>
            <a:r>
              <a:rPr lang="en-US" b="1" dirty="0"/>
              <a:t>Pen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15 min revision</a:t>
            </a:r>
          </a:p>
          <a:p>
            <a:r>
              <a:rPr lang="en-US" sz="3600" dirty="0"/>
              <a:t>Attempt for 100 marks in 3hours (180 min)</a:t>
            </a:r>
          </a:p>
          <a:p>
            <a:r>
              <a:rPr lang="en-US" sz="3600" dirty="0"/>
              <a:t>Attempt entire paper</a:t>
            </a:r>
          </a:p>
          <a:p>
            <a:r>
              <a:rPr lang="en-US" sz="3600" dirty="0"/>
              <a:t>On an average 1.5 min for 1 mark to answer</a:t>
            </a:r>
          </a:p>
          <a:p>
            <a:pPr lvl="1">
              <a:buNone/>
            </a:pPr>
            <a:r>
              <a:rPr lang="en-US" dirty="0"/>
              <a:t>	2 marks  	- 3 minutes</a:t>
            </a:r>
          </a:p>
          <a:p>
            <a:pPr lvl="1">
              <a:buNone/>
            </a:pPr>
            <a:r>
              <a:rPr lang="en-US" dirty="0"/>
              <a:t>	5 marks 	– 7.5 minutes</a:t>
            </a:r>
          </a:p>
          <a:p>
            <a:pPr lvl="1">
              <a:buNone/>
            </a:pPr>
            <a:r>
              <a:rPr lang="en-US" dirty="0"/>
              <a:t>	10 marks 	– 15 minutes</a:t>
            </a:r>
          </a:p>
          <a:p>
            <a:pPr lvl="1">
              <a:buNone/>
            </a:pPr>
            <a:r>
              <a:rPr lang="en-US" dirty="0"/>
              <a:t>	20 marks 	– 30 minutes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7170" name="Picture 2" descr="Image result for EXAMS">
            <a:extLst>
              <a:ext uri="{FF2B5EF4-FFF2-40B4-BE49-F238E27FC236}">
                <a16:creationId xmlns:a16="http://schemas.microsoft.com/office/drawing/2014/main" id="{E1C611FA-5434-4663-A24F-CCC0BC86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4" y="4191001"/>
            <a:ext cx="3351702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 r responsibility</a:t>
            </a:r>
          </a:p>
        </p:txBody>
      </p:sp>
      <p:sp>
        <p:nvSpPr>
          <p:cNvPr id="1026" name="AutoShape 2" descr="http://t2.gstatic.com/images?q=tbn:ANd9GcSwlZx9PY5Z1NoPXdHNMC3RrglYSgA_jN9VhKrKbqmnE859qhNNlw"/>
          <p:cNvSpPr>
            <a:spLocks noChangeAspect="1" noChangeArrowheads="1"/>
          </p:cNvSpPr>
          <p:nvPr/>
        </p:nvSpPr>
        <p:spPr bwMode="auto">
          <a:xfrm>
            <a:off x="134938" y="-611188"/>
            <a:ext cx="128587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61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 Impress upon the examiner 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Reading has to be a  Passion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Concentrate and </a:t>
            </a:r>
          </a:p>
          <a:p>
            <a:r>
              <a:rPr lang="en-US" sz="3600" dirty="0"/>
              <a:t>	stay composed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Maintain u r Health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Group discussion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Handwriting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Planning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Systematic preparation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 Introspection</a:t>
            </a:r>
          </a:p>
        </p:txBody>
      </p:sp>
      <p:pic>
        <p:nvPicPr>
          <p:cNvPr id="9218" name="Picture 2" descr="http://www.therockonline.org/media/artwork/it_s_my_responsibility-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0050"/>
            <a:ext cx="26670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>
              <a:latin typeface="Bodoni MT Black" pitchFamily="18" charset="0"/>
            </a:endParaRPr>
          </a:p>
          <a:p>
            <a:pPr>
              <a:buNone/>
            </a:pPr>
            <a:r>
              <a:rPr lang="en-US" sz="3600" b="1" dirty="0">
                <a:latin typeface="Bodoni MT Black" pitchFamily="18" charset="0"/>
              </a:rPr>
              <a:t>"I am not afraid of a fighter who knows 1000 kicks, </a:t>
            </a:r>
          </a:p>
          <a:p>
            <a:pPr>
              <a:buNone/>
            </a:pPr>
            <a:r>
              <a:rPr lang="en-US" sz="3600" b="1" dirty="0">
                <a:latin typeface="Bodoni MT Black" pitchFamily="18" charset="0"/>
              </a:rPr>
              <a:t>	but I am afraid of a fighter who has practiced </a:t>
            </a:r>
          </a:p>
          <a:p>
            <a:pPr>
              <a:buNone/>
            </a:pPr>
            <a:r>
              <a:rPr lang="en-US" sz="3600" b="1" dirty="0">
                <a:latin typeface="Bodoni MT Black" pitchFamily="18" charset="0"/>
              </a:rPr>
              <a:t>  one kick 1000 times"</a:t>
            </a:r>
            <a:endParaRPr lang="en-US" sz="3600" dirty="0">
              <a:latin typeface="Bodoni MT Black" pitchFamily="18" charset="0"/>
            </a:endParaRPr>
          </a:p>
          <a:p>
            <a:endParaRPr lang="en-US" sz="3600" dirty="0"/>
          </a:p>
        </p:txBody>
      </p:sp>
      <p:pic>
        <p:nvPicPr>
          <p:cNvPr id="6" name="rg_hi" descr="http://t3.gstatic.com/images?q=tbn:ANd9GcTRQSKHYPELxKr64ZNPvWmWK_PxvaDBGLcUGah10FUwM2_GLpLT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29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800" b="1" dirty="0"/>
              <a:t>	</a:t>
            </a:r>
          </a:p>
          <a:p>
            <a:pPr>
              <a:buNone/>
            </a:pPr>
            <a:r>
              <a:rPr lang="en-US" sz="4800" b="1" i="1" dirty="0">
                <a:latin typeface="Bodoni MT Black" pitchFamily="18" charset="0"/>
              </a:rPr>
              <a:t>	</a:t>
            </a:r>
            <a:r>
              <a:rPr lang="en-US" sz="4400" b="1" i="1" dirty="0">
                <a:latin typeface="Bodoni MT Black" pitchFamily="18" charset="0"/>
              </a:rPr>
              <a:t>‘Illiterate of the 21st Century is not the one who does not know how to read and write but the one who does not change’</a:t>
            </a:r>
          </a:p>
          <a:p>
            <a:pPr>
              <a:buNone/>
            </a:pPr>
            <a:endParaRPr lang="en-US" sz="4800" b="1" dirty="0">
              <a:latin typeface="Bodoni MT Black" pitchFamily="18" charset="0"/>
            </a:endParaRPr>
          </a:p>
          <a:p>
            <a:pPr>
              <a:buNone/>
            </a:pPr>
            <a:r>
              <a:rPr lang="en-US" sz="4800" b="1" dirty="0">
                <a:latin typeface="Bodoni MT Black" pitchFamily="18" charset="0"/>
              </a:rPr>
              <a:t>  We should change and make the difference </a:t>
            </a:r>
          </a:p>
        </p:txBody>
      </p:sp>
      <p:pic>
        <p:nvPicPr>
          <p:cNvPr id="6" name="Picture 5" descr="http://t3.gstatic.com/images?q=tbn:ANd9GcRKVbwFl9qhSPBoY_zwB9xifwBIqyxt7XTO0C0SgNiPFkLtdHjMA3SPXV4bR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88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way we prepare</a:t>
            </a:r>
          </a:p>
          <a:p>
            <a:r>
              <a:rPr lang="en-US" sz="3600" dirty="0"/>
              <a:t>Think out of the box</a:t>
            </a:r>
          </a:p>
          <a:p>
            <a:r>
              <a:rPr lang="en-US" sz="3600" dirty="0"/>
              <a:t>Change our attitude/perception about exams</a:t>
            </a:r>
          </a:p>
          <a:p>
            <a:r>
              <a:rPr lang="en-US" sz="3600" dirty="0"/>
              <a:t>How can my paper be outstanding </a:t>
            </a:r>
            <a:r>
              <a:rPr lang="en-US" sz="3600" dirty="0" err="1"/>
              <a:t>i.e</a:t>
            </a:r>
            <a:r>
              <a:rPr lang="en-US" sz="3600" dirty="0"/>
              <a:t> how can it be different from others</a:t>
            </a:r>
          </a:p>
          <a:p>
            <a:r>
              <a:rPr lang="en-US" sz="3600" dirty="0"/>
              <a:t>Change your approach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6000" dirty="0"/>
          </a:p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6000" dirty="0"/>
              <a:t>	If not now then when</a:t>
            </a:r>
          </a:p>
          <a:p>
            <a:pPr>
              <a:buNone/>
            </a:pPr>
            <a:r>
              <a:rPr lang="en-US" sz="6000" dirty="0"/>
              <a:t>  lets make a new  beginning…………...</a:t>
            </a:r>
          </a:p>
          <a:p>
            <a:endParaRPr lang="en-US" dirty="0"/>
          </a:p>
        </p:txBody>
      </p:sp>
      <p:pic>
        <p:nvPicPr>
          <p:cNvPr id="3074" name="Picture 2" descr="http://i0.peperonity.info/c/AAF55E/302713/ssc3/home/043/tsmc1/reading_is_cool_.jpg_320_320_0_9223372036854775000_0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37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My data\CA Prakash N\Audit &amp; Assistance\NL PPT Website updation Articles\PPT &amp; Material\11. PPT Visag\download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089648"/>
            <a:ext cx="2555082" cy="19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808" y="3975732"/>
            <a:ext cx="460604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b="1" i="1" dirty="0"/>
              <a:t>For any clarification</a:t>
            </a:r>
          </a:p>
          <a:p>
            <a:pPr algn="ctr">
              <a:lnSpc>
                <a:spcPct val="80000"/>
              </a:lnSpc>
            </a:pPr>
            <a:r>
              <a:rPr lang="en-US" sz="2400" b="1" i="1" dirty="0"/>
              <a:t>Shekar@ca-sny.com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1999" y="5179105"/>
            <a:ext cx="7458075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Thank you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pic>
        <p:nvPicPr>
          <p:cNvPr id="8" name="Picture 4" descr="Image result for EXAMS">
            <a:extLst>
              <a:ext uri="{FF2B5EF4-FFF2-40B4-BE49-F238E27FC236}">
                <a16:creationId xmlns:a16="http://schemas.microsoft.com/office/drawing/2014/main" id="{B8D49498-52CB-489E-A49D-27AF5A23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59586"/>
            <a:ext cx="7296150" cy="26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985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XAMS">
            <a:extLst>
              <a:ext uri="{FF2B5EF4-FFF2-40B4-BE49-F238E27FC236}">
                <a16:creationId xmlns:a16="http://schemas.microsoft.com/office/drawing/2014/main" id="{E0371AD7-BD0E-4E56-A0FE-9037D85F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927"/>
            <a:ext cx="3581400" cy="30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XAMS">
            <a:extLst>
              <a:ext uri="{FF2B5EF4-FFF2-40B4-BE49-F238E27FC236}">
                <a16:creationId xmlns:a16="http://schemas.microsoft.com/office/drawing/2014/main" id="{6A843BCE-A063-49E8-8494-3776FE2F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40386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XAMS">
            <a:extLst>
              <a:ext uri="{FF2B5EF4-FFF2-40B4-BE49-F238E27FC236}">
                <a16:creationId xmlns:a16="http://schemas.microsoft.com/office/drawing/2014/main" id="{011DC7C1-3BD8-4AFE-9F97-BD67325D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399"/>
            <a:ext cx="3581400" cy="29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EXAMS">
            <a:extLst>
              <a:ext uri="{FF2B5EF4-FFF2-40B4-BE49-F238E27FC236}">
                <a16:creationId xmlns:a16="http://schemas.microsoft.com/office/drawing/2014/main" id="{79F7795F-0DD2-4B11-B6F4-FABF7D14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927"/>
            <a:ext cx="4038600" cy="30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5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FEVER</a:t>
            </a:r>
          </a:p>
        </p:txBody>
      </p:sp>
      <p:pic>
        <p:nvPicPr>
          <p:cNvPr id="5122" name="Picture 2" descr="Image result for EXAMS">
            <a:extLst>
              <a:ext uri="{FF2B5EF4-FFF2-40B4-BE49-F238E27FC236}">
                <a16:creationId xmlns:a16="http://schemas.microsoft.com/office/drawing/2014/main" id="{9BDC53B3-CAC0-4301-B3D5-6EB118179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MIND BLANK">
            <a:extLst>
              <a:ext uri="{FF2B5EF4-FFF2-40B4-BE49-F238E27FC236}">
                <a16:creationId xmlns:a16="http://schemas.microsoft.com/office/drawing/2014/main" id="{80F57D05-0C29-4040-B72B-918B02C90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6E2D7-B115-4106-B01E-87A94259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76400"/>
            <a:ext cx="2143125" cy="4479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49DE28-8F80-4A83-B288-FBAF8310D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2" y="4117974"/>
            <a:ext cx="2238375" cy="2038350"/>
          </a:xfrm>
          <a:prstGeom prst="rect">
            <a:avLst/>
          </a:prstGeom>
        </p:spPr>
      </p:pic>
      <p:pic>
        <p:nvPicPr>
          <p:cNvPr id="5132" name="Picture 12" descr="Image result for MIND BLANK">
            <a:extLst>
              <a:ext uri="{FF2B5EF4-FFF2-40B4-BE49-F238E27FC236}">
                <a16:creationId xmlns:a16="http://schemas.microsoft.com/office/drawing/2014/main" id="{EF8A7080-557E-4494-8199-490028F9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7974"/>
            <a:ext cx="243839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MIND BLANK">
            <a:extLst>
              <a:ext uri="{FF2B5EF4-FFF2-40B4-BE49-F238E27FC236}">
                <a16:creationId xmlns:a16="http://schemas.microsoft.com/office/drawing/2014/main" id="{55C46E20-9CFE-4C57-A6AA-F1CF0732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676400"/>
            <a:ext cx="2343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Not able to complete the paper in full</a:t>
            </a:r>
          </a:p>
          <a:p>
            <a:r>
              <a:rPr lang="en-US" sz="2800" dirty="0"/>
              <a:t>Paper was tough</a:t>
            </a:r>
          </a:p>
          <a:p>
            <a:r>
              <a:rPr lang="en-US" sz="2800" dirty="0"/>
              <a:t>Tensed</a:t>
            </a:r>
          </a:p>
          <a:p>
            <a:r>
              <a:rPr lang="en-US" sz="2800" dirty="0"/>
              <a:t>Totally blank</a:t>
            </a:r>
          </a:p>
          <a:p>
            <a:r>
              <a:rPr lang="en-US" sz="2800" dirty="0"/>
              <a:t>Didn't give the exams this time</a:t>
            </a:r>
          </a:p>
          <a:p>
            <a:r>
              <a:rPr lang="en-US" sz="2800" dirty="0"/>
              <a:t>Costing paper was tough</a:t>
            </a:r>
          </a:p>
          <a:p>
            <a:r>
              <a:rPr lang="en-US" sz="2800" dirty="0"/>
              <a:t>Could have performed better</a:t>
            </a:r>
          </a:p>
          <a:p>
            <a:r>
              <a:rPr lang="en-US" sz="2800" dirty="0"/>
              <a:t>Under preparation</a:t>
            </a:r>
          </a:p>
          <a:p>
            <a:r>
              <a:rPr lang="en-US" sz="2800" dirty="0"/>
              <a:t>Fear – Pass or fail – </a:t>
            </a:r>
          </a:p>
          <a:p>
            <a:pPr>
              <a:buNone/>
            </a:pPr>
            <a:r>
              <a:rPr lang="en-US" sz="2800" dirty="0"/>
              <a:t>	even before preparing</a:t>
            </a:r>
          </a:p>
        </p:txBody>
      </p:sp>
      <p:pic>
        <p:nvPicPr>
          <p:cNvPr id="4" name="il_fi" descr="http://1.bp.blogspot.com/_0wmF_f26q2Q/TREcLHbJ_PI/AAAAAAAAAYA/w-n1GVSAAC4/s1600/22163-Clipart-Illustration-Of-A-Yellow-Emoticon-Face-Giving-Two-Thumbs-Down-In-Disappoint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210" y="3807460"/>
            <a:ext cx="3145790" cy="3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/>
              <a:t>	</a:t>
            </a:r>
          </a:p>
          <a:p>
            <a:pPr algn="just">
              <a:buNone/>
            </a:pPr>
            <a:r>
              <a:rPr lang="en-US" b="1" dirty="0"/>
              <a:t>	</a:t>
            </a:r>
          </a:p>
          <a:p>
            <a:pPr algn="just">
              <a:buNone/>
            </a:pPr>
            <a:endParaRPr lang="en-US" sz="4400" b="1" dirty="0"/>
          </a:p>
          <a:p>
            <a:pPr algn="just">
              <a:buNone/>
            </a:pPr>
            <a:r>
              <a:rPr lang="en-US" sz="4400" b="1" dirty="0"/>
              <a:t>   All our disappointments are a result and effect of not having enough appointment with ourselves.</a:t>
            </a:r>
            <a:endParaRPr lang="en-US" sz="4400" dirty="0"/>
          </a:p>
          <a:p>
            <a:pPr algn="just"/>
            <a:endParaRPr lang="en-US" dirty="0"/>
          </a:p>
        </p:txBody>
      </p:sp>
      <p:pic>
        <p:nvPicPr>
          <p:cNvPr id="4" name="il_fi" descr="http://1.bp.blogspot.com/_0wmF_f26q2Q/TREcLHbJ_PI/AAAAAAAAAYA/w-n1GVSAAC4/s1600/22163-Clipart-Illustration-Of-A-Yellow-Emoticon-Face-Giving-Two-Thumbs-Down-In-Disappoint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5790" cy="3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/>
              <a:t>When I was 4 years old my brother was half my age. Now, I’m 18 years. What </a:t>
            </a:r>
            <a:r>
              <a:rPr lang="en-US" b="1" dirty="0" err="1"/>
              <a:t>ols</a:t>
            </a:r>
            <a:r>
              <a:rPr lang="en-US" b="1" dirty="0"/>
              <a:t> is my brother?</a:t>
            </a:r>
            <a:endParaRPr lang="en-US" dirty="0"/>
          </a:p>
          <a:p>
            <a:pPr lvl="0" algn="just"/>
            <a:endParaRPr lang="en-US" b="1" dirty="0"/>
          </a:p>
          <a:p>
            <a:pPr lvl="0" algn="just"/>
            <a:r>
              <a:rPr lang="en-US" b="1" dirty="0"/>
              <a:t>Take 2 apples from 3 apples. How may do you have?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 descr="http://t1.gstatic.com/images?q=tbn:ANd9GcQWYs6Svt3r1uNew-duEGzSjHrj5F6iMwJgW9YxkqFEwKVParTNPjEo4K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98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b="1" dirty="0"/>
              <a:t>Some months have 30 days, some of them have 31 days, how many of them have 28 days?</a:t>
            </a:r>
            <a:endParaRPr lang="en-US" dirty="0"/>
          </a:p>
          <a:p>
            <a:pPr lvl="0" algn="just"/>
            <a:endParaRPr lang="en-US" b="1" dirty="0"/>
          </a:p>
          <a:p>
            <a:pPr lvl="0" algn="just"/>
            <a:r>
              <a:rPr lang="en-US" b="1" dirty="0"/>
              <a:t>I went to bed at 8 o’clock in the evening and </a:t>
            </a:r>
            <a:r>
              <a:rPr lang="en-US" b="1" dirty="0" err="1"/>
              <a:t>woundup</a:t>
            </a:r>
            <a:r>
              <a:rPr lang="en-US" b="1" dirty="0"/>
              <a:t> the clock and set the alarm to sound at 9 o’clock in the morning. How many hours sleep would I get before being woken by the alarm.</a:t>
            </a:r>
            <a:endParaRPr lang="en-US" dirty="0"/>
          </a:p>
          <a:p>
            <a:pPr lvl="0" algn="just"/>
            <a:endParaRPr lang="en-US" b="1" dirty="0"/>
          </a:p>
          <a:p>
            <a:pPr lvl="0" algn="just"/>
            <a:r>
              <a:rPr lang="en-US" b="1" dirty="0"/>
              <a:t>Take 2 apples from 3 apples. How may do you have?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 descr="http://t1.gstatic.com/images?q=tbn:ANd9GcQWYs6Svt3r1uNew-duEGzSjHrj5F6iMwJgW9YxkqFEwKVParTNPjEo4K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98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50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DB60-84F2-4BA3-892A-B0A030EC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29C8-E9DE-4380-8D79-300E96CF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Image result for EXAMS">
            <a:extLst>
              <a:ext uri="{FF2B5EF4-FFF2-40B4-BE49-F238E27FC236}">
                <a16:creationId xmlns:a16="http://schemas.microsoft.com/office/drawing/2014/main" id="{87E7FCD4-BE22-4FE9-B941-C89A3AA8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381999" cy="63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9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482</Words>
  <Application>Microsoft Office PowerPoint</Application>
  <PresentationFormat>On-screen Show (4:3)</PresentationFormat>
  <Paragraphs>150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Algerian</vt:lpstr>
      <vt:lpstr>Arial</vt:lpstr>
      <vt:lpstr>Bodoni MT Black</vt:lpstr>
      <vt:lpstr>Book Antiqua</vt:lpstr>
      <vt:lpstr>Calibri</vt:lpstr>
      <vt:lpstr>Office Theme</vt:lpstr>
      <vt:lpstr>Examiner’s perspective  CA chandraShekar   </vt:lpstr>
      <vt:lpstr>CHARTERED ACCOUNTANT</vt:lpstr>
      <vt:lpstr>PowerPoint Presentation</vt:lpstr>
      <vt:lpstr>EXAM FEVER</vt:lpstr>
      <vt:lpstr>Disappointments</vt:lpstr>
      <vt:lpstr>PowerPoint Presentation</vt:lpstr>
      <vt:lpstr>Questions </vt:lpstr>
      <vt:lpstr>Questions </vt:lpstr>
      <vt:lpstr>PowerPoint Presentation</vt:lpstr>
      <vt:lpstr>Examiner</vt:lpstr>
      <vt:lpstr>Evaluation </vt:lpstr>
      <vt:lpstr>@    Beginning </vt:lpstr>
      <vt:lpstr>      @    The End  </vt:lpstr>
      <vt:lpstr>Order of answering</vt:lpstr>
      <vt:lpstr>Marks V/s Answers</vt:lpstr>
      <vt:lpstr>Presentation of answers</vt:lpstr>
      <vt:lpstr>PowerPoint Presentation</vt:lpstr>
      <vt:lpstr>PowerPoint Presentation</vt:lpstr>
      <vt:lpstr>PowerPoint Presentation</vt:lpstr>
      <vt:lpstr>Theory v/s Practical </vt:lpstr>
      <vt:lpstr>PowerPoint Presentation</vt:lpstr>
      <vt:lpstr>Oral communication V/s  Written communication </vt:lpstr>
      <vt:lpstr>TIME</vt:lpstr>
      <vt:lpstr>U r responsibility</vt:lpstr>
      <vt:lpstr>PowerPoint Presentation</vt:lpstr>
      <vt:lpstr>PowerPoint Presentation</vt:lpstr>
      <vt:lpstr>Where to Change?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EXAMS-?????</dc:title>
  <dc:creator>Admin</dc:creator>
  <cp:lastModifiedBy>shekarsony</cp:lastModifiedBy>
  <cp:revision>37</cp:revision>
  <dcterms:created xsi:type="dcterms:W3CDTF">2006-08-16T00:00:00Z</dcterms:created>
  <dcterms:modified xsi:type="dcterms:W3CDTF">2018-03-22T08:12:40Z</dcterms:modified>
</cp:coreProperties>
</file>